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354" r:id="rId3"/>
    <p:sldId id="363" r:id="rId4"/>
    <p:sldId id="361" r:id="rId5"/>
    <p:sldId id="364" r:id="rId6"/>
    <p:sldId id="357" r:id="rId7"/>
    <p:sldId id="365" r:id="rId8"/>
    <p:sldId id="353" r:id="rId9"/>
    <p:sldId id="355" r:id="rId10"/>
    <p:sldId id="356" r:id="rId11"/>
    <p:sldId id="305" r:id="rId12"/>
    <p:sldId id="362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3D22"/>
    <a:srgbClr val="F8974E"/>
    <a:srgbClr val="87818D"/>
    <a:srgbClr val="F7D097"/>
    <a:srgbClr val="F1B051"/>
    <a:srgbClr val="AE2E51"/>
    <a:srgbClr val="FDFAE2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Gov-O1fPXZ8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ZuhyQ_ZiV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2045" y="4741817"/>
            <a:ext cx="1397725" cy="157772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469570" y="265380"/>
            <a:ext cx="8978685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Kezdjük közös imádsággal</a:t>
            </a:r>
            <a:r>
              <a:rPr kumimoji="0" lang="hu-HU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hittanórát!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931" y="1241937"/>
            <a:ext cx="5380529" cy="540418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7877894" y="1238821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7688621" y="2560418"/>
            <a:ext cx="4525834" cy="329683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>
              <a:buFont typeface="Wingdings" panose="05000000000000000000" pitchFamily="2" charset="2"/>
              <a:buChar char="ü"/>
              <a:defRPr/>
            </a:pPr>
            <a:r>
              <a:rPr lang="hu-HU" sz="3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hittanórán arról lesz szó, hogy Isten utat mutat nekünk és vezet bennünket döntéseikben!</a:t>
            </a:r>
          </a:p>
        </p:txBody>
      </p:sp>
    </p:spTree>
    <p:extLst>
      <p:ext uri="{BB962C8B-B14F-4D97-AF65-F5344CB8AC3E}">
        <p14:creationId xmlns:p14="http://schemas.microsoft.com/office/powerpoint/2010/main" val="180490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4275" y="333341"/>
            <a:ext cx="8911687" cy="973549"/>
          </a:xfr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645" y="4901408"/>
            <a:ext cx="1383912" cy="137171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25" y="4948428"/>
            <a:ext cx="5346655" cy="153022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5603" y="4415931"/>
            <a:ext cx="2969009" cy="19752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6565" y="293403"/>
            <a:ext cx="1543851" cy="1522334"/>
          </a:xfrm>
          <a:prstGeom prst="rect">
            <a:avLst/>
          </a:prstGeom>
        </p:spPr>
      </p:pic>
      <p:sp>
        <p:nvSpPr>
          <p:cNvPr id="8" name="Lekerekített téglalap 7"/>
          <p:cNvSpPr/>
          <p:nvPr/>
        </p:nvSpPr>
        <p:spPr>
          <a:xfrm>
            <a:off x="1227124" y="2213586"/>
            <a:ext cx="8645987" cy="103906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tanultál ma?</a:t>
            </a:r>
          </a:p>
        </p:txBody>
      </p:sp>
    </p:spTree>
    <p:extLst>
      <p:ext uri="{BB962C8B-B14F-4D97-AF65-F5344CB8AC3E}">
        <p14:creationId xmlns:p14="http://schemas.microsoft.com/office/powerpoint/2010/main" val="316198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698171" y="35029"/>
            <a:ext cx="7732085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3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8509" y="1724064"/>
            <a:ext cx="2100371" cy="1868222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8843554" y="3260534"/>
            <a:ext cx="2986887" cy="2630813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Mondjuk el közösen az Úri imádságot!</a:t>
            </a:r>
            <a:endParaRPr lang="hu-HU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4445" y="4761132"/>
            <a:ext cx="6230652" cy="184115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956" y="711008"/>
            <a:ext cx="6096528" cy="1072989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773680" y="2520784"/>
            <a:ext cx="6096000" cy="16927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hu-HU" sz="2600" i="1" dirty="0">
                <a:latin typeface="GillSansMT-Italic"/>
              </a:rPr>
              <a:t>„Azt az embert, aki féli az Urat,</a:t>
            </a:r>
          </a:p>
          <a:p>
            <a:r>
              <a:rPr lang="hu-HU" sz="2600" i="1" dirty="0">
                <a:latin typeface="GillSansMT-Italic"/>
              </a:rPr>
              <a:t>oktatja ő, hogy melyik utat</a:t>
            </a:r>
          </a:p>
          <a:p>
            <a:r>
              <a:rPr lang="hu-HU" sz="2600" i="1" dirty="0">
                <a:latin typeface="GillSansMT-Italic"/>
              </a:rPr>
              <a:t>válassza.”</a:t>
            </a:r>
          </a:p>
          <a:p>
            <a:r>
              <a:rPr lang="hu-HU" sz="2600" dirty="0">
                <a:latin typeface="GillSansMT"/>
              </a:rPr>
              <a:t>Zsoltárok 25,12</a:t>
            </a:r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162053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8807" y="428697"/>
            <a:ext cx="8697889" cy="120358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Hallgassuk meg és énekeljük el a 105. zsoltárt!</a:t>
            </a:r>
            <a:endParaRPr lang="hu-HU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057" y="254151"/>
            <a:ext cx="1430876" cy="1434919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7123400" y="1319738"/>
            <a:ext cx="3053757" cy="218110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5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5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00298" y="265606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5604933" y="302539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dirty="0"/>
          </a:p>
        </p:txBody>
      </p:sp>
      <p:pic>
        <p:nvPicPr>
          <p:cNvPr id="2" name="Adjatok hálát az Istennek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52909" y="1738398"/>
            <a:ext cx="1343787" cy="134378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376" y="2301829"/>
            <a:ext cx="6918446" cy="3640681"/>
          </a:xfrm>
          <a:prstGeom prst="rect">
            <a:avLst/>
          </a:prstGeom>
        </p:spPr>
      </p:pic>
      <p:sp>
        <p:nvSpPr>
          <p:cNvPr id="7" name="Lekerekített téglalap 6"/>
          <p:cNvSpPr/>
          <p:nvPr/>
        </p:nvSpPr>
        <p:spPr>
          <a:xfrm>
            <a:off x="4592930" y="6107334"/>
            <a:ext cx="2886892" cy="378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Forrás: www.csecsy.hu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081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Ötszög 3"/>
          <p:cNvSpPr/>
          <p:nvPr/>
        </p:nvSpPr>
        <p:spPr>
          <a:xfrm>
            <a:off x="2371677" y="431778"/>
            <a:ext cx="7705165" cy="968189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Egy-egy döntésnek életre szóló következményei lehetnek!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412" y="1027422"/>
            <a:ext cx="1411049" cy="1391383"/>
          </a:xfrm>
          <a:prstGeom prst="rect">
            <a:avLst/>
          </a:prstGeom>
        </p:spPr>
      </p:pic>
      <p:sp>
        <p:nvSpPr>
          <p:cNvPr id="10" name="Tartalom helye 9"/>
          <p:cNvSpPr>
            <a:spLocks noGrp="1"/>
          </p:cNvSpPr>
          <p:nvPr>
            <p:ph idx="1"/>
          </p:nvPr>
        </p:nvSpPr>
        <p:spPr>
          <a:xfrm>
            <a:off x="1161442" y="1820091"/>
            <a:ext cx="8915400" cy="1197429"/>
          </a:xfrm>
        </p:spPr>
        <p:txBody>
          <a:bodyPr>
            <a:norm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Beszélgessünk!</a:t>
            </a:r>
          </a:p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Mondd el, hogy te kinek a tanácsára hallgatsz?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10" y="3675798"/>
            <a:ext cx="3103133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19794" y="1018903"/>
            <a:ext cx="8739052" cy="5695405"/>
          </a:xfrm>
        </p:spPr>
        <p:txBody>
          <a:bodyPr>
            <a:normAutofit fontScale="77500" lnSpcReduction="20000"/>
          </a:bodyPr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Életünk során számos döntést kell meghoznunk!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Ezekben a kérdésekben viszont nehéz mindig jó döntést hozni!</a:t>
            </a:r>
          </a:p>
          <a:p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Ki az, aki segíthet nekünk? </a:t>
            </a:r>
          </a:p>
          <a:p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szüleink, 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tanáraink, 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egy jó barát! 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És még ki?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3818">
            <a:off x="5734594" y="1809750"/>
            <a:ext cx="1980656" cy="1980656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4070947" y="4915533"/>
            <a:ext cx="62969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hu-HU" sz="3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utat mutat a döntéseinkben!   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834" y="2141613"/>
            <a:ext cx="4002320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9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áromszög 3"/>
          <p:cNvSpPr/>
          <p:nvPr/>
        </p:nvSpPr>
        <p:spPr>
          <a:xfrm>
            <a:off x="3940234" y="981138"/>
            <a:ext cx="3553096" cy="3344091"/>
          </a:xfrm>
          <a:prstGeom prst="triangle">
            <a:avLst>
              <a:gd name="adj" fmla="val 10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endParaRPr lang="hu-HU" sz="2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ember mellett </a:t>
            </a:r>
            <a:r>
              <a:rPr lang="hu-H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döntött!</a:t>
            </a:r>
            <a:endParaRPr lang="hu-H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Könnycsepp 4"/>
          <p:cNvSpPr/>
          <p:nvPr/>
        </p:nvSpPr>
        <p:spPr>
          <a:xfrm>
            <a:off x="983824" y="1994999"/>
            <a:ext cx="3069771" cy="1528354"/>
          </a:xfrm>
          <a:prstGeom prst="teardrop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Szavával Megteremtette ezt a világot!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0" y="647836"/>
            <a:ext cx="2350770" cy="1565613"/>
          </a:xfrm>
          <a:prstGeom prst="rect">
            <a:avLst/>
          </a:prstGeom>
        </p:spPr>
      </p:pic>
      <p:sp>
        <p:nvSpPr>
          <p:cNvPr id="7" name="Folyamatábra: Döntés 6"/>
          <p:cNvSpPr/>
          <p:nvPr/>
        </p:nvSpPr>
        <p:spPr>
          <a:xfrm rot="1292068">
            <a:off x="6923123" y="648175"/>
            <a:ext cx="5251269" cy="1188720"/>
          </a:xfrm>
          <a:prstGeom prst="flowChartDecisi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A legfontosabb döntések! </a:t>
            </a:r>
            <a:endParaRPr lang="hu-HU" b="1" dirty="0"/>
          </a:p>
        </p:txBody>
      </p:sp>
      <p:sp>
        <p:nvSpPr>
          <p:cNvPr id="8" name="Könnycsepp 7"/>
          <p:cNvSpPr/>
          <p:nvPr/>
        </p:nvSpPr>
        <p:spPr>
          <a:xfrm>
            <a:off x="953588" y="4833257"/>
            <a:ext cx="3435531" cy="1528354"/>
          </a:xfrm>
          <a:prstGeom prst="teardrop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Megszólította és elhívta az embert! </a:t>
            </a:r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54" y="3817201"/>
            <a:ext cx="2111838" cy="1461392"/>
          </a:xfrm>
          <a:prstGeom prst="rect">
            <a:avLst/>
          </a:prstGeom>
        </p:spPr>
      </p:pic>
      <p:sp>
        <p:nvSpPr>
          <p:cNvPr id="10" name="Könnycsepp 9"/>
          <p:cNvSpPr/>
          <p:nvPr/>
        </p:nvSpPr>
        <p:spPr>
          <a:xfrm>
            <a:off x="7142504" y="5069925"/>
            <a:ext cx="2860765" cy="146304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Elküldte Jézust az ember megváltásáért! </a:t>
            </a:r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6475" y="3107920"/>
            <a:ext cx="2085871" cy="3151425"/>
          </a:xfrm>
          <a:prstGeom prst="rect">
            <a:avLst/>
          </a:prstGeom>
        </p:spPr>
      </p:pic>
      <p:cxnSp>
        <p:nvCxnSpPr>
          <p:cNvPr id="13" name="Egyenes összekötő nyíllal 12"/>
          <p:cNvCxnSpPr/>
          <p:nvPr/>
        </p:nvCxnSpPr>
        <p:spPr>
          <a:xfrm flipH="1" flipV="1">
            <a:off x="3317966" y="2599510"/>
            <a:ext cx="2390503" cy="365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H="1">
            <a:off x="2886892" y="3644537"/>
            <a:ext cx="2821577" cy="1425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7302137" y="4088674"/>
            <a:ext cx="1110343" cy="1189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70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44583" y="500969"/>
            <a:ext cx="4258492" cy="44012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Biblia beszél arról, hogy Isten maga is dönt. </a:t>
            </a:r>
            <a:endParaRPr lang="hu-HU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legfontosabb döntései a következők: </a:t>
            </a:r>
            <a:endParaRPr lang="hu-HU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teremtés, </a:t>
            </a:r>
            <a:endParaRPr lang="hu-H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szövetségkötés az emberrel, </a:t>
            </a:r>
            <a:endParaRPr lang="hu-H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megváltás és a szabadítás </a:t>
            </a:r>
            <a:r>
              <a:rPr 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bűnből!</a:t>
            </a:r>
            <a:endParaRPr lang="hu-H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747658" y="500969"/>
            <a:ext cx="6096000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hu-H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Tudod-e?</a:t>
            </a:r>
          </a:p>
          <a:p>
            <a:r>
              <a:rPr lang="hu-H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mindig lehetőséget </a:t>
            </a: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az embernek arra, hogy önállóan döntsön. Ez a döntés általában a jó és rossz közötti döntésre vonatkozik. Isten megmondja az embernek, hogy mi a helyes. És azt sem hallgatja el, hogy bárhogyan is választ, annak </a:t>
            </a:r>
            <a:r>
              <a:rPr lang="hu-H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bizony következményei </a:t>
            </a: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lesznek.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331" y="5186884"/>
            <a:ext cx="1408298" cy="1390008"/>
          </a:xfrm>
          <a:prstGeom prst="rect">
            <a:avLst/>
          </a:prstGeom>
        </p:spPr>
      </p:pic>
      <p:sp>
        <p:nvSpPr>
          <p:cNvPr id="10" name="Átellenes sarkain kerekített téglalap 9"/>
          <p:cNvSpPr/>
          <p:nvPr/>
        </p:nvSpPr>
        <p:spPr>
          <a:xfrm>
            <a:off x="5564776" y="4376057"/>
            <a:ext cx="5839097" cy="1881052"/>
          </a:xfrm>
          <a:prstGeom prst="round2Diag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Ádám és Éva választhatott a jó és rossz közül. Miután azonban rosszul döntöttek, viselniük kellett a döntés következményeit, sőt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leszármazottaiknak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is öröksége lett a bűnös természet. </a:t>
            </a:r>
          </a:p>
        </p:txBody>
      </p:sp>
      <p:sp>
        <p:nvSpPr>
          <p:cNvPr id="11" name="Lefelé nyíl 10"/>
          <p:cNvSpPr/>
          <p:nvPr/>
        </p:nvSpPr>
        <p:spPr>
          <a:xfrm rot="1508680">
            <a:off x="9291339" y="3240591"/>
            <a:ext cx="1240971" cy="1328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740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9897" y="624110"/>
            <a:ext cx="10694715" cy="128089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emberi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döntéshelyzeteket több módon is segíti.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09897" y="2133599"/>
            <a:ext cx="10694715" cy="4632961"/>
          </a:xfr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fontScale="85000" lnSpcReduction="10000"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anácsaival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segít Isten a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döntéshelyzetekben, ilyen a Tízparancsolat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Elmondja, hogy mihez kell alapvetően igazodnia a hívő embernek, elmondja, hogy mi legyen a tetteinek a mércéje. 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2. Vannak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olyan útmutatások is a Bibliában, amelyek egy konkrét esetre vonatkoznak. Konkrét gyakorlati útmutatások segítenek a hívő embernek, hogy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úgy értelmezze a személyes élethelyzetekre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, amelyekre nincsen konkrét útmutatás a Bibliában. 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Lelkével segít a helyes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választásban. Nincs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az ember akkor sem magára hagyva a döntéseivel, ha a parancsolatok nem adnak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pontos útmutatást. Hiszen ahogy az Ige mondja: „A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te jó lelked vezéreljen az egyenes úton!” (Zsolt 143,10) </a:t>
            </a:r>
          </a:p>
          <a:p>
            <a:endParaRPr lang="hu-HU" sz="30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346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7909" y="424870"/>
            <a:ext cx="8911687" cy="98262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 el a kérdéseken!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6252" y="1905000"/>
            <a:ext cx="8915400" cy="2340429"/>
          </a:xfrm>
        </p:spPr>
        <p:txBody>
          <a:bodyPr>
            <a:normAutofit/>
          </a:bodyPr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Szerinted könnyű vagy nehéz Isten szavára hallgatni,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Neki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engedelmeskedni!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Mit gondolsz, Ő mit kér ma tőled?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96" y="4943592"/>
            <a:ext cx="1380756" cy="13729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259" y="185469"/>
            <a:ext cx="1748675" cy="17195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7862" y="4477855"/>
            <a:ext cx="2967497" cy="1975196"/>
          </a:xfrm>
          <a:prstGeom prst="rect">
            <a:avLst/>
          </a:prstGeom>
        </p:spPr>
      </p:pic>
      <p:sp>
        <p:nvSpPr>
          <p:cNvPr id="8" name="Folyamatábra: Befejezés 7"/>
          <p:cNvSpPr/>
          <p:nvPr/>
        </p:nvSpPr>
        <p:spPr>
          <a:xfrm>
            <a:off x="2730136" y="4943592"/>
            <a:ext cx="5329647" cy="150945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gondolataidat a füzetedbe!  </a:t>
            </a:r>
          </a:p>
        </p:txBody>
      </p:sp>
    </p:spTree>
    <p:extLst>
      <p:ext uri="{BB962C8B-B14F-4D97-AF65-F5344CB8AC3E}">
        <p14:creationId xmlns:p14="http://schemas.microsoft.com/office/powerpoint/2010/main" val="232884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98494" y="430192"/>
            <a:ext cx="10273170" cy="78751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Hallgassuk meg közösen ezt az éneket!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6883" y="430192"/>
            <a:ext cx="1790284" cy="1795342"/>
          </a:xfrm>
          <a:prstGeom prst="rect">
            <a:avLst/>
          </a:prstGeom>
        </p:spPr>
      </p:pic>
      <p:sp>
        <p:nvSpPr>
          <p:cNvPr id="7" name="Szabályos ötszög 6"/>
          <p:cNvSpPr/>
          <p:nvPr/>
        </p:nvSpPr>
        <p:spPr>
          <a:xfrm>
            <a:off x="7046259" y="1358199"/>
            <a:ext cx="3344155" cy="1734669"/>
          </a:xfrm>
          <a:prstGeom prst="pent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 zene innen elindítható!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903" y="3092868"/>
            <a:ext cx="4744356" cy="250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6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3849</TotalTime>
  <Words>461</Words>
  <Application>Microsoft Office PowerPoint</Application>
  <PresentationFormat>Szélesvásznú</PresentationFormat>
  <Paragraphs>56</Paragraphs>
  <Slides>12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9" baseType="lpstr">
      <vt:lpstr>Arial</vt:lpstr>
      <vt:lpstr>Century Gothic</vt:lpstr>
      <vt:lpstr>GillSansMT</vt:lpstr>
      <vt:lpstr>GillSansMT-Italic</vt:lpstr>
      <vt:lpstr>Wingdings</vt:lpstr>
      <vt:lpstr>Wingdings 3</vt:lpstr>
      <vt:lpstr>7_Szálak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Isten az emberi döntéshelyzeteket több módon is segíti. </vt:lpstr>
      <vt:lpstr>Gondolkozz el a kérdéseken!  </vt:lpstr>
      <vt:lpstr>Hallgassuk meg közösen ezt az éneket! </vt:lpstr>
      <vt:lpstr>Gondolkozz! 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Szászi Andrea</cp:lastModifiedBy>
  <cp:revision>518</cp:revision>
  <dcterms:created xsi:type="dcterms:W3CDTF">2020-03-16T06:58:02Z</dcterms:created>
  <dcterms:modified xsi:type="dcterms:W3CDTF">2020-06-25T09:30:25Z</dcterms:modified>
</cp:coreProperties>
</file>