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6" r:id="rId2"/>
    <p:sldId id="281" r:id="rId3"/>
    <p:sldId id="354" r:id="rId4"/>
    <p:sldId id="367" r:id="rId5"/>
    <p:sldId id="363" r:id="rId6"/>
    <p:sldId id="373" r:id="rId7"/>
    <p:sldId id="369" r:id="rId8"/>
    <p:sldId id="368" r:id="rId9"/>
    <p:sldId id="353" r:id="rId10"/>
    <p:sldId id="355" r:id="rId11"/>
    <p:sldId id="371" r:id="rId12"/>
    <p:sldId id="370" r:id="rId13"/>
    <p:sldId id="372" r:id="rId14"/>
    <p:sldId id="356" r:id="rId15"/>
    <p:sldId id="305" r:id="rId16"/>
    <p:sldId id="362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773D22"/>
    <a:srgbClr val="F8974E"/>
    <a:srgbClr val="87818D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sITSfgo5mo&amp;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sITSfgo5mo&amp;t=106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I_OoZMCov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Are9dDbW24&amp;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www.youtube.com/watch?v=8Are9dDbW24&amp;t=33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%C3%81d%C3%A1m_teremt%C3%A9s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70310" y="734989"/>
            <a:ext cx="8915399" cy="1157675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első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döntések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0837" y="2909391"/>
            <a:ext cx="4595358" cy="1126283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világ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teremtése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112" y="2747420"/>
            <a:ext cx="3790663" cy="36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8494" y="430192"/>
            <a:ext cx="10273170" cy="13332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Teremtésvédelem a gyakorlatban!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Nézzük meg ezt a videó bejátszást!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83" y="430192"/>
            <a:ext cx="1790284" cy="1795342"/>
          </a:xfrm>
          <a:prstGeom prst="rect">
            <a:avLst/>
          </a:prstGeom>
        </p:spPr>
      </p:pic>
      <p:sp>
        <p:nvSpPr>
          <p:cNvPr id="7" name="Szabályos ötszög 6"/>
          <p:cNvSpPr/>
          <p:nvPr/>
        </p:nvSpPr>
        <p:spPr>
          <a:xfrm>
            <a:off x="3231905" y="1645581"/>
            <a:ext cx="3482404" cy="2196717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Innen lehet elindítani a lejátszást!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148" y="228232"/>
            <a:ext cx="8911687" cy="875301"/>
          </a:xfrm>
        </p:spPr>
        <p:txBody>
          <a:bodyPr/>
          <a:lstStyle/>
          <a:p>
            <a:r>
              <a:rPr lang="hu-HU" dirty="0" smtClean="0"/>
              <a:t>Világunk nincs magára hagyva!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3187337" y="3213463"/>
            <a:ext cx="5329646" cy="11495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/>
              <a:t>A teremtő Istenben való hit következményei: </a:t>
            </a:r>
            <a:endParaRPr lang="hu-HU" sz="2200" dirty="0"/>
          </a:p>
        </p:txBody>
      </p:sp>
      <p:sp>
        <p:nvSpPr>
          <p:cNvPr id="5" name="Könnycsepp 4"/>
          <p:cNvSpPr/>
          <p:nvPr/>
        </p:nvSpPr>
        <p:spPr>
          <a:xfrm>
            <a:off x="809896" y="1905000"/>
            <a:ext cx="2625635" cy="1661160"/>
          </a:xfrm>
          <a:prstGeom prst="teardrop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Hála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az életért és a földi élet szépségeiért!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flipH="1" flipV="1">
            <a:off x="2939143" y="2886891"/>
            <a:ext cx="992777" cy="679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önnycsepp 9"/>
          <p:cNvSpPr/>
          <p:nvPr/>
        </p:nvSpPr>
        <p:spPr>
          <a:xfrm>
            <a:off x="6426925" y="1371599"/>
            <a:ext cx="3108961" cy="1724297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Élet tisztelete!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élet felett Isten rendelkezik egyedül!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6400800" y="2651760"/>
            <a:ext cx="809897" cy="73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önnycsepp 12"/>
          <p:cNvSpPr/>
          <p:nvPr/>
        </p:nvSpPr>
        <p:spPr>
          <a:xfrm>
            <a:off x="7282543" y="4362995"/>
            <a:ext cx="4506685" cy="1548227"/>
          </a:xfrm>
          <a:prstGeom prst="teardrop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Reménység!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világnak gazdája és gondviselője van!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7210697" y="4075611"/>
            <a:ext cx="1606732" cy="627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Könnycsepp 15"/>
          <p:cNvSpPr/>
          <p:nvPr/>
        </p:nvSpPr>
        <p:spPr>
          <a:xfrm>
            <a:off x="1847395" y="5137108"/>
            <a:ext cx="3782695" cy="1100686"/>
          </a:xfrm>
          <a:prstGeom prst="teardrop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Felelősség!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Isten feladatot adott az embernek.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3931920" y="4127863"/>
            <a:ext cx="1854926" cy="1097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9965" y="480419"/>
            <a:ext cx="8911687" cy="110018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mai óra fontos üzenete számunkra: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6451" y="2002970"/>
            <a:ext cx="9718714" cy="4528457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világ, amiben élünk </a:t>
            </a:r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véletlenül jött </a:t>
            </a:r>
            <a: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létre!</a:t>
            </a:r>
          </a:p>
          <a:p>
            <a:pPr marL="0" indent="0">
              <a:buNone/>
            </a:pPr>
            <a: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Biblia arról vall, hogy a világ</a:t>
            </a:r>
            <a:endParaRPr lang="hu-H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akaratából 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lett.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hozta létre a semmiből, a szavával.</a:t>
            </a:r>
          </a:p>
          <a:p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Mindent Isten alkotott, és 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mindent jónak teremtett.</a:t>
            </a:r>
          </a:p>
          <a:p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teremtmény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aki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Istentől feladatot kapott a világ 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gondozására!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0622" y="454293"/>
            <a:ext cx="10038858" cy="128089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az 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„Ő a minden!”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kezdetű éneket!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mbusz 3"/>
          <p:cNvSpPr/>
          <p:nvPr/>
        </p:nvSpPr>
        <p:spPr>
          <a:xfrm>
            <a:off x="2109100" y="1332409"/>
            <a:ext cx="7628708" cy="1567543"/>
          </a:xfrm>
          <a:prstGeom prst="diamond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zene innen elindítható!</a:t>
            </a:r>
          </a:p>
        </p:txBody>
      </p:sp>
      <p:sp>
        <p:nvSpPr>
          <p:cNvPr id="5" name="Téglalap 4"/>
          <p:cNvSpPr/>
          <p:nvPr/>
        </p:nvSpPr>
        <p:spPr>
          <a:xfrm>
            <a:off x="5438503" y="2421740"/>
            <a:ext cx="6096000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Ő a minden, akire nézve az ég és Föld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teremtetett.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Beszéde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élet, szeretetébe én is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elmerülhetek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Értem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jött, rám talált, szeretve felkarolt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engem.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szív, minden száj vallja, Jézus az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egyetlen!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9862" y="2462559"/>
            <a:ext cx="4767943" cy="4244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Nincs más cél és nincs más út,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nincs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más kéz, mi értünk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nyúlt. </a:t>
            </a: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szomjas vagy, nincs más kút,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egyetlen.</a:t>
            </a:r>
          </a:p>
          <a:p>
            <a:pPr marL="0" indent="0">
              <a:buNone/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pillantása mindent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lát,</a:t>
            </a: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érintése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átformál. </a:t>
            </a: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Elég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ha szól egy szót, és porba hull a súlyos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lánc. </a:t>
            </a:r>
          </a:p>
        </p:txBody>
      </p:sp>
    </p:spTree>
    <p:extLst>
      <p:ext uri="{BB962C8B-B14F-4D97-AF65-F5344CB8AC3E}">
        <p14:creationId xmlns:p14="http://schemas.microsoft.com/office/powerpoint/2010/main" val="6125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275" y="333341"/>
            <a:ext cx="8911687" cy="973549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45" y="4901408"/>
            <a:ext cx="1383912" cy="13717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4948428"/>
            <a:ext cx="5346655" cy="15302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603" y="4415931"/>
            <a:ext cx="2969009" cy="1975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565" y="293403"/>
            <a:ext cx="1543851" cy="1522334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1227124" y="2213586"/>
            <a:ext cx="8645987" cy="10390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tanultál ma?</a:t>
            </a:r>
          </a:p>
        </p:txBody>
      </p:sp>
    </p:spTree>
    <p:extLst>
      <p:ext uri="{BB962C8B-B14F-4D97-AF65-F5344CB8AC3E}">
        <p14:creationId xmlns:p14="http://schemas.microsoft.com/office/powerpoint/2010/main" val="31619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843554" y="3260534"/>
            <a:ext cx="2986887" cy="2630813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445" y="4761132"/>
            <a:ext cx="6230652" cy="18411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56" y="711008"/>
            <a:ext cx="6096528" cy="1072989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73680" y="2520784"/>
            <a:ext cx="6096000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600" i="1" dirty="0">
                <a:latin typeface="Arial" panose="020B0604020202020204" pitchFamily="34" charset="0"/>
                <a:cs typeface="Arial" panose="020B0604020202020204" pitchFamily="34" charset="0"/>
              </a:rPr>
              <a:t>És látta Isten, hogy minden,</a:t>
            </a:r>
          </a:p>
          <a:p>
            <a:r>
              <a:rPr lang="hu-HU" sz="2600" i="1" dirty="0">
                <a:latin typeface="Arial" panose="020B0604020202020204" pitchFamily="34" charset="0"/>
                <a:cs typeface="Arial" panose="020B0604020202020204" pitchFamily="34" charset="0"/>
              </a:rPr>
              <a:t>amit alkotott, igen jó.”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1Mózes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1,31.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5777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Kezdjük közös imádsággal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31" y="1241937"/>
            <a:ext cx="5380529" cy="540418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877894" y="1238821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688621" y="2560418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buFont typeface="Wingdings" panose="05000000000000000000" pitchFamily="2" charset="2"/>
              <a:buChar char="ü"/>
              <a:defRPr/>
            </a:pPr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hittanórán arról lesz szó, hogy világunkat Isten teremtette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5988" y="297465"/>
            <a:ext cx="8697889" cy="120358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Nézzük meg ezt az elgondolkodtató videót!</a:t>
            </a:r>
            <a:endParaRPr lang="hu-H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057" y="254151"/>
            <a:ext cx="1430876" cy="1434919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00298" y="26560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5604933" y="30253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798807" y="2142309"/>
            <a:ext cx="4400210" cy="252113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 a világban és </a:t>
            </a:r>
          </a:p>
          <a:p>
            <a:pPr algn="ctr"/>
            <a:r>
              <a:rPr lang="hu-H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 egész világ az emberben!</a:t>
            </a:r>
            <a:endParaRPr lang="hu-HU" sz="30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604933" y="1928024"/>
            <a:ext cx="6096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videó innen indítható!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298" y="3025397"/>
            <a:ext cx="49339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928" y="3148148"/>
            <a:ext cx="11486901" cy="2521131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őstörténetekhez tartozik: 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a teremtéstörténet,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a bűnbeesés története,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a bűn tovább öröklődésének a története (Káin és Ábel),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özönvíz és Bábel tornyának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története is.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4218" y="396239"/>
            <a:ext cx="10933611" cy="25559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Mózes 1. könyvének 1-11. fejezetét őstörténeteknek nevezzük. </a:t>
            </a:r>
            <a:endParaRPr lang="hu-HU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Olyan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történetek gyűjteményét jelenti, amelyek az emberiség első korszakában zajlottak, mintegy másfél ezer éves időszakban.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Ezek 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történetek az egész emberi nemzetségre vonatkoznak.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Könnycsepp 3"/>
          <p:cNvSpPr/>
          <p:nvPr/>
        </p:nvSpPr>
        <p:spPr>
          <a:xfrm>
            <a:off x="418012" y="5669279"/>
            <a:ext cx="11599817" cy="91440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 tudnod azt, hogy az emberiség kezdetének a történeteit csakis a hit fényében lehet helyesen értelmezni!</a:t>
            </a:r>
            <a:endParaRPr lang="hu-H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546" y="151708"/>
            <a:ext cx="1411049" cy="1391383"/>
          </a:xfrm>
          <a:prstGeom prst="rect">
            <a:avLst/>
          </a:prstGeom>
        </p:spPr>
      </p:pic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658793" y="1530710"/>
            <a:ext cx="10464500" cy="515747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bibliai teremtéstörténet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olyan időszakról vall, amelyet emberi tapasztalat nem támaszthat alá.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emberiség kezdetét és az első írásbeli feljegyzést több mint százezer év választja el egymástól.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bibliai teremtéstörténet egy bizonyságtétel arról, hogy a világot a Szentháromság Isten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teremtette tehát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 egy természettudományos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írás, hanem a világ isteni eredetéről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tanúskodik! </a:t>
            </a:r>
          </a:p>
        </p:txBody>
      </p:sp>
      <p:sp>
        <p:nvSpPr>
          <p:cNvPr id="2" name="Téglalap 1"/>
          <p:cNvSpPr/>
          <p:nvPr/>
        </p:nvSpPr>
        <p:spPr>
          <a:xfrm>
            <a:off x="1744432" y="570401"/>
            <a:ext cx="8894114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 teremtéstörténet mint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 bizonyságtétel 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546" y="151708"/>
            <a:ext cx="1411049" cy="1391383"/>
          </a:xfrm>
          <a:prstGeom prst="rect">
            <a:avLst/>
          </a:prstGeom>
        </p:spPr>
      </p:pic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658793" y="1530710"/>
            <a:ext cx="10464500" cy="515747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Ebben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 értelmezésben az üdvtörténet szempontjából kell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nekünk is megközelíteni! 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fő hangsúly így fogalmazható meg: Minden, ami csak van, a létezését Istennek köszönheti.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Szentírás arról vall, hogy a világ nem a véletlen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műve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Istenünk a világot szavával és 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semmiből teremtette, akarata és terve szerint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szeretetből!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44432" y="570401"/>
            <a:ext cx="8894114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teremtéstörténet mint </a:t>
            </a:r>
            <a:r>
              <a:rPr kumimoji="0" lang="hu-HU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egy bizonyságtétel </a:t>
            </a:r>
            <a:endParaRPr kumimoji="0" lang="hu-HU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8445" y="258349"/>
            <a:ext cx="10143361" cy="100874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 képzőművészeti alkotás így mutatja be az ember teremtetését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445" y="1539239"/>
            <a:ext cx="6722247" cy="4490462"/>
          </a:xfrm>
          <a:prstGeom prst="rect">
            <a:avLst/>
          </a:prstGeom>
        </p:spPr>
      </p:pic>
      <p:sp>
        <p:nvSpPr>
          <p:cNvPr id="6" name="Egy oldalon lekerekített és levágott sarkú téglalap 5"/>
          <p:cNvSpPr/>
          <p:nvPr/>
        </p:nvSpPr>
        <p:spPr>
          <a:xfrm>
            <a:off x="8007532" y="1583379"/>
            <a:ext cx="3762102" cy="4402182"/>
          </a:xfrm>
          <a:prstGeom prst="snip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freskó címe: Ádám teremtése.</a:t>
            </a:r>
          </a:p>
          <a:p>
            <a:pPr algn="ctr"/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Michaelangelo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Buonarroti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műve, </a:t>
            </a: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vatikáni múzeumban megtekinthető!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319349" y="5844643"/>
            <a:ext cx="3905794" cy="914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Bővebb információ itt található! 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4650" y="571859"/>
            <a:ext cx="9316636" cy="1280890"/>
          </a:xfrm>
        </p:spPr>
        <p:txBody>
          <a:bodyPr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Jézus és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teremtés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05886" y="1852749"/>
            <a:ext cx="8915400" cy="3777622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Újszövetség bizonyságtétele szerint Jézus is jelen volt a teremtésnél: </a:t>
            </a:r>
            <a:r>
              <a:rPr lang="hu-HU" sz="3000" i="1" dirty="0">
                <a:latin typeface="Arial" panose="020B0604020202020204" pitchFamily="34" charset="0"/>
                <a:cs typeface="Arial" panose="020B0604020202020204" pitchFamily="34" charset="0"/>
              </a:rPr>
              <a:t>„…minden általa és reá nézve teremtetett”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Kol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1,16) </a:t>
            </a:r>
            <a:r>
              <a:rPr lang="hu-HU" sz="3000" i="1" dirty="0">
                <a:latin typeface="Arial" panose="020B0604020202020204" pitchFamily="34" charset="0"/>
                <a:cs typeface="Arial" panose="020B0604020202020204" pitchFamily="34" charset="0"/>
              </a:rPr>
              <a:t>„…nekünk mégis egyetlen Istenünk az Atya, akitől van a mindenség, mi is </a:t>
            </a:r>
            <a:r>
              <a:rPr lang="hu-HU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hu-HU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érte</a:t>
            </a:r>
            <a:r>
              <a:rPr lang="hu-HU" sz="3000" i="1" dirty="0">
                <a:latin typeface="Arial" panose="020B0604020202020204" pitchFamily="34" charset="0"/>
                <a:cs typeface="Arial" panose="020B0604020202020204" pitchFamily="34" charset="0"/>
              </a:rPr>
              <a:t>, és egyetlen Urunk a Jézus Krisztus, a</a:t>
            </a:r>
            <a:r>
              <a:rPr lang="hu-HU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lang="hu-HU" sz="3000" i="1" dirty="0">
                <a:latin typeface="Arial" panose="020B0604020202020204" pitchFamily="34" charset="0"/>
                <a:cs typeface="Arial" panose="020B0604020202020204" pitchFamily="34" charset="0"/>
              </a:rPr>
              <a:t>által van a mindenség, mi is </a:t>
            </a:r>
            <a:r>
              <a:rPr lang="hu-HU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Őáltala</a:t>
            </a:r>
            <a:r>
              <a:rPr lang="hu-HU" sz="3000" i="1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(1Kor 8,6) </a:t>
            </a:r>
          </a:p>
        </p:txBody>
      </p:sp>
    </p:spTree>
    <p:extLst>
      <p:ext uri="{BB962C8B-B14F-4D97-AF65-F5344CB8AC3E}">
        <p14:creationId xmlns:p14="http://schemas.microsoft.com/office/powerpoint/2010/main" val="22695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mi a legszebb a teremtett világban?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gondolsz, hogyan tudod őrizni, és gondozni a rád bízott környezetet?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4104</TotalTime>
  <Words>635</Words>
  <Application>Microsoft Office PowerPoint</Application>
  <PresentationFormat>Szélesvásznú</PresentationFormat>
  <Paragraphs>74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7_Szálak</vt:lpstr>
      <vt:lpstr>Az első döntések</vt:lpstr>
      <vt:lpstr>PowerPoint-bemutató</vt:lpstr>
      <vt:lpstr>PowerPoint-bemutató</vt:lpstr>
      <vt:lpstr>Az őstörténetekhez tartozik:   - a teremtéstörténet,   - a bűnbeesés története,   - a bűn tovább öröklődésének a története (Káin és Ábel),   - az özönvíz és Bábel tornyának a története is.  </vt:lpstr>
      <vt:lpstr>PowerPoint-bemutató</vt:lpstr>
      <vt:lpstr>PowerPoint-bemutató</vt:lpstr>
      <vt:lpstr>Egy képzőművészeti alkotás így mutatja be az ember teremtetését </vt:lpstr>
      <vt:lpstr>Jézus és a teremtés  </vt:lpstr>
      <vt:lpstr>Gondolkozz el a kérdéseken!  </vt:lpstr>
      <vt:lpstr>Teremtésvédelem a gyakorlatban!  Nézzük meg ezt a videó bejátszást!</vt:lpstr>
      <vt:lpstr>Világunk nincs magára hagyva!</vt:lpstr>
      <vt:lpstr>A mai óra fontos üzenete számunkra: </vt:lpstr>
      <vt:lpstr>Hallgassuk meg az „Ő a minden!” kezdetű éneket!</vt:lpstr>
      <vt:lpstr>Gondolkozz!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549</cp:revision>
  <dcterms:created xsi:type="dcterms:W3CDTF">2020-03-16T06:58:02Z</dcterms:created>
  <dcterms:modified xsi:type="dcterms:W3CDTF">2020-06-25T09:24:19Z</dcterms:modified>
</cp:coreProperties>
</file>