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6" r:id="rId2"/>
    <p:sldId id="281" r:id="rId3"/>
    <p:sldId id="354" r:id="rId4"/>
    <p:sldId id="373" r:id="rId5"/>
    <p:sldId id="367" r:id="rId6"/>
    <p:sldId id="375" r:id="rId7"/>
    <p:sldId id="376" r:id="rId8"/>
    <p:sldId id="374" r:id="rId9"/>
    <p:sldId id="371" r:id="rId10"/>
    <p:sldId id="353" r:id="rId11"/>
    <p:sldId id="370" r:id="rId12"/>
    <p:sldId id="355" r:id="rId13"/>
    <p:sldId id="377" r:id="rId14"/>
    <p:sldId id="356" r:id="rId15"/>
    <p:sldId id="305" r:id="rId16"/>
    <p:sldId id="362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F7D097"/>
    <a:srgbClr val="773D22"/>
    <a:srgbClr val="F8974E"/>
    <a:srgbClr val="87818D"/>
    <a:srgbClr val="F1B051"/>
    <a:srgbClr val="AE2E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anum.com/hu/online-kiadvanyok/KonyvekKonyve-a-konyvek-konyve-2/az-oszovetseg-7/az-idok-kezdeten-9/a-bunbeeses-2B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kxvVNfQjC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Ea05zhDk9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bibliamindenkie.hu/uj/GEN/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anum.h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70310" y="734989"/>
            <a:ext cx="8915399" cy="1157675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Isten döntésre hív: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70310" y="1923939"/>
            <a:ext cx="4595358" cy="1126283"/>
          </a:xfrm>
        </p:spPr>
        <p:txBody>
          <a:bodyPr/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 ember döntése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bűneset története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921893" y="4119077"/>
            <a:ext cx="5270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Ebbinghaus</a:t>
            </a:r>
            <a:r>
              <a:rPr lang="hu-H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Vilmos: </a:t>
            </a:r>
            <a:r>
              <a:rPr lang="hu-HU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Kiűzetés</a:t>
            </a:r>
            <a:r>
              <a:rPr lang="hu-H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paradicsomból,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Klasszikus Aranybiblia illusztrációja (1897</a:t>
            </a:r>
            <a:r>
              <a:rPr lang="hu-HU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769" y="1131291"/>
            <a:ext cx="3810000" cy="291465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586003" y="4838544"/>
            <a:ext cx="3941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kép itt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megtalálható!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740769" y="525148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 kép forrása: </a:t>
            </a:r>
            <a:r>
              <a:rPr lang="hu-HU" dirty="0" smtClean="0"/>
              <a:t>Online </a:t>
            </a:r>
            <a:r>
              <a:rPr lang="hu-HU" dirty="0"/>
              <a:t>keresztyén bibliai lexikon. </a:t>
            </a:r>
          </a:p>
        </p:txBody>
      </p:sp>
    </p:spTree>
    <p:extLst>
      <p:ext uri="{BB962C8B-B14F-4D97-AF65-F5344CB8AC3E}">
        <p14:creationId xmlns:p14="http://schemas.microsoft.com/office/powerpoint/2010/main" val="34822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hogyan lehet a kísértésben kitartani Isten szava mellett?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gondolataidat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9965" y="480419"/>
            <a:ext cx="8911687" cy="110018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mai óra fontos üzenete számunkra: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2680" y="1676397"/>
            <a:ext cx="7542417" cy="50771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nem hagyja a bűnt büntetés nélkül, de megkegyelmez az embernek.</a:t>
            </a:r>
          </a:p>
          <a:p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nem hagyja az embert bűnös állaptában, hanem Szabadítót, Megváltót küldött! </a:t>
            </a:r>
          </a:p>
          <a:p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evangélium már az Éden kertjében elhangzik, hogy jön valaki, aki mindent helyre tesz! (Aki a „kígyó” fejére tapos!)</a:t>
            </a:r>
          </a:p>
          <a:p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Hitünk </a:t>
            </a:r>
            <a:r>
              <a:rPr lang="hu-H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 Isten </a:t>
            </a:r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Ő Fiát, Jézus Krisztust küldte el a bűnös ember megmentéséért!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716" y="2017388"/>
            <a:ext cx="3233793" cy="43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8494" y="430192"/>
            <a:ext cx="8202706" cy="13332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Nézzük meg ezt az animációs kisfilmet, ami a Messiásról szól!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981" y="165369"/>
            <a:ext cx="1812212" cy="1807122"/>
          </a:xfrm>
          <a:prstGeom prst="rect">
            <a:avLst/>
          </a:prstGeom>
        </p:spPr>
      </p:pic>
      <p:sp>
        <p:nvSpPr>
          <p:cNvPr id="5" name="Átellenes sarkain levágott téglalap 4"/>
          <p:cNvSpPr/>
          <p:nvPr/>
        </p:nvSpPr>
        <p:spPr>
          <a:xfrm>
            <a:off x="770633" y="3151180"/>
            <a:ext cx="5760796" cy="2073963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Fogalmazd meg saját szavaiddal! 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Miért volt szükség Jézus engesztelő áldozatára? 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288832" y="1972491"/>
            <a:ext cx="4469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 kisfilm elindításához!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172" y="2889382"/>
            <a:ext cx="3012305" cy="35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632857" y="892630"/>
            <a:ext cx="9192486" cy="53450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Újszövetség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áldozatról beszél, akkor elsősorban az ember hálás odaadásáról szól: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„Szánjátok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 testeteket élő, szent és Istennek kedves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áldozatul.”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(Róm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igazi engesztelő áldozat Jézus helyettes szenvedése és halála, aki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„önmagát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adta értünk ajándékul és áldozatul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Istennek.”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5,2)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Ő tökéletes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áldozata pedig egyszer s mindenkorra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szól. (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Zsid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9-10)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275" y="333341"/>
            <a:ext cx="8911687" cy="973549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45" y="4901408"/>
            <a:ext cx="1383912" cy="13717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603" y="4415931"/>
            <a:ext cx="2969009" cy="1975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6565" y="293403"/>
            <a:ext cx="1543851" cy="1522334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1227124" y="2213586"/>
            <a:ext cx="8645987" cy="10390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tanultál ma?</a:t>
            </a:r>
          </a:p>
        </p:txBody>
      </p:sp>
      <p:sp>
        <p:nvSpPr>
          <p:cNvPr id="9" name="Folyamatábra: Befejezés 8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gondolataidat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31619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843554" y="3260534"/>
            <a:ext cx="2986887" cy="2630813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445" y="4761132"/>
            <a:ext cx="6230652" cy="18411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56" y="711008"/>
            <a:ext cx="6096528" cy="1072989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99806" y="2364030"/>
            <a:ext cx="6096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„Ha valaki Krisztusban van,</a:t>
            </a:r>
          </a:p>
          <a:p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új teremtés az: a régi elmúlt,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és íme: új jött létre.”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2Korinthus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5,17.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5777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Kezdjük közös imádsággal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70" y="1316752"/>
            <a:ext cx="5380529" cy="540418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877894" y="1238821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289610" y="2643545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hittanórán a bűnbeesés történetéről lesz szó!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7729" y="273181"/>
            <a:ext cx="8697889" cy="1203584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Hallgassuk meg ezt az énket</a:t>
            </a:r>
          </a:p>
          <a:p>
            <a:pPr marL="0" indent="0">
              <a:buNone/>
            </a:pPr>
            <a:r>
              <a:rPr lang="hu-H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aláka együttes feldolgozásában!</a:t>
            </a:r>
            <a:endParaRPr lang="hu-H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00298" y="26560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5604933" y="30253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200298" y="1575524"/>
            <a:ext cx="7037983" cy="21834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Bocsásd meg Úristen ifjúságomnak vétkét!</a:t>
            </a:r>
            <a:endParaRPr lang="hu-HU" sz="30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(Református énekeskönyv 198. dicséret)</a:t>
            </a:r>
          </a:p>
        </p:txBody>
      </p:sp>
      <p:sp>
        <p:nvSpPr>
          <p:cNvPr id="9" name="Téglalap 8"/>
          <p:cNvSpPr/>
          <p:nvPr/>
        </p:nvSpPr>
        <p:spPr>
          <a:xfrm>
            <a:off x="5990779" y="1713140"/>
            <a:ext cx="6096000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zene elindításához ide kell kattintani!</a:t>
            </a:r>
          </a:p>
        </p:txBody>
      </p:sp>
      <p:sp>
        <p:nvSpPr>
          <p:cNvPr id="5" name="Téglalap 4"/>
          <p:cNvSpPr/>
          <p:nvPr/>
        </p:nvSpPr>
        <p:spPr>
          <a:xfrm>
            <a:off x="5239871" y="3688391"/>
            <a:ext cx="6096000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hu-HU" sz="2200" dirty="0" smtClean="0">
                <a:solidFill>
                  <a:srgbClr val="333333"/>
                </a:solidFill>
                <a:latin typeface="Helvetica Neue"/>
              </a:rPr>
              <a:t>Érdekesség! </a:t>
            </a:r>
          </a:p>
          <a:p>
            <a:r>
              <a:rPr lang="hu-HU" sz="2200" dirty="0" smtClean="0">
                <a:solidFill>
                  <a:srgbClr val="333333"/>
                </a:solidFill>
                <a:latin typeface="Helvetica Neue"/>
              </a:rPr>
              <a:t>Református Énekeskönyvünkben is megtalálható </a:t>
            </a:r>
            <a:r>
              <a:rPr lang="hu-HU" sz="2200" dirty="0">
                <a:solidFill>
                  <a:srgbClr val="333333"/>
                </a:solidFill>
                <a:latin typeface="Helvetica Neue"/>
              </a:rPr>
              <a:t>a magyar nyelvű istenes költészet megteremtőjének, Balassi Bálintnak az egyik legszebb szövege. A vers eredeti címe: </a:t>
            </a:r>
            <a:r>
              <a:rPr lang="hu-HU" sz="2200" i="1" dirty="0">
                <a:solidFill>
                  <a:srgbClr val="333333"/>
                </a:solidFill>
                <a:latin typeface="Helvetica Neue"/>
              </a:rPr>
              <a:t>„B. B. nevére – kiben bűne </a:t>
            </a:r>
            <a:r>
              <a:rPr lang="hu-HU" sz="2200" i="1" dirty="0" err="1">
                <a:solidFill>
                  <a:srgbClr val="333333"/>
                </a:solidFill>
                <a:latin typeface="Helvetica Neue"/>
              </a:rPr>
              <a:t>bocsánatjáért</a:t>
            </a:r>
            <a:r>
              <a:rPr lang="hu-HU" sz="2200" i="1" dirty="0">
                <a:solidFill>
                  <a:srgbClr val="333333"/>
                </a:solidFill>
                <a:latin typeface="Helvetica Neue"/>
              </a:rPr>
              <a:t> könyörgett akkor hogy házasodni szándékozott.” </a:t>
            </a:r>
            <a:r>
              <a:rPr lang="hu-HU" sz="2200" dirty="0">
                <a:solidFill>
                  <a:srgbClr val="333333"/>
                </a:solidFill>
                <a:latin typeface="Helvetica Neue"/>
              </a:rPr>
              <a:t>Az eredetileg tizenöt versszakból álló ének valószínűleg 1584 őszén keletkezett. 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4468" y="584921"/>
            <a:ext cx="8911687" cy="956496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Gondolkozzunk!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4994" y="208134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Válaszoljunk a következő kérdésre!</a:t>
            </a:r>
          </a:p>
          <a:p>
            <a:pPr marL="0" indent="0">
              <a:buNone/>
            </a:pP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 segít eldönteni, hogy mi jó és mi rossz?</a:t>
            </a:r>
          </a:p>
          <a:p>
            <a:pPr marL="0" indent="0">
              <a:buNone/>
            </a:pP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802" y="207605"/>
            <a:ext cx="2194750" cy="2158171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3740727" y="4222865"/>
            <a:ext cx="5752408" cy="17456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Beszéld meg a válaszaidat legalább egy, de maximum három csoporttársaddal!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7572" y="2063931"/>
            <a:ext cx="11486901" cy="2521131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őstörténetekhez tartozik: 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a teremtéstörténet,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bűnbeesés története, 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a bűn tovább öröklődésének a története (Káin és Ábel),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özönvíz és Bábel tornyának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története.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4218" y="396239"/>
            <a:ext cx="10933611" cy="12888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Emlékezz vissza!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Mózes 1. könyvének 1-11. fejezetét őstörténeteknek nevezzük.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Könnycsepp 3"/>
          <p:cNvSpPr/>
          <p:nvPr/>
        </p:nvSpPr>
        <p:spPr>
          <a:xfrm>
            <a:off x="418012" y="4976945"/>
            <a:ext cx="11599817" cy="1415541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emberiség kezdetének a </a:t>
            </a:r>
            <a:r>
              <a:rPr lang="hu-H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történeteit </a:t>
            </a: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hit fényében lehet helyesen </a:t>
            </a:r>
            <a:r>
              <a:rPr lang="hu-H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értelmezni. </a:t>
            </a:r>
          </a:p>
          <a:p>
            <a:pPr algn="ctr"/>
            <a:r>
              <a:rPr lang="hu-H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a bűneset történetét is.</a:t>
            </a:r>
            <a:endParaRPr lang="hu-H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01783" y="496389"/>
            <a:ext cx="10607040" cy="208852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bűneset történetének leírását a Szentírásból!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1Móz 3,1-11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Figyelj arra, hogy mit tesz az ember! Mit gondolsz, mi miatt döntött így?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53875" y="3006942"/>
            <a:ext cx="5065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az online Biblia eléréséhez!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01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1567" y="428167"/>
            <a:ext cx="9059091" cy="91730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Rövid magyarázat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31567" y="1441267"/>
            <a:ext cx="8915400" cy="450233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 </a:t>
            </a:r>
            <a:endParaRPr lang="hu-HU" dirty="0"/>
          </a:p>
          <a:p>
            <a:r>
              <a:rPr lang="hu-HU" sz="3900" dirty="0">
                <a:latin typeface="Arial" panose="020B0604020202020204" pitchFamily="34" charset="0"/>
                <a:cs typeface="Arial" panose="020B0604020202020204" pitchFamily="34" charset="0"/>
              </a:rPr>
              <a:t>A bűnbeesés története </a:t>
            </a:r>
            <a:r>
              <a:rPr lang="hu-H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azt mondja el, </a:t>
            </a:r>
            <a:r>
              <a:rPr lang="hu-HU" sz="3900" dirty="0">
                <a:latin typeface="Arial" panose="020B0604020202020204" pitchFamily="34" charset="0"/>
                <a:cs typeface="Arial" panose="020B0604020202020204" pitchFamily="34" charset="0"/>
              </a:rPr>
              <a:t>hogy hogyan vált az ember olyanná, amilyen most, azaz </a:t>
            </a:r>
            <a:r>
              <a:rPr lang="hu-H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esendővé és </a:t>
            </a:r>
            <a:r>
              <a:rPr lang="hu-HU" sz="3900" dirty="0">
                <a:latin typeface="Arial" panose="020B0604020202020204" pitchFamily="34" charset="0"/>
                <a:cs typeface="Arial" panose="020B0604020202020204" pitchFamily="34" charset="0"/>
              </a:rPr>
              <a:t>bűnössé. </a:t>
            </a:r>
          </a:p>
          <a:p>
            <a:r>
              <a:rPr lang="hu-HU" sz="3900" dirty="0">
                <a:latin typeface="Arial" panose="020B0604020202020204" pitchFamily="34" charset="0"/>
                <a:cs typeface="Arial" panose="020B0604020202020204" pitchFamily="34" charset="0"/>
              </a:rPr>
              <a:t>A bűnbeesés történései 3 lépésbe sorolhatók: </a:t>
            </a:r>
          </a:p>
          <a:p>
            <a:r>
              <a:rPr lang="hu-H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3900" b="1" dirty="0">
                <a:latin typeface="Arial" panose="020B0604020202020204" pitchFamily="34" charset="0"/>
                <a:cs typeface="Arial" panose="020B0604020202020204" pitchFamily="34" charset="0"/>
              </a:rPr>
              <a:t>Isten parancsa, tiltása:</a:t>
            </a:r>
            <a:r>
              <a:rPr lang="hu-HU" sz="3900" dirty="0">
                <a:latin typeface="Arial" panose="020B0604020202020204" pitchFamily="34" charset="0"/>
                <a:cs typeface="Arial" panose="020B0604020202020204" pitchFamily="34" charset="0"/>
              </a:rPr>
              <a:t> Tilos enni </a:t>
            </a:r>
            <a:r>
              <a:rPr lang="hu-H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a jó és rossz tudásának fájáról. </a:t>
            </a:r>
            <a:endParaRPr lang="hu-HU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kételkedés</a:t>
            </a:r>
            <a:r>
              <a:rPr lang="hu-HU" sz="39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3900" dirty="0">
                <a:latin typeface="Arial" panose="020B0604020202020204" pitchFamily="34" charset="0"/>
                <a:cs typeface="Arial" panose="020B0604020202020204" pitchFamily="34" charset="0"/>
              </a:rPr>
              <a:t> A parancs után a Sátán kételkedést ébresztő hangját meghallgatja az ember. </a:t>
            </a:r>
            <a:r>
              <a:rPr lang="hu-H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Elhiszi, amit hall, </a:t>
            </a:r>
            <a:r>
              <a:rPr lang="hu-HU" sz="3900" dirty="0">
                <a:latin typeface="Arial" panose="020B0604020202020204" pitchFamily="34" charset="0"/>
                <a:cs typeface="Arial" panose="020B0604020202020204" pitchFamily="34" charset="0"/>
              </a:rPr>
              <a:t>és bizalma meginog a Teremtőjében. Hallgat a kísértő szóra. </a:t>
            </a:r>
          </a:p>
          <a:p>
            <a:r>
              <a:rPr lang="hu-H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parancsszegés, az engedetlenség: </a:t>
            </a:r>
            <a:r>
              <a:rPr lang="hu-HU" sz="3900" dirty="0">
                <a:latin typeface="Arial" panose="020B0604020202020204" pitchFamily="34" charset="0"/>
                <a:cs typeface="Arial" panose="020B0604020202020204" pitchFamily="34" charset="0"/>
              </a:rPr>
              <a:t>Ádám és Éva Isten parancsa ellenére cselekszik. </a:t>
            </a:r>
            <a:r>
              <a:rPr lang="hu-H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Ez a bűn gyökere, azaz az engedetlenség.</a:t>
            </a:r>
            <a:endParaRPr lang="hu-HU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3900" dirty="0"/>
          </a:p>
        </p:txBody>
      </p:sp>
    </p:spTree>
    <p:extLst>
      <p:ext uri="{BB962C8B-B14F-4D97-AF65-F5344CB8AC3E}">
        <p14:creationId xmlns:p14="http://schemas.microsoft.com/office/powerpoint/2010/main" val="37074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9898" y="265611"/>
            <a:ext cx="10211389" cy="138030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bűnbeesés következménye az Istennel való kapcsolat megromlása, és a paradicsomból való kiűzés.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4" y="2174165"/>
            <a:ext cx="6152605" cy="393766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001693" y="4788393"/>
            <a:ext cx="46895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kép forrása: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www.arcanum.hu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Bibliaillusztráció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Pfeifer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Ferdinánd, 1850 körül)</a:t>
            </a:r>
            <a:b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Ádám és Éva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kiűzetése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paradicsomból</a:t>
            </a:r>
            <a:endParaRPr 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3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0797" y="162964"/>
            <a:ext cx="7606502" cy="1541206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bűnnek megvannak a következményei.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Isten nem hagyja figyelmen kívül a bűnt!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1626" y="221314"/>
            <a:ext cx="4079378" cy="65191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Fontos tudni: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Ádám név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személynév. Az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egész emberi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nemzetséget is jelenti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első emberpár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tettének 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következménye az egész emberi nemzetségre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kihatott!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Ez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által az egyetlen engedetlenség által az ember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eredeti,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bűntelen állapota szűnt meg. </a:t>
            </a:r>
          </a:p>
        </p:txBody>
      </p:sp>
      <p:sp>
        <p:nvSpPr>
          <p:cNvPr id="4" name="Ellipszis 3"/>
          <p:cNvSpPr/>
          <p:nvPr/>
        </p:nvSpPr>
        <p:spPr>
          <a:xfrm>
            <a:off x="4728754" y="1920460"/>
            <a:ext cx="4890157" cy="11495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emberpár vétkének következményei  </a:t>
            </a:r>
            <a:endParaRPr lang="hu-H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Könnycsepp 4"/>
          <p:cNvSpPr/>
          <p:nvPr/>
        </p:nvSpPr>
        <p:spPr>
          <a:xfrm>
            <a:off x="9127171" y="2824438"/>
            <a:ext cx="2625635" cy="1661160"/>
          </a:xfrm>
          <a:prstGeom prst="teardrop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Édenkertből való 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kiűzetés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8244023" y="2884915"/>
            <a:ext cx="1095920" cy="790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önnycsepp 9"/>
          <p:cNvSpPr/>
          <p:nvPr/>
        </p:nvSpPr>
        <p:spPr>
          <a:xfrm>
            <a:off x="4490797" y="4887467"/>
            <a:ext cx="3108961" cy="1724297"/>
          </a:xfrm>
          <a:prstGeom prst="teardrop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asszony fájdalommal szüli gyermekét.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5981628" y="2884915"/>
            <a:ext cx="356378" cy="2268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Könnycsepp 15"/>
          <p:cNvSpPr/>
          <p:nvPr/>
        </p:nvSpPr>
        <p:spPr>
          <a:xfrm>
            <a:off x="7856310" y="5043778"/>
            <a:ext cx="3853541" cy="1313096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férfinak fáradságos munkával kell művelnie a földet.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7315200" y="2976558"/>
            <a:ext cx="2362493" cy="2176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10" grpId="0" animBg="1"/>
      <p:bldP spid="16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7193</TotalTime>
  <Words>656</Words>
  <Application>Microsoft Office PowerPoint</Application>
  <PresentationFormat>Szélesvásznú</PresentationFormat>
  <Paragraphs>74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Helvetica Neue</vt:lpstr>
      <vt:lpstr>Wingdings</vt:lpstr>
      <vt:lpstr>Wingdings 3</vt:lpstr>
      <vt:lpstr>7_Szálak</vt:lpstr>
      <vt:lpstr>Isten döntésre hív:</vt:lpstr>
      <vt:lpstr>PowerPoint-bemutató</vt:lpstr>
      <vt:lpstr>PowerPoint-bemutató</vt:lpstr>
      <vt:lpstr>Gondolkozzunk!</vt:lpstr>
      <vt:lpstr>Az őstörténetekhez tartozik:   - a teremtéstörténet,   - a bűnbeesés története,   - a bűn tovább öröklődésének a története (Káin és Ábel),   - az özönvíz és Bábel tornyának a története.  </vt:lpstr>
      <vt:lpstr>Olvasd el a bűneset történetének leírását a Szentírásból! 1Móz 3,1-11 Figyelj arra, hogy mit tesz az ember! Mit gondolsz, mi miatt döntött így?   </vt:lpstr>
      <vt:lpstr>Rövid magyarázat</vt:lpstr>
      <vt:lpstr>PowerPoint-bemutató</vt:lpstr>
      <vt:lpstr>A bűnnek megvannak a következményei. Isten nem hagyja figyelmen kívül a bűnt!</vt:lpstr>
      <vt:lpstr>Gondolkozz el a kérdésen!  </vt:lpstr>
      <vt:lpstr>A mai óra fontos üzenete számunkra: </vt:lpstr>
      <vt:lpstr>Nézzük meg ezt az animációs kisfilmet, ami a Messiásról szól!</vt:lpstr>
      <vt:lpstr>PowerPoint-bemutató</vt:lpstr>
      <vt:lpstr>Gondolkozz!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Csőri-Czinkos Gergő</cp:lastModifiedBy>
  <cp:revision>589</cp:revision>
  <dcterms:created xsi:type="dcterms:W3CDTF">2020-03-16T06:58:02Z</dcterms:created>
  <dcterms:modified xsi:type="dcterms:W3CDTF">2021-06-15T06:53:47Z</dcterms:modified>
</cp:coreProperties>
</file>