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6"/>
  </p:notesMasterIdLst>
  <p:sldIdLst>
    <p:sldId id="283" r:id="rId3"/>
    <p:sldId id="285" r:id="rId4"/>
    <p:sldId id="284" r:id="rId5"/>
    <p:sldId id="296" r:id="rId6"/>
    <p:sldId id="295" r:id="rId7"/>
    <p:sldId id="264" r:id="rId8"/>
    <p:sldId id="292" r:id="rId9"/>
    <p:sldId id="293" r:id="rId10"/>
    <p:sldId id="298" r:id="rId11"/>
    <p:sldId id="266" r:id="rId12"/>
    <p:sldId id="288" r:id="rId13"/>
    <p:sldId id="271" r:id="rId14"/>
    <p:sldId id="272" r:id="rId15"/>
    <p:sldId id="275" r:id="rId16"/>
    <p:sldId id="297" r:id="rId17"/>
    <p:sldId id="277" r:id="rId18"/>
    <p:sldId id="278" r:id="rId19"/>
    <p:sldId id="280" r:id="rId20"/>
    <p:sldId id="281" r:id="rId21"/>
    <p:sldId id="294" r:id="rId22"/>
    <p:sldId id="289" r:id="rId23"/>
    <p:sldId id="290" r:id="rId24"/>
    <p:sldId id="291" r:id="rId25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b="1" baseline="30000" smtClean="0"/>
              <a:t>Bevonás</a:t>
            </a:r>
            <a:r>
              <a:rPr lang="hu-HU" altLang="hu-HU" baseline="30000" smtClean="0"/>
              <a:t>1</a:t>
            </a:r>
            <a:r>
              <a:rPr lang="hu-HU" altLang="hu-HU" b="1" baseline="30000" smtClean="0"/>
              <a:t> – Szövegértés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i="1" baseline="30000" smtClean="0"/>
              <a:t>Alakítsunk két csoportot! Minden csoport kapjon egy megfigyelő kérdést! 1. Mit akartak tenni az emberek? 2. Miért akarták azt tenni? Utána beszéljük meg közösen a hallottakat!</a:t>
            </a:r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437071-FD0B-4A0F-BC1F-F2FD5E7C1043}" type="slidenum">
              <a:rPr lang="hu-HU" altLang="hu-H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u-HU" altLang="hu-H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9428-E0C5-4175-B4B0-00B8AF5EF7EF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289-B05C-4429-B054-1CA8B37913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2B3-2B1D-49CD-8148-09ACD24E2ED6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81B1-F82B-4500-ABB7-503B6C415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3C3-6B6E-468D-8A3E-4B15B983B536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8121-9E32-4D62-9E22-59BE88E0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87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1FD-4506-4BF6-A80B-519C4B99F67B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7FF-8C90-4EE3-B544-FDF8564FC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4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5162-86D5-4890-88C4-D23EAAE5C5D4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4BEC-61CC-4905-A0AC-8721D7E9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2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5A5-1686-493A-B103-168A5C4EEAAC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E9-BDD9-4984-9649-7FF4770B2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2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BE19-12F4-45F7-8017-93C9F549BA33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325-3DF7-4F3E-9CF4-10434BF3A5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A02B-8CCE-4250-AEF9-7A3703D69E22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9B40-8520-457F-82B7-C23FF97A2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81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9BA-62E0-42A1-A90B-2AB963AB5BB5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A35B-C2EA-4F09-B1A7-ACF1DA7D1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52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81EF-5708-486E-B0A1-81C6B7A62603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AC01-3D16-46C8-BB01-1895D99616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3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45F-F1C2-4E45-9F3A-A7C054EBE746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E90-58FB-4092-BEC9-C3435ADA17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0E2-4E2E-41EC-86C3-B10EC51C78D6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3B28-3E90-4047-8075-A15E6E9E4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5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2F3D-7F5D-4560-89D1-749ABE8FE135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449-D38D-48E0-83D6-61EF9B6D5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C44-1BEF-42F4-B186-6867A1EEDE39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628-5DAD-42F2-BDFA-3896EA6F0E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029-0236-492A-889D-AA35E859CF30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B38-B9D7-4AD0-A719-144E1F41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6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C519-AAD8-4F95-B8B0-E2534019F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FBD0CE1-DF78-4351-A5F8-C4257F4C1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illustrations/tower-babe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reebibleimages.org/illustrations/tower-babe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time_continue=117&amp;v=LLUvcI5FHW0&amp;feature=emb_log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ycliffe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ycliffe.hu/szolgalatunk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ctrTitle"/>
          </p:nvPr>
        </p:nvSpPr>
        <p:spPr>
          <a:xfrm>
            <a:off x="600075" y="985838"/>
            <a:ext cx="4271963" cy="2552700"/>
          </a:xfrm>
        </p:spPr>
        <p:txBody>
          <a:bodyPr/>
          <a:lstStyle/>
          <a:p>
            <a:pPr eaLnBrk="1" hangingPunct="1"/>
            <a:r>
              <a:rPr lang="hu-HU" altLang="hu-HU" smtClean="0">
                <a:latin typeface="Arial" panose="020B0604020202020204" pitchFamily="34" charset="0"/>
                <a:cs typeface="Arial" panose="020B0604020202020204" pitchFamily="34" charset="0"/>
              </a:rPr>
              <a:t>Bábel tornya</a:t>
            </a:r>
            <a:br>
              <a:rPr lang="hu-HU" altLang="hu-HU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33513" y="2976563"/>
            <a:ext cx="2063750" cy="1125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Móz 11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8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250950"/>
            <a:ext cx="610235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églalap 5"/>
          <p:cNvSpPr>
            <a:spLocks noChangeArrowheads="1"/>
          </p:cNvSpPr>
          <p:nvPr/>
        </p:nvSpPr>
        <p:spPr bwMode="auto">
          <a:xfrm>
            <a:off x="6446838" y="6053138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kép forrása</a:t>
            </a:r>
            <a:r>
              <a:rPr lang="hu-HU" altLang="hu-H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49238" y="1525588"/>
            <a:ext cx="11811000" cy="50165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„Amikor [az emberek] útnak indultak keletről, </a:t>
            </a:r>
            <a:r>
              <a:rPr lang="hu-HU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Sineár</a:t>
            </a:r>
            <a:r>
              <a:rPr lang="hu-H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földjén egy völgyre találtak,</a:t>
            </a:r>
            <a:br>
              <a:rPr lang="hu-H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ott letelepedtek. Azt mondták egymásnak: Gyertek, vessünk téglát, és égessük ki jól!</a:t>
            </a:r>
            <a:br>
              <a:rPr lang="hu-H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Azután ezt mondták: Gyertek, építsünk magunknak várost és tornyot, amelynek teteje az égig érjen; és szerezzünk magunknak nevet, hogy el ne széledjünk az egész föld színén!” (1Móz 11,2–4).</a:t>
            </a:r>
          </a:p>
        </p:txBody>
      </p:sp>
      <p:sp>
        <p:nvSpPr>
          <p:cNvPr id="2" name="Ellipszis 1"/>
          <p:cNvSpPr/>
          <p:nvPr/>
        </p:nvSpPr>
        <p:spPr>
          <a:xfrm>
            <a:off x="1774825" y="190500"/>
            <a:ext cx="8269288" cy="1119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Olvassuk el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ezt a bibliai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történetet! </a:t>
            </a:r>
          </a:p>
        </p:txBody>
      </p:sp>
      <p:pic>
        <p:nvPicPr>
          <p:cNvPr id="47108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38" y="38100"/>
            <a:ext cx="14906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5288" y="173038"/>
            <a:ext cx="8910637" cy="879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kép forrása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55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900113"/>
            <a:ext cx="7423150" cy="556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50179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85950" y="-992188"/>
            <a:ext cx="14084300" cy="7546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zövegdoboz 1"/>
          <p:cNvSpPr txBox="1">
            <a:spLocks noChangeArrowheads="1"/>
          </p:cNvSpPr>
          <p:nvPr/>
        </p:nvSpPr>
        <p:spPr bwMode="auto">
          <a:xfrm>
            <a:off x="990600" y="1436688"/>
            <a:ext cx="9925050" cy="5016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hu-HU" altLang="hu-H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hu-HU" altLang="hu-H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hu-HU" altLang="hu-HU" sz="4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Zikkurat</a:t>
            </a:r>
            <a:r>
              <a:rPr lang="hu-HU" altLang="hu-H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azaz toronytemplom.</a:t>
            </a:r>
          </a:p>
          <a:p>
            <a:pPr marL="571500" indent="-5715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hu-HU" altLang="hu-H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nevezték Mezopotámiában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hu-HU" altLang="hu-H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 a többszintes toronyépületet,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hu-HU" altLang="hu-H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melynek legfelső szintjén szentély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hu-HU" altLang="hu-H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helyezkedett el. </a:t>
            </a:r>
          </a:p>
          <a:p>
            <a:pPr marL="571500" indent="-5715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hu-HU" altLang="hu-H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Égi lépcsőnek tekintették!</a:t>
            </a:r>
            <a:r>
              <a:rPr lang="hu-HU" altLang="hu-H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1912938" y="204788"/>
            <a:ext cx="8080375" cy="900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Fogalommeghatározás</a:t>
            </a:r>
          </a:p>
        </p:txBody>
      </p:sp>
      <p:pic>
        <p:nvPicPr>
          <p:cNvPr id="51204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801688"/>
            <a:ext cx="1820862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2750" y="282575"/>
            <a:ext cx="11091863" cy="6453188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Akkor ezt 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mondta </a:t>
            </a:r>
            <a:r>
              <a:rPr lang="hu-H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Úr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„Gyerünk</a:t>
            </a:r>
            <a:r>
              <a:rPr lang="hu-H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menjünk le, és zavarjuk ott össze a nyelvüket, hogy ne értsék egymás nyelvét! 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</a:t>
            </a:r>
            <a:r>
              <a:rPr lang="hu-H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szélesztette szét őket onnan az Úr az egész föld színére, és abbahagyták a város építését</a:t>
            </a:r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Móz 11,8-9</a:t>
            </a:r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8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63" y="149225"/>
            <a:ext cx="14827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5938" y="425450"/>
            <a:ext cx="11474450" cy="625792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3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van a történet mélyén?</a:t>
            </a:r>
            <a:endParaRPr lang="hu-HU" sz="3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sz="30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bűn megjelenésével </a:t>
            </a: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azonban az </a:t>
            </a: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emberek egyre inkább elfordultak Istentől.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őgössé </a:t>
            </a: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nagyravágyóvá váltak. Aztán már olyanok akartak lenni, mint Isten</a:t>
            </a: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a következő képeket és gondolkodj ezeken a kérdéseken!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gondolsz, hogyan van ez ma? Mi történik, ha elfordul az ember Istentől?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hu-HU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3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84" y="0"/>
            <a:ext cx="13366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8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1775" y="2017713"/>
            <a:ext cx="5087938" cy="473075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is az ember </a:t>
            </a:r>
            <a:r>
              <a:rPr lang="hu-HU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nevet akar szerezni </a:t>
            </a:r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magának: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Hírnevet! Hatalmat! </a:t>
            </a:r>
          </a:p>
        </p:txBody>
      </p:sp>
      <p:pic>
        <p:nvPicPr>
          <p:cNvPr id="53251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61925"/>
            <a:ext cx="626745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515">
            <a:off x="6169025" y="4059238"/>
            <a:ext cx="420211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Ké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églalap 1"/>
          <p:cNvSpPr>
            <a:spLocks noChangeArrowheads="1"/>
          </p:cNvSpPr>
          <p:nvPr/>
        </p:nvSpPr>
        <p:spPr bwMode="auto">
          <a:xfrm>
            <a:off x="3694113" y="109538"/>
            <a:ext cx="5376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 erőt fitogtat! </a:t>
            </a:r>
            <a:endParaRPr lang="hu-HU" altLang="hu-HU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Ké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515938"/>
            <a:ext cx="10174288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églalap 1"/>
          <p:cNvSpPr>
            <a:spLocks noChangeArrowheads="1"/>
          </p:cNvSpPr>
          <p:nvPr/>
        </p:nvSpPr>
        <p:spPr bwMode="auto">
          <a:xfrm>
            <a:off x="1989138" y="758825"/>
            <a:ext cx="52435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Sokszor ellenállunk a szónak!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8738"/>
            <a:ext cx="10602912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églalap 4"/>
          <p:cNvSpPr>
            <a:spLocks noChangeArrowheads="1"/>
          </p:cNvSpPr>
          <p:nvPr/>
        </p:nvSpPr>
        <p:spPr bwMode="auto">
          <a:xfrm>
            <a:off x="4762500" y="58738"/>
            <a:ext cx="61976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hu-HU" altLang="hu-HU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Pünkösdkor </a:t>
            </a:r>
            <a:r>
              <a:rPr lang="hu-HU" altLang="hu-HU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megszüntette azokat a határokat, amelyek az emberek között a nyelvek különbözősége miatt volt.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hu-HU" altLang="hu-HU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Pünkösd = fordított Bábel</a:t>
            </a:r>
            <a:r>
              <a:rPr lang="hu-HU" altLang="hu-HU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hu-HU" altLang="hu-HU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emberek már megérhetik Istent és egymást is a Szentlélek segítségével!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238250"/>
            <a:ext cx="5380038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355754" y="2602202"/>
            <a:ext cx="4525962" cy="3297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a Bábel tornyáról lesz szó!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7525" y="501650"/>
            <a:ext cx="8912225" cy="1281113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Nézzük meg ezt az érdekes videót!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73963" y="3379788"/>
            <a:ext cx="4354512" cy="93345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 videó elindításához!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pic>
        <p:nvPicPr>
          <p:cNvPr id="58372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1270000"/>
            <a:ext cx="17319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/>
          <p:nvPr/>
        </p:nvSpPr>
        <p:spPr>
          <a:xfrm>
            <a:off x="1350963" y="4176713"/>
            <a:ext cx="7342187" cy="24971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gondolsz, hogyan segíthetnéd a bibliafordítók szolgálatát?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3788" y="333375"/>
            <a:ext cx="8912225" cy="973138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Gondolkozz! 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963" y="4902200"/>
            <a:ext cx="1384300" cy="1371600"/>
          </a:xfrm>
        </p:spPr>
      </p:pic>
      <p:pic>
        <p:nvPicPr>
          <p:cNvPr id="59397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4416425"/>
            <a:ext cx="29686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293688"/>
            <a:ext cx="15430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1227138" y="2212975"/>
            <a:ext cx="8645525" cy="10398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3200" dirty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tanultál ma?</a:t>
            </a:r>
          </a:p>
        </p:txBody>
      </p:sp>
      <p:sp>
        <p:nvSpPr>
          <p:cNvPr id="9" name="Folyamatábra: Befejezés 8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gondolataidat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4188" y="4760913"/>
            <a:ext cx="6230937" cy="1841500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711200"/>
            <a:ext cx="6097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725488" y="1784350"/>
            <a:ext cx="6096000" cy="2862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„Minden szabad nekem,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de nem minden használ.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3000" dirty="0">
                <a:latin typeface="Arial" panose="020B0604020202020204" pitchFamily="34" charset="0"/>
                <a:cs typeface="Arial" panose="020B0604020202020204" pitchFamily="34" charset="0"/>
              </a:rPr>
              <a:t>Minden szabad nekem, de nem válok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semminek a rabjává.”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1Korinthus 6,12.</a:t>
            </a:r>
            <a:endParaRPr lang="hu-H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8038" y="2063750"/>
            <a:ext cx="11487150" cy="2520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őstörténetekhez tartozik: </a:t>
            </a:r>
            <a:b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teremtéstörténet, </a:t>
            </a:r>
            <a:b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bűnbeesés története, 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bűn tovább öröklődésének a története (Káin és Ábel), 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az 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özönvíz és 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Bábel 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tornyának a 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története is. </a:t>
            </a:r>
            <a:b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4263" y="396875"/>
            <a:ext cx="10933112" cy="128746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Emlékezz vissza!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Mózes 1. könyvének 1-11. fejezetét őstörténeteknek nevezzük. 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Könnycsepp 3"/>
          <p:cNvSpPr/>
          <p:nvPr/>
        </p:nvSpPr>
        <p:spPr>
          <a:xfrm>
            <a:off x="417513" y="4976812"/>
            <a:ext cx="11599862" cy="1606867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b="1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emberiség kezdetének a történeteit a hit fényében lehet helyesen </a:t>
            </a:r>
            <a:r>
              <a:rPr lang="hu-HU" sz="2200" b="1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értelmezni.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b="1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</a:t>
            </a:r>
            <a:r>
              <a:rPr lang="hu-HU" sz="2200" b="1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Bábel tornya történetét </a:t>
            </a:r>
            <a:r>
              <a:rPr lang="hu-HU" sz="2200" b="1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  <a:endParaRPr lang="hu-HU" sz="2200" b="1" dirty="0">
              <a:solidFill>
                <a:srgbClr val="6AAC91">
                  <a:lumMod val="50000"/>
                </a:srgbClr>
              </a:solidFill>
            </a:endParaRPr>
          </a:p>
        </p:txBody>
      </p:sp>
      <p:pic>
        <p:nvPicPr>
          <p:cNvPr id="39941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1947863"/>
            <a:ext cx="140017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74863" y="2133600"/>
            <a:ext cx="9429750" cy="3843338"/>
          </a:xfrm>
        </p:spPr>
        <p:txBody>
          <a:bodyPr/>
          <a:lstStyle/>
          <a:p>
            <a:pPr eaLnBrk="1" hangingPunct="1"/>
            <a:r>
              <a:rPr lang="hu-HU" altLang="hu-HU" sz="4000" smtClean="0">
                <a:latin typeface="Arial" panose="020B0604020202020204" pitchFamily="34" charset="0"/>
                <a:cs typeface="Arial" panose="020B0604020202020204" pitchFamily="34" charset="0"/>
              </a:rPr>
              <a:t>Mi a nehéz egy idegen nyelv megtanulásban, elsajátításában? </a:t>
            </a:r>
          </a:p>
          <a:p>
            <a:pPr eaLnBrk="1" hangingPunct="1"/>
            <a:r>
              <a:rPr lang="hu-HU" altLang="hu-HU" sz="4000" smtClean="0">
                <a:latin typeface="Arial" panose="020B0604020202020204" pitchFamily="34" charset="0"/>
                <a:cs typeface="Arial" panose="020B0604020202020204" pitchFamily="34" charset="0"/>
              </a:rPr>
              <a:t>Milyen idegen nyelvről hallottál már?</a:t>
            </a:r>
          </a:p>
          <a:p>
            <a:pPr eaLnBrk="1" hangingPunct="1"/>
            <a:r>
              <a:rPr lang="hu-HU" altLang="hu-HU" sz="4000" smtClean="0">
                <a:latin typeface="Arial" panose="020B0604020202020204" pitchFamily="34" charset="0"/>
                <a:cs typeface="Arial" panose="020B0604020202020204" pitchFamily="34" charset="0"/>
              </a:rPr>
              <a:t>Tudsz köszönni angolul vagy németül?  </a:t>
            </a:r>
          </a:p>
          <a:p>
            <a:pPr eaLnBrk="1" hangingPunct="1"/>
            <a:endParaRPr lang="hu-HU" altLang="hu-HU" sz="4000" smtClean="0"/>
          </a:p>
        </p:txBody>
      </p:sp>
      <p:pic>
        <p:nvPicPr>
          <p:cNvPr id="4096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14338"/>
            <a:ext cx="1525588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88" y="5026025"/>
            <a:ext cx="1622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Tippelj!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Tartalom helye 2"/>
          <p:cNvSpPr>
            <a:spLocks noGrp="1"/>
          </p:cNvSpPr>
          <p:nvPr>
            <p:ph idx="1"/>
          </p:nvPr>
        </p:nvSpPr>
        <p:spPr>
          <a:xfrm>
            <a:off x="2589213" y="2133600"/>
            <a:ext cx="7323137" cy="3298825"/>
          </a:xfrm>
        </p:spPr>
        <p:txBody>
          <a:bodyPr/>
          <a:lstStyle/>
          <a:p>
            <a:pPr eaLnBrk="1" hangingPunct="1"/>
            <a:r>
              <a:rPr lang="hu-HU" altLang="hu-HU" sz="4000" smtClean="0">
                <a:latin typeface="Arial" panose="020B0604020202020204" pitchFamily="34" charset="0"/>
                <a:cs typeface="Arial" panose="020B0604020202020204" pitchFamily="34" charset="0"/>
              </a:rPr>
              <a:t>A világon mennyi nyelv van?</a:t>
            </a:r>
          </a:p>
          <a:p>
            <a:pPr eaLnBrk="1" hangingPunct="1"/>
            <a:r>
              <a:rPr lang="hu-HU" altLang="hu-HU" sz="4000" smtClean="0">
                <a:latin typeface="Arial" panose="020B0604020202020204" pitchFamily="34" charset="0"/>
                <a:cs typeface="Arial" panose="020B0604020202020204" pitchFamily="34" charset="0"/>
              </a:rPr>
              <a:t>Kb. 4000</a:t>
            </a:r>
          </a:p>
          <a:p>
            <a:pPr eaLnBrk="1" hangingPunct="1"/>
            <a:r>
              <a:rPr lang="hu-HU" altLang="hu-HU" sz="4000" smtClean="0">
                <a:latin typeface="Arial" panose="020B0604020202020204" pitchFamily="34" charset="0"/>
                <a:cs typeface="Arial" panose="020B0604020202020204" pitchFamily="34" charset="0"/>
              </a:rPr>
              <a:t>Kb. 7000</a:t>
            </a:r>
          </a:p>
          <a:p>
            <a:pPr eaLnBrk="1" hangingPunct="1"/>
            <a:r>
              <a:rPr lang="hu-HU" altLang="hu-HU" sz="4000" smtClean="0">
                <a:latin typeface="Arial" panose="020B0604020202020204" pitchFamily="34" charset="0"/>
                <a:cs typeface="Arial" panose="020B0604020202020204" pitchFamily="34" charset="0"/>
              </a:rPr>
              <a:t>Kb. 10000</a:t>
            </a:r>
          </a:p>
        </p:txBody>
      </p:sp>
      <p:pic>
        <p:nvPicPr>
          <p:cNvPr id="41988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441325"/>
            <a:ext cx="19478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Jobbra nyíl 6"/>
          <p:cNvSpPr/>
          <p:nvPr/>
        </p:nvSpPr>
        <p:spPr>
          <a:xfrm>
            <a:off x="5976938" y="5922963"/>
            <a:ext cx="5651500" cy="70961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Lapozz és megtudod!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43011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6425" y="-1030288"/>
            <a:ext cx="12798425" cy="6097588"/>
          </a:xfrm>
        </p:spPr>
      </p:pic>
      <p:sp>
        <p:nvSpPr>
          <p:cNvPr id="5" name="Téglalap 4"/>
          <p:cNvSpPr/>
          <p:nvPr/>
        </p:nvSpPr>
        <p:spPr>
          <a:xfrm>
            <a:off x="153988" y="5356225"/>
            <a:ext cx="11914187" cy="12938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A világon több mint </a:t>
            </a:r>
            <a:r>
              <a:rPr lang="hu-HU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7000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 nyelv van.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A nyelvészek ezt a sokféle nyelvet </a:t>
            </a:r>
            <a:r>
              <a:rPr lang="hu-HU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nyelvcsaládokra osztják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A magyar nyelv az uráli nyelvcsaládba tartozik!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H="1" flipV="1">
            <a:off x="5795963" y="1262063"/>
            <a:ext cx="4648200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9113" y="587375"/>
            <a:ext cx="10985500" cy="614045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a legtöbb nyelvre lefordított könyv a Biblia!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bibliafordítók </a:t>
            </a: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különös és örömteli munkát végeznek.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evangélium terjedésében nagyon fontos ez a szolgálat is!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Erről bővebben itt olvashatsz: </a:t>
            </a: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://www.wycliffe.hu/</a:t>
            </a:r>
            <a:endParaRPr lang="hu-HU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5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108325"/>
            <a:ext cx="5087938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3251200"/>
            <a:ext cx="17367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5088" y="0"/>
            <a:ext cx="12272963" cy="591185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911850"/>
            <a:ext cx="12192000" cy="94615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hu-HU" altLang="hu-HU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kép forrása: https://www.wycliffe.hu/szolgalatunk/</a:t>
            </a:r>
            <a:endParaRPr lang="hu-HU" altLang="hu-H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5938" y="425450"/>
            <a:ext cx="11474450" cy="625792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3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Előzmény</a:t>
            </a:r>
            <a:endParaRPr lang="hu-HU" sz="3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sz="30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Biblia 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konkrétan beszél a </a:t>
            </a:r>
            <a:r>
              <a:rPr lang="hu-H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nyelvek 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szétválasztásáról 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is. </a:t>
            </a:r>
            <a:endParaRPr lang="hu-HU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Bábel </a:t>
            </a: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tornyának </a:t>
            </a: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történetében írja le ezt.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emberek sokáig egy nyelvet beszéltek. A Tigris és Eufrátesz folyók közötti termékeny síkságon telepedtek le, </a:t>
            </a:r>
            <a:r>
              <a:rPr lang="hu-HU" sz="3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Sineár földjén</a:t>
            </a: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bűn megjelenésével </a:t>
            </a: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azonban az </a:t>
            </a:r>
            <a:r>
              <a:rPr lang="hu-H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emberek egyre inkább elfordultak Istentől</a:t>
            </a: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lett ennek a következménye? Nézzük meg, mit ír a Szentírás! </a:t>
            </a:r>
            <a:endParaRPr lang="hu-HU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3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84" y="0"/>
            <a:ext cx="13366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1299</TotalTime>
  <Words>551</Words>
  <Application>Microsoft Office PowerPoint</Application>
  <PresentationFormat>Szélesvásznú</PresentationFormat>
  <Paragraphs>84</Paragraphs>
  <Slides>23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Wingdings 3</vt:lpstr>
      <vt:lpstr>Szálak</vt:lpstr>
      <vt:lpstr>7_Szálak</vt:lpstr>
      <vt:lpstr>Bábel tornya </vt:lpstr>
      <vt:lpstr>PowerPoint-bemutató</vt:lpstr>
      <vt:lpstr>Az őstörténetekhez tartozik:   - a teremtéstörténet,   - a bűnbeesés története,   - a bűn tovább öröklődésének a története (Káin és Ábel),   - az özönvíz és a Bábel tornyának a története is.  </vt:lpstr>
      <vt:lpstr>Beszélgessünk!</vt:lpstr>
      <vt:lpstr>Tippelj!</vt:lpstr>
      <vt:lpstr>PowerPoint-bemutató</vt:lpstr>
      <vt:lpstr>PowerPoint-bemutató</vt:lpstr>
      <vt:lpstr>A kép forrása: https://www.wycliffe.hu/szolgalatunk/</vt:lpstr>
      <vt:lpstr>PowerPoint-bemutató</vt:lpstr>
      <vt:lpstr>PowerPoint-bemutató</vt:lpstr>
      <vt:lpstr>A kép forrása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Nézzük meg ezt az érdekes videót!</vt:lpstr>
      <vt:lpstr>Gondolkozz!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Szászi Andrea</cp:lastModifiedBy>
  <cp:revision>31</cp:revision>
  <dcterms:created xsi:type="dcterms:W3CDTF">2020-07-06T09:13:06Z</dcterms:created>
  <dcterms:modified xsi:type="dcterms:W3CDTF">2020-07-16T06:28:24Z</dcterms:modified>
</cp:coreProperties>
</file>