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0"/>
  </p:notesMasterIdLst>
  <p:sldIdLst>
    <p:sldId id="302" r:id="rId3"/>
    <p:sldId id="285" r:id="rId4"/>
    <p:sldId id="303" r:id="rId5"/>
    <p:sldId id="292" r:id="rId6"/>
    <p:sldId id="304" r:id="rId7"/>
    <p:sldId id="297" r:id="rId8"/>
    <p:sldId id="305" r:id="rId9"/>
    <p:sldId id="308" r:id="rId10"/>
    <p:sldId id="306" r:id="rId11"/>
    <p:sldId id="307" r:id="rId12"/>
    <p:sldId id="309" r:id="rId13"/>
    <p:sldId id="310" r:id="rId14"/>
    <p:sldId id="265" r:id="rId15"/>
    <p:sldId id="294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9428-E0C5-4175-B4B0-00B8AF5EF7EF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289-B05C-4429-B054-1CA8B37913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2B3-2B1D-49CD-8148-09ACD24E2ED6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81B1-F82B-4500-ABB7-503B6C415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3C3-6B6E-468D-8A3E-4B15B983B536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8121-9E32-4D62-9E22-59BE88E0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87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1FD-4506-4BF6-A80B-519C4B99F67B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7FF-8C90-4EE3-B544-FDF8564FC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4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5162-86D5-4890-88C4-D23EAAE5C5D4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4BEC-61CC-4905-A0AC-8721D7E9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2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5A5-1686-493A-B103-168A5C4EEAAC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E9-BDD9-4984-9649-7FF4770B2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2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BE19-12F4-45F7-8017-93C9F549BA33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325-3DF7-4F3E-9CF4-10434BF3A5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A02B-8CCE-4250-AEF9-7A3703D69E22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9B40-8520-457F-82B7-C23FF97A2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81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9BA-62E0-42A1-A90B-2AB963AB5BB5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A35B-C2EA-4F09-B1A7-ACF1DA7D1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52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81EF-5708-486E-B0A1-81C6B7A62603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AC01-3D16-46C8-BB01-1895D99616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3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45F-F1C2-4E45-9F3A-A7C054EBE746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E90-58FB-4092-BEC9-C3435ADA17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0E2-4E2E-41EC-86C3-B10EC51C78D6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3B28-3E90-4047-8075-A15E6E9E4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5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2F3D-7F5D-4560-89D1-749ABE8FE135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449-D38D-48E0-83D6-61EF9B6D5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C44-1BEF-42F4-B186-6867A1EEDE39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628-5DAD-42F2-BDFA-3896EA6F0E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029-0236-492A-889D-AA35E859CF30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B38-B9D7-4AD0-A719-144E1F41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6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C519-AAD8-4F95-B8B0-E2534019F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FBD0CE1-DF78-4351-A5F8-C4257F4C1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reebibleimages.org/photos/elijah-fed-by-raven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bibliamindenkie.hu/uj/1KI/18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zRsXb_NcAY&amp;t=16s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UKSj2wb6Ag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freebibleimages.org/photos/elijah-fed-by-raven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hu.wikipedia.org/wiki/Ba%C3%A1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0287" y="603876"/>
            <a:ext cx="8915399" cy="152513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Illés próféta </a:t>
            </a:r>
            <a: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  <a:t>nehéz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helyzetben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83243" y="2683717"/>
            <a:ext cx="4958000" cy="1126283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Illés próféta személye és küldetése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401340" y="6021381"/>
            <a:ext cx="160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forrása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Illés próféta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67" y="917878"/>
            <a:ext cx="6210613" cy="46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5648" y="447149"/>
            <a:ext cx="7382989" cy="604446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00334" y="283376"/>
            <a:ext cx="3980597" cy="5970865"/>
          </a:xfrm>
          <a:prstGeom prst="rect">
            <a:avLst/>
          </a:prstGeom>
          <a:solidFill>
            <a:srgbClr val="65443B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Illésnek Isten parancsára hollók hordtak </a:t>
            </a:r>
            <a:r>
              <a:rPr lang="hu-HU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kenyeret és húst </a:t>
            </a: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reggel</a:t>
            </a:r>
            <a:r>
              <a:rPr lang="hu-HU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este, a patakból </a:t>
            </a: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ivott.</a:t>
            </a:r>
          </a:p>
          <a:p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6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</a:t>
            </a:r>
            <a:r>
              <a:rPr lang="hu-HU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a Kerít-patak is kiszáradt, Isten új rejtekhelyet adott a </a:t>
            </a: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prófétájának.</a:t>
            </a:r>
          </a:p>
          <a:p>
            <a:endParaRPr lang="hu-HU" sz="2600" dirty="0" smtClean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órán erről az új rejtekhelyről is szó lesz.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47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5341" y="262148"/>
            <a:ext cx="4067182" cy="6673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Érdekességek!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0877" y="1001403"/>
            <a:ext cx="6472901" cy="209379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GaramondPro-Regular"/>
              </a:rPr>
              <a:t>A Karmel-hegyen Isten bebizonyította, hogy Ő az igazi Úr! </a:t>
            </a:r>
          </a:p>
          <a:p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GaramondPro-Regular"/>
              </a:rPr>
              <a:t>Ha kíváncsi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GaramondPro-Regular"/>
              </a:rPr>
              <a:t>vagy a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GaramondPro-Regular"/>
              </a:rPr>
              <a:t>történetre,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GaramondPro-Regular"/>
              </a:rPr>
              <a:t>és arra, hogy mit tett Illés olvasd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GaramondPro-Regular"/>
              </a:rPr>
              <a:t>el a Bibliából a következő részt: </a:t>
            </a:r>
          </a:p>
          <a:p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Itt elolvashatod! </a:t>
            </a:r>
            <a:r>
              <a:rPr lang="hu-HU" sz="22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I.Királyok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18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20-46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</a:p>
          <a:p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77" y="3167133"/>
            <a:ext cx="4772025" cy="3524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983" y="233432"/>
            <a:ext cx="4163491" cy="341051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77218" y="5861663"/>
            <a:ext cx="349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kép forrása: TK. 21.o. A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Kármel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-hegy napjainkban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792872" y="3944203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kép forrása: TK. 21.o.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Illés próféta szobra a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Kármel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-hegyen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821" y="2903251"/>
            <a:ext cx="1699379" cy="16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3618" y="583167"/>
            <a:ext cx="8911687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Nézzük meg együtt ezt az Illés prófétáról szóló animációs filmet!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59606" y="2024418"/>
            <a:ext cx="5185699" cy="691487"/>
          </a:xfrm>
        </p:spPr>
        <p:txBody>
          <a:bodyPr/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videó innen elindítható!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655093" y="3370997"/>
            <a:ext cx="10931856" cy="31206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Miközben nézed a filmet, gondolkozz el a kérdéseken!</a:t>
            </a:r>
          </a:p>
          <a:p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derül ki számodra Illésről?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</a:t>
            </a: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döntésre hívta a királyt és a népet Illés? </a:t>
            </a:r>
          </a:p>
        </p:txBody>
      </p:sp>
    </p:spTree>
    <p:extLst>
      <p:ext uri="{BB962C8B-B14F-4D97-AF65-F5344CB8AC3E}">
        <p14:creationId xmlns:p14="http://schemas.microsoft.com/office/powerpoint/2010/main" val="32844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9230" y="706806"/>
            <a:ext cx="10480431" cy="910980"/>
          </a:xfr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282" y="347153"/>
            <a:ext cx="1647691" cy="163028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79230" y="1518790"/>
            <a:ext cx="906599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 életünkről is gondoskodik Isten.</a:t>
            </a: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gondoskodását gondviselésnek is nevezzük!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879230" y="3261816"/>
            <a:ext cx="9645435" cy="345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Káténk 10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úrnapja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27. Mi az isteni gondviselés?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gondviselés Isten mindenható és mindenütt jelenlévő ereje,</a:t>
            </a:r>
            <a:r>
              <a:rPr lang="hu-HU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amellyel a mennyet és a földet, minden teremtménnyel együtt szilárdan kézben tartja,</a:t>
            </a:r>
            <a:r>
              <a:rPr lang="hu-H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és úgy igazgatja,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 amit a föld terem, továbbá eső és aszály,</a:t>
            </a:r>
            <a:r>
              <a:rPr lang="hu-HU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termő és terméketlen idők, étel és ital,</a:t>
            </a:r>
            <a:r>
              <a:rPr lang="hu-HU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egészség és betegség,</a:t>
            </a:r>
            <a:r>
              <a:rPr lang="hu-HU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gazdagság és szegénység</a:t>
            </a:r>
            <a:r>
              <a:rPr lang="hu-HU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– szóval minden – nem véletlenségből, hanem az ő hűséges atyai kezéből származik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0963" y="187751"/>
            <a:ext cx="9676428" cy="1455138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729" y="1369932"/>
            <a:ext cx="1844594" cy="184980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411280" y="5669477"/>
            <a:ext cx="5404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Miről szól ez az ének?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7" y="4907411"/>
            <a:ext cx="1542422" cy="1524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3788" y="333375"/>
            <a:ext cx="8912225" cy="973138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Gondolkozz! 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963" y="4902200"/>
            <a:ext cx="1384300" cy="1371600"/>
          </a:xfrm>
        </p:spPr>
      </p:pic>
      <p:pic>
        <p:nvPicPr>
          <p:cNvPr id="59396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4948238"/>
            <a:ext cx="53467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4416425"/>
            <a:ext cx="29686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293688"/>
            <a:ext cx="15430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1227138" y="2212975"/>
            <a:ext cx="8645525" cy="10398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3200" dirty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tanultál ma?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4188" y="4760913"/>
            <a:ext cx="6230937" cy="1841500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711200"/>
            <a:ext cx="6097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861966" y="2057305"/>
            <a:ext cx="6096000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hu-HU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„Én, az Úr vagyok a te Istened. Ne legyen más istened</a:t>
            </a:r>
          </a:p>
          <a:p>
            <a:r>
              <a:rPr lang="hu-HU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rajtam kívül.” (2Móz 20,2–3)</a:t>
            </a:r>
            <a:endParaRPr lang="hu-H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1128776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347069" y="2574285"/>
            <a:ext cx="4525962" cy="3297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Illés prófétáról és az ő különleges küldetéséről lesz szó!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923" y="433041"/>
            <a:ext cx="11026940" cy="124563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Hallgassuk meg együtt az éneket!</a:t>
            </a:r>
            <a:b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7923" y="2463421"/>
            <a:ext cx="4408226" cy="285920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1. Most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Illés napjait éljük,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hirdetjük az Úr szavát,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ma Mózes szolgád napja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virrad újra,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igazságod végre helyre áll.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Bár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e nap próbáktól terhelt,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éhség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van, sötét és harc, 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hangunk kiáltja a pusztákon át,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készítsétek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el az Úr útját!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i="1" dirty="0"/>
              <a:t>   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8119968" y="1156648"/>
            <a:ext cx="3684895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Az ének innen elindítható!</a:t>
            </a: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Ref.: Lásd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 Õ jön fenn a 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felhőkön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ragyog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 mint a nap, ha kürtök hangja szól,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dicsérd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Őt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 az ünnep éve van,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Sionról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jön el a Megváltó!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2. Most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Ezékiel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napjait éljük,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száraz csontra ismét hús kerül,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Dávid szolgád napját látjuk újra,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dicséretnek új templom épül.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Új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aratás napja jött el, 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mezők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már fehérlenek,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mind mint a 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szőlőskert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munkásai 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Úr igéjét hirdetjük ki.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415" y="2935109"/>
            <a:ext cx="1609483" cy="16155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77923" y="193912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Illés napjait éljük…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528" y="193431"/>
            <a:ext cx="6919180" cy="6471138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próféta</a:t>
            </a: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a személy, aki Isten üzenetét hirdeti és közvetíti a nép felé! Isten elhívott embere ő.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királyság idején próféták mondták el, hogy mit kellene tenni, hogyan kellene dönteni bizonyos helyzetekben. </a:t>
            </a:r>
            <a:endParaRPr lang="hu-HU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Háború idején, vagy erkölcsi kérdésekben adtak útbaigazítást.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 a királynak is tolmácsolták Isten üzenetét.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 olyan király, aki megfogadta a szót, és volt aki ellenállt.</a:t>
            </a:r>
            <a:endParaRPr lang="hu-HU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5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175" y="3815862"/>
            <a:ext cx="3791869" cy="25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75" y="956652"/>
            <a:ext cx="17367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4059" y="487633"/>
            <a:ext cx="8911687" cy="12808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Válaszolj a kérdésre!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11038" y="1901588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mit jelent Isten szavát hirdetni?</a:t>
            </a:r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 gondolataidat!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871" y="3766516"/>
            <a:ext cx="162167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2665" y="280637"/>
            <a:ext cx="8911687" cy="742945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 volt Illés próféta?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484" y="1304955"/>
            <a:ext cx="6022976" cy="531420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Illés próféta </a:t>
            </a:r>
            <a:r>
              <a:rPr lang="hu-HU" sz="2500" dirty="0" err="1">
                <a:latin typeface="Arial" panose="020B0604020202020204" pitchFamily="34" charset="0"/>
                <a:cs typeface="Arial" panose="020B0604020202020204" pitchFamily="34" charset="0"/>
              </a:rPr>
              <a:t>Aháb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500" dirty="0" err="1">
                <a:latin typeface="Arial" panose="020B0604020202020204" pitchFamily="34" charset="0"/>
                <a:cs typeface="Arial" panose="020B0604020202020204" pitchFamily="34" charset="0"/>
              </a:rPr>
              <a:t>Ahazjá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 királysága idején, a Kr. e. 9. század első felében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prófétált.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Nevének jelentése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: az én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Istenem Jahve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. Egész életében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azért küzdött,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hogy mindenki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számára világossá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váljon, hogy kicsoda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Isten! Igaz ember volt.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Mindvégig kitartott és hűséges maradt Istenéhez és küldetéséhez!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Illés történeteivel és csodáival a Bibliában találkozhatunk.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460" y="139950"/>
            <a:ext cx="1740921" cy="172866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460" y="2691686"/>
            <a:ext cx="5236638" cy="3927478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8698173" y="1463443"/>
            <a:ext cx="3493827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>
              <a:hlinkClick r:id="rId4"/>
            </a:endParaRPr>
          </a:p>
          <a:p>
            <a:pPr algn="ctr"/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kép forrása: Illés és </a:t>
            </a:r>
            <a:r>
              <a:rPr lang="hu-HU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Aháb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király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33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15001" y="705997"/>
            <a:ext cx="8911687" cy="90443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volt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próféta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küldetése?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7582" y="2010768"/>
            <a:ext cx="9884841" cy="458110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Illés azt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hirdette,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hogy Isten az egyedüli Ura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népének.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Tudatosítani akarta továbbá, hogy nincsen más hatalom rajta kívül!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Hangsúlyozta, hogy a természeti erők felett is Isten áll!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pedig a különböző bálványok vagy idegen népek Istenei.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Illés szembe kerül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Áháb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királlyal is, mert az uralkodó nyíltan támogatta a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Baal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-kultuszt.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is a </a:t>
            </a:r>
            <a:r>
              <a:rPr lang="hu-HU" sz="2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Baal</a:t>
            </a:r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-kultusz? A következő dián erről is olvashatsz!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Illés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komoly konfliktusba kerül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uralkodó feleségével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Jezabellel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de Isten megmutatta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hatalmát Illés személyén keresztül.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761" y="470424"/>
            <a:ext cx="1743607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0430" y="172734"/>
            <a:ext cx="2647814" cy="755314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4878" y="1119116"/>
            <a:ext cx="8397235" cy="563652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pogány népek által kiábrázolt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istenségeket nevezzük bálványoknak.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Ezek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szobrok lehettek ember vagy állat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alakúak.</a:t>
            </a:r>
          </a:p>
          <a:p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Baalt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leginkább bikaként ábrázolták, de olykor emberalakban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is, harcias férfiként.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Isten népe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Kánaánban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ismerkedett meg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ott lakó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népek bálványisteneivel, aminek a tiszteletét átvették.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bálvány név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Baal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nevéből ered. A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Baal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név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azt jelenti: úr, tulajdonos.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kánaáni őslakosok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meggyőződése szerint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Baal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Kánaán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ura, a termékenység, az időjárás és a háború istene.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65" y="2219853"/>
            <a:ext cx="2006221" cy="37003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62" y="418808"/>
            <a:ext cx="1714003" cy="170201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002185" y="6047756"/>
            <a:ext cx="1927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kép forrása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81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4059" y="405746"/>
            <a:ext cx="8911687" cy="128657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Illés a nehéz helyzetben is folyamatosan megtapasztalta Isten gondviselését!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0375" y="2133600"/>
            <a:ext cx="6933063" cy="36666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nép elpártolása miatt Isten ítéletét Illés hirdette ki.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Szavára szárazság lett az országban.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csodálatos módon gondoskodott Illésről és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mindennapra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elegendő ételről és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italról is a Kerít- pataknál.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771" y="2256429"/>
            <a:ext cx="4183127" cy="2765946"/>
          </a:xfrm>
          <a:prstGeom prst="rect">
            <a:avLst/>
          </a:prstGeom>
        </p:spPr>
      </p:pic>
      <p:sp>
        <p:nvSpPr>
          <p:cNvPr id="5" name="Jobbra nyíl 4"/>
          <p:cNvSpPr/>
          <p:nvPr/>
        </p:nvSpPr>
        <p:spPr>
          <a:xfrm>
            <a:off x="5227092" y="5586482"/>
            <a:ext cx="5458654" cy="1194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láthatsz egy illusztrációt arról, hogyan gondoskodott Isten Illésről!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1990</TotalTime>
  <Words>679</Words>
  <Application>Microsoft Office PowerPoint</Application>
  <PresentationFormat>Szélesvásznú</PresentationFormat>
  <Paragraphs>87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AGaramondPro-Regular</vt:lpstr>
      <vt:lpstr>Arial</vt:lpstr>
      <vt:lpstr>Calibri</vt:lpstr>
      <vt:lpstr>Century Gothic</vt:lpstr>
      <vt:lpstr>Wingdings</vt:lpstr>
      <vt:lpstr>Wingdings 3</vt:lpstr>
      <vt:lpstr>Szálak</vt:lpstr>
      <vt:lpstr>7_Szálak</vt:lpstr>
      <vt:lpstr>Illés próféta  nehéz helyzetben</vt:lpstr>
      <vt:lpstr>PowerPoint-bemutató</vt:lpstr>
      <vt:lpstr>Hallgassuk meg együtt az éneket! </vt:lpstr>
      <vt:lpstr>PowerPoint-bemutató</vt:lpstr>
      <vt:lpstr>Beszélgessünk! Válaszolj a kérdésre!</vt:lpstr>
      <vt:lpstr>Ki volt Illés próféta?</vt:lpstr>
      <vt:lpstr>Mi volt a próféta küldetése?  </vt:lpstr>
      <vt:lpstr>Tudod-e?</vt:lpstr>
      <vt:lpstr>Illés a nehéz helyzetben is folyamatosan megtapasztalta Isten gondviselését!</vt:lpstr>
      <vt:lpstr>PowerPoint-bemutató</vt:lpstr>
      <vt:lpstr>Érdekességek!</vt:lpstr>
      <vt:lpstr>Nézzük meg együtt ezt az Illés prófétáról szóló animációs filmet!</vt:lpstr>
      <vt:lpstr>PowerPoint-bemutató</vt:lpstr>
      <vt:lpstr>PowerPoint-bemutató</vt:lpstr>
      <vt:lpstr>Gondolkozz!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Csőri-Czinkos Gergő</cp:lastModifiedBy>
  <cp:revision>87</cp:revision>
  <dcterms:created xsi:type="dcterms:W3CDTF">2020-07-06T09:13:06Z</dcterms:created>
  <dcterms:modified xsi:type="dcterms:W3CDTF">2022-03-28T11:05:08Z</dcterms:modified>
</cp:coreProperties>
</file>