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20"/>
  </p:notesMasterIdLst>
  <p:sldIdLst>
    <p:sldId id="302" r:id="rId3"/>
    <p:sldId id="285" r:id="rId4"/>
    <p:sldId id="327" r:id="rId5"/>
    <p:sldId id="322" r:id="rId6"/>
    <p:sldId id="321" r:id="rId7"/>
    <p:sldId id="320" r:id="rId8"/>
    <p:sldId id="325" r:id="rId9"/>
    <p:sldId id="323" r:id="rId10"/>
    <p:sldId id="319" r:id="rId11"/>
    <p:sldId id="324" r:id="rId12"/>
    <p:sldId id="326" r:id="rId13"/>
    <p:sldId id="318" r:id="rId14"/>
    <p:sldId id="289" r:id="rId15"/>
    <p:sldId id="329" r:id="rId16"/>
    <p:sldId id="294" r:id="rId17"/>
    <p:sldId id="290" r:id="rId18"/>
    <p:sldId id="291" r:id="rId19"/>
  </p:sldIdLst>
  <p:sldSz cx="12192000" cy="6858000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44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F79973-3D1E-4CA4-B3AD-A478600CF701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029477-35BB-4216-960D-DDD4BD7D854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1346017 w 372"/>
              <a:gd name="T1" fmla="*/ 777875 h 166"/>
              <a:gd name="T2" fmla="*/ 1374157 w 372"/>
              <a:gd name="T3" fmla="*/ 768503 h 166"/>
              <a:gd name="T4" fmla="*/ 1378847 w 372"/>
              <a:gd name="T5" fmla="*/ 763817 h 166"/>
              <a:gd name="T6" fmla="*/ 1735283 w 372"/>
              <a:gd name="T7" fmla="*/ 407681 h 166"/>
              <a:gd name="T8" fmla="*/ 1735283 w 372"/>
              <a:gd name="T9" fmla="*/ 365508 h 166"/>
              <a:gd name="T10" fmla="*/ 1378847 w 372"/>
              <a:gd name="T11" fmla="*/ 14058 h 166"/>
              <a:gd name="T12" fmla="*/ 1374157 w 372"/>
              <a:gd name="T13" fmla="*/ 9372 h 166"/>
              <a:gd name="T14" fmla="*/ 1346017 w 372"/>
              <a:gd name="T15" fmla="*/ 0 h 166"/>
              <a:gd name="T16" fmla="*/ 0 w 372"/>
              <a:gd name="T17" fmla="*/ 0 h 166"/>
              <a:gd name="T18" fmla="*/ 0 w 372"/>
              <a:gd name="T19" fmla="*/ 777875 h 166"/>
              <a:gd name="T20" fmla="*/ 1346017 w 372"/>
              <a:gd name="T21" fmla="*/ 777875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09428-E0C5-4175-B4B0-00B8AF5EF7EF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C0289-B05C-4429-B054-1CA8B379133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186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712B3-2B1D-49CD-8148-09ACD24E2ED6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381B1-F82B-4500-ABB7-503B6C415E9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5074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493C3-6B6E-468D-8A3E-4B15B983B536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D8121-9E32-4D62-9E22-59BE88E0A75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1879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F71FD-4506-4BF6-A80B-519C4B99F67B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3C7FF-8C90-4EE3-B544-FDF8564FC30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6457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65162-86D5-4890-88C4-D23EAAE5C5D4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A4BEC-61CC-4905-A0AC-8721D7E9603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1022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C95A5-1686-493A-B103-168A5C4EEAAC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1C3E9-BDD9-4984-9649-7FF4770B2F8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6222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2BE19-12F4-45F7-8017-93C9F549BA33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0C325-3DF7-4F3E-9CF4-10434BF3A56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0280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5A02B-8CCE-4250-AEF9-7A3703D69E22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C9B40-8520-457F-82B7-C23FF97A217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9812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1346017 w 372"/>
              <a:gd name="T1" fmla="*/ 777875 h 166"/>
              <a:gd name="T2" fmla="*/ 1374157 w 372"/>
              <a:gd name="T3" fmla="*/ 768503 h 166"/>
              <a:gd name="T4" fmla="*/ 1378847 w 372"/>
              <a:gd name="T5" fmla="*/ 763817 h 166"/>
              <a:gd name="T6" fmla="*/ 1735283 w 372"/>
              <a:gd name="T7" fmla="*/ 407681 h 166"/>
              <a:gd name="T8" fmla="*/ 1735283 w 372"/>
              <a:gd name="T9" fmla="*/ 365508 h 166"/>
              <a:gd name="T10" fmla="*/ 1378847 w 372"/>
              <a:gd name="T11" fmla="*/ 14058 h 166"/>
              <a:gd name="T12" fmla="*/ 1374157 w 372"/>
              <a:gd name="T13" fmla="*/ 9372 h 166"/>
              <a:gd name="T14" fmla="*/ 1346017 w 372"/>
              <a:gd name="T15" fmla="*/ 0 h 166"/>
              <a:gd name="T16" fmla="*/ 0 w 372"/>
              <a:gd name="T17" fmla="*/ 0 h 166"/>
              <a:gd name="T18" fmla="*/ 0 w 372"/>
              <a:gd name="T19" fmla="*/ 777875 h 166"/>
              <a:gd name="T20" fmla="*/ 1346017 w 372"/>
              <a:gd name="T21" fmla="*/ 777875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F1886-59E1-45F3-8AC7-A5AF8285B6E9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4DFB1-6641-4A30-AB7A-47A6C37D111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3362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CB37B-014A-444E-A5A8-1C20E96BD8C6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3D3AF-6BB2-40DA-89CD-3E216F3EFA2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8181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C7EA8-7552-4FB0-B1C4-C4094389D783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9320F-ADC6-4694-91C1-3E0F91217CA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8497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269BA-62E0-42A1-A90B-2AB963AB5BB5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7A35B-C2EA-4F09-B1A7-ACF1DA7D196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3524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3E7D3-E658-4AFF-9039-2C21913EFF85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8CB11-B82C-4404-94FA-158B93FFFB3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7316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B6621-C925-4FFD-81B1-0250372C39FB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AC673-FF81-486B-999A-5B8E26921FC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259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74C77-A0D4-4DF7-B5CF-35F0086D2FFA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F051E-F522-4C8B-A27D-F4A1FBAF1D4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9167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3A554-5531-49BE-BC7F-A9CDF5180EBB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93BAE-A7E7-4E0D-9EC4-6E9F6EF4162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51057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041C8-4496-456B-88D7-9262CF76FD17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57A2C-492A-44B8-9E0A-F7FD3875A7E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6748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6FCB0-1C5B-4B1D-87C6-FA32187F251F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326C3-F75A-4D27-A9CD-61E749ABDCB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1449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BF7C9-5303-42C3-80D0-8B25336D5FE2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C887F-EC5A-407F-AB86-730C3D47956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81807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rgbClr val="A53010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rgbClr val="A53010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C585C-F108-48F7-B1BC-3B78AAA4C679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D6A58-4C9F-4AF3-B058-0EC5A0E5B62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3819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8BA8B-FED1-40F7-A5E9-3FD894EA9D88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E24D3-BDC3-475A-B569-D3EF7CE6BDF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3456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rgbClr val="A53010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rgbClr val="A53010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B553B-E524-43D5-B42E-D0018E1653B1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F781F-1484-496E-AD18-3E2F1CC123B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2626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581EF-5708-486E-B0A1-81C6B7A62603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1AC01-3D16-46C8-BB01-1895D996168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58325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583BC-0CA8-4DCC-B092-EDE7CA7D1DFD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F8A64-CD3B-47A9-A6CC-88B7BD0D8AC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87600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E18F3-BBFF-477F-8C26-0343585C36C4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DD56A-2F2C-498F-BA44-B3988462D45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16533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74B43-D989-42DF-BB19-A270AE61AFA5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CF8CC-1F83-4F0D-87C4-311CDD023EB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541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3B45F-F1C2-4E45-9F3A-A7C054EBE746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53E90-58FB-4092-BEC9-C3435ADA17C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0800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A50E2-4E2E-41EC-86C3-B10EC51C78D6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03B28-3E90-4047-8075-A15E6E9E4DD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7599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12F3D-7F5D-4560-89D1-749ABE8FE135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3D449-D38D-48E0-83D6-61EF9B6D52E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9203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B7C44-1BEF-42F4-B186-6867A1EEDE39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66628-5DAD-42F2-BDFA-3896EA6F0E4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8257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2B029-0236-492A-889D-AA35E859CF30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D1B38-B9D7-4AD0-A719-144E1F41BD6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567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5BC0B-D0A0-4B2B-ABE7-CBCFE4EC4727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6C519-AAD8-4F95-B8B0-E2534019F62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151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  <a:endParaRPr lang="en-US" altLang="hu-HU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  <a:endParaRPr lang="en-US" alt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13950A-0EE0-400B-8837-60B74F859272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+mn-lt"/>
              </a:defRPr>
            </a:lvl1pPr>
          </a:lstStyle>
          <a:p>
            <a:pPr>
              <a:defRPr/>
            </a:pPr>
            <a:fld id="{FFBD0CE1-DF78-4351-A5F8-C4257F4C1AE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2070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1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2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3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4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5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6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7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8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9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80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81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2051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2058" name="Freeform 27"/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9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0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1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2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3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4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5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6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7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8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9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  <a:endParaRPr lang="en-US" altLang="hu-HU" smtClean="0"/>
          </a:p>
        </p:txBody>
      </p:sp>
      <p:sp>
        <p:nvSpPr>
          <p:cNvPr id="20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  <a:endParaRPr lang="en-US" alt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fld id="{CCE409F6-29D6-4D33-83E0-CEEFF90CFA65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fld id="{C03DA226-7F5F-45B8-A483-3C791735086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biblia.hu/az_oszovetseg_a_muveszetekben/illes_profet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abibliamindenkie.hu/uj/2KI/2/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abibliamindenkie.hu/uj/2KI/2" TargetMode="External"/><Relationship Id="rId5" Type="http://schemas.openxmlformats.org/officeDocument/2006/relationships/image" Target="../media/image19.png"/><Relationship Id="rId4" Type="http://schemas.openxmlformats.org/officeDocument/2006/relationships/hyperlink" Target="http://emf-kryon.blogspot.com/2013/07/julius-20-illes-napja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bibliamindenkie.hu/uj/2KI/4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IIVKqQ30Gn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YqfKn_QVAk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6ZocnXK2nKA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03213" y="815750"/>
            <a:ext cx="4364321" cy="1525138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Illés utóda: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Elizeus próféta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03213" y="3420696"/>
            <a:ext cx="4077718" cy="741871"/>
          </a:xfrm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ELIZEUS PRÓFÉTA SZEMÉLYE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/>
              <a:t/>
            </a:r>
            <a:br>
              <a:rPr lang="hu-HU" dirty="0"/>
            </a:b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922293" y="5644318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 kép forrása:</a:t>
            </a:r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Giovanni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Battista </a:t>
            </a:r>
            <a:r>
              <a:rPr lang="hu-HU" sz="2200" dirty="0" err="1">
                <a:latin typeface="Arial" panose="020B0604020202020204" pitchFamily="34" charset="0"/>
                <a:cs typeface="Arial" panose="020B0604020202020204" pitchFamily="34" charset="0"/>
              </a:rPr>
              <a:t>Piazzetta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: Illés elragadtatása,</a:t>
            </a:r>
          </a:p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hu-HU" sz="2200" dirty="0" err="1">
                <a:latin typeface="Arial" panose="020B0604020202020204" pitchFamily="34" charset="0"/>
                <a:cs typeface="Arial" panose="020B0604020202020204" pitchFamily="34" charset="0"/>
              </a:rPr>
              <a:t>Gallery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of Art,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Washington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973" y="815750"/>
            <a:ext cx="7422405" cy="469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74379" y="1515513"/>
            <a:ext cx="6842764" cy="4769753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„Illés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ezt mondta Elizeusnak: Kérj valamit, megteszem, mielőtt elragadtatom tőled. Elizeus így felelt: Jusson nekem kétszeres rész a benned munkálkodó lélekből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!” 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„Amikor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azután beszélgetve </a:t>
            </a:r>
            <a:r>
              <a:rPr lang="hu-HU" sz="2600" dirty="0" err="1">
                <a:latin typeface="Arial" panose="020B0604020202020204" pitchFamily="34" charset="0"/>
                <a:cs typeface="Arial" panose="020B0604020202020204" pitchFamily="34" charset="0"/>
              </a:rPr>
              <a:t>továbbmentek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, hirtelen egy tüzes harci kocsi jelent meg tüzes lovakkal, és elválasztotta őket egymástól. Így ment föl Illés forgószélben az égbe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Az egész történetet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olvashatod!  </a:t>
            </a:r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750" y="799530"/>
            <a:ext cx="5052947" cy="5052947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0067039" y="5344068"/>
            <a:ext cx="188397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 kép forrása:</a:t>
            </a:r>
          </a:p>
          <a:p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0853" y="5255942"/>
            <a:ext cx="1365616" cy="136177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1441947" y="366741"/>
            <a:ext cx="8507271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Itt elolvashatsz egy rövid részletet 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Illés elragadtatásáról: </a:t>
            </a:r>
          </a:p>
        </p:txBody>
      </p:sp>
      <p:sp>
        <p:nvSpPr>
          <p:cNvPr id="2" name="Téglalap 1"/>
          <p:cNvSpPr/>
          <p:nvPr/>
        </p:nvSpPr>
        <p:spPr>
          <a:xfrm>
            <a:off x="942171" y="5936827"/>
            <a:ext cx="5958682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Ide </a:t>
            </a:r>
            <a:r>
              <a:rPr lang="hu-HU" sz="2600" dirty="0" err="1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kattints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az online Biblia eléréséhez!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036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87959" y="204442"/>
            <a:ext cx="8911687" cy="938557"/>
          </a:xfrm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történet azonban így folytatódott…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3426" y="1142999"/>
            <a:ext cx="10706219" cy="426635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Illés nem </a:t>
            </a:r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halt meg, hanem magához vette őt </a:t>
            </a:r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Isten.</a:t>
            </a:r>
          </a:p>
          <a:p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tüzes </a:t>
            </a:r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harci szekér jött érte az égből, parazsat fújó, villámszőrű </a:t>
            </a:r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lovakkal.</a:t>
            </a:r>
          </a:p>
          <a:p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Illés a palástját Elizeusra hagyta és a </a:t>
            </a:r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palásttal </a:t>
            </a:r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együtt Elizeus az </a:t>
            </a:r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Illésben munkálkodó </a:t>
            </a:r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Lélek kétszeresét is megkapta. </a:t>
            </a:r>
          </a:p>
          <a:p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jelenthet ez a </a:t>
            </a:r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„kétszeres rész”? Nem kétszeres mennyiségről, inkább az elsőszülött fiúnak járó örökségrészről </a:t>
            </a:r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szó. Illetve jelentheti azt is, hogy Elizeus több csodát tett, mint Illés a Bibliai leírások szerint.</a:t>
            </a:r>
            <a:endParaRPr lang="hu-HU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Később Elizeus lett a PRÓFÉTAISKOLA </a:t>
            </a:r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új vezetője. </a:t>
            </a:r>
            <a:endParaRPr lang="hu-HU" sz="24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yamatábra: Másik feldolgozás 3"/>
          <p:cNvSpPr/>
          <p:nvPr/>
        </p:nvSpPr>
        <p:spPr>
          <a:xfrm>
            <a:off x="486506" y="5209042"/>
            <a:ext cx="7679086" cy="113887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érdekel, hogyan is működött ez </a:t>
            </a:r>
            <a:r>
              <a:rPr lang="hu-H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különleges </a:t>
            </a:r>
            <a:r>
              <a:rPr lang="hu-H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iskola, </a:t>
            </a:r>
            <a:r>
              <a:rPr lang="hu-H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hogyan</a:t>
            </a:r>
            <a:endParaRPr lang="hu-H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éltek </a:t>
            </a:r>
            <a:r>
              <a:rPr lang="hu-H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régen a </a:t>
            </a:r>
            <a:r>
              <a:rPr lang="hu-H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prófétatanítványok, </a:t>
            </a:r>
            <a:r>
              <a:rPr lang="hu-H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akkor olvasd </a:t>
            </a:r>
            <a:r>
              <a:rPr lang="hu-H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 </a:t>
            </a:r>
            <a:r>
              <a:rPr lang="hu-H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Bibliádból </a:t>
            </a:r>
            <a:r>
              <a:rPr lang="hu-H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2Királyok 4,1–7 és </a:t>
            </a:r>
            <a:r>
              <a:rPr lang="hu-H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38–44</a:t>
            </a:r>
            <a:r>
              <a:rPr lang="hu-H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részeket </a:t>
            </a:r>
            <a:r>
              <a:rPr lang="hu-H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hu-H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8435" y="479652"/>
            <a:ext cx="1542422" cy="1518036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8270206" y="5518704"/>
            <a:ext cx="3916457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Ide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kattints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az online Biblia 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eléréséhez!</a:t>
            </a:r>
          </a:p>
          <a:p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4748" y="4442750"/>
            <a:ext cx="1075954" cy="1075954"/>
          </a:xfrm>
          <a:prstGeom prst="rect">
            <a:avLst/>
          </a:prstGeom>
        </p:spPr>
      </p:pic>
      <p:cxnSp>
        <p:nvCxnSpPr>
          <p:cNvPr id="9" name="Egyenes összekötő nyíllal 8"/>
          <p:cNvCxnSpPr/>
          <p:nvPr/>
        </p:nvCxnSpPr>
        <p:spPr>
          <a:xfrm>
            <a:off x="7351776" y="6072702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76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23834" y="460337"/>
            <a:ext cx="7956644" cy="1053895"/>
          </a:xfrm>
          <a:prstGeom prst="snip2Same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/>
          <a:lstStyle/>
          <a:p>
            <a:r>
              <a:rPr lang="hu-H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Tudod-e?</a:t>
            </a:r>
            <a:endParaRPr lang="hu-H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23834" y="1611504"/>
            <a:ext cx="10454184" cy="4147851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/>
          <a:lstStyle/>
          <a:p>
            <a:r>
              <a:rPr lang="hu-HU" sz="3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3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mesterünk Jézus Krisztus. Hozzá tartozunk.</a:t>
            </a:r>
          </a:p>
          <a:p>
            <a:r>
              <a:rPr lang="hu-HU" sz="3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az Ő tanítványai vagyunk!</a:t>
            </a:r>
          </a:p>
          <a:p>
            <a:r>
              <a:rPr lang="hu-HU" sz="3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Azt ígéri, hogy Ő tanít és kísér minket utunkon!</a:t>
            </a:r>
          </a:p>
          <a:p>
            <a:r>
              <a:rPr lang="hu-HU" sz="3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tanításait a Szentírásból ismerhetjük meg. </a:t>
            </a:r>
          </a:p>
          <a:p>
            <a:r>
              <a:rPr lang="hu-HU" sz="3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 úgy tanít, hogy velünk együtt küzd és fut. </a:t>
            </a:r>
          </a:p>
          <a:p>
            <a:r>
              <a:rPr lang="hu-HU" sz="3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Megéljük és továbbadhatjuk  a Tőle kapott áldásokat.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9491" y="236043"/>
            <a:ext cx="1536325" cy="1511939"/>
          </a:xfrm>
          <a:prstGeom prst="rect">
            <a:avLst/>
          </a:prstGeom>
        </p:spPr>
      </p:pic>
      <p:sp>
        <p:nvSpPr>
          <p:cNvPr id="5" name="Vágott nyíl jobbra 4"/>
          <p:cNvSpPr/>
          <p:nvPr/>
        </p:nvSpPr>
        <p:spPr>
          <a:xfrm>
            <a:off x="9633003" y="5938660"/>
            <a:ext cx="2442498" cy="77123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Lapozz!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8154" y="1930828"/>
            <a:ext cx="2558997" cy="193972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64170">
            <a:off x="6974734" y="4805754"/>
            <a:ext cx="2509540" cy="1669985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460883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708" y="4416425"/>
            <a:ext cx="2485292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138" y="293688"/>
            <a:ext cx="1543050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ekerekített téglalap 7"/>
          <p:cNvSpPr/>
          <p:nvPr/>
        </p:nvSpPr>
        <p:spPr>
          <a:xfrm>
            <a:off x="1061183" y="914400"/>
            <a:ext cx="9055955" cy="241565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400" b="1" dirty="0" smtClean="0">
                <a:solidFill>
                  <a:srgbClr val="72865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Eddigi tanulmányaid alapján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400" b="1" dirty="0" smtClean="0">
                <a:solidFill>
                  <a:srgbClr val="72865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Írj le a füzetedbe néhány fontos tanítást, amelyeket a Szentírásból ismertél meg!  </a:t>
            </a:r>
          </a:p>
        </p:txBody>
      </p:sp>
      <p:sp>
        <p:nvSpPr>
          <p:cNvPr id="4" name="Téglalap 3"/>
          <p:cNvSpPr/>
          <p:nvPr/>
        </p:nvSpPr>
        <p:spPr>
          <a:xfrm>
            <a:off x="1732023" y="4851123"/>
            <a:ext cx="7174523" cy="12187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ondd el magadban is a leírt szöveget!</a:t>
            </a:r>
            <a:endParaRPr lang="hu-HU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395" name="Tartalom hely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7135" y="3044825"/>
            <a:ext cx="1384300" cy="13716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10436" y="351154"/>
            <a:ext cx="10412791" cy="823830"/>
          </a:xfrm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Olvasd el figyelmesen ezt a gondolatot!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910538" y="1364776"/>
            <a:ext cx="8028746" cy="377762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Krisztus követés olyan, mint egy tréning, aminek soha sincs vége. </a:t>
            </a:r>
          </a:p>
          <a:p>
            <a:pPr marL="0" indent="0" algn="ctr">
              <a:buNone/>
            </a:pPr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Mindig edzésben vagyunk és folyamatosan figyelünk és hallgatunk az edzőnk, </a:t>
            </a:r>
          </a:p>
          <a:p>
            <a:pPr marL="0" indent="0" algn="ctr">
              <a:buNone/>
            </a:pPr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 szavára!</a:t>
            </a:r>
          </a:p>
          <a:p>
            <a:pPr marL="0" indent="0" algn="ctr">
              <a:buNone/>
            </a:pPr>
            <a:r>
              <a:rPr lang="hu-HU" sz="3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Billly</a:t>
            </a:r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Graham amerikai evangelizátor gondolatai alapján 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943" y="5710701"/>
            <a:ext cx="7573007" cy="74234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9068" y="2951096"/>
            <a:ext cx="1542422" cy="152413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24" y="5332190"/>
            <a:ext cx="1383912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27964" y="239821"/>
            <a:ext cx="9676428" cy="924509"/>
          </a:xfrm>
          <a:solidFill>
            <a:schemeClr val="bg2">
              <a:lumMod val="9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Hallgassátok meg együtt ezt a felvételt!</a:t>
            </a:r>
            <a:br>
              <a:rPr lang="hu-H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926" y="194527"/>
            <a:ext cx="1844594" cy="1849805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3370107" y="5103965"/>
            <a:ext cx="82686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eszéljétek meg együtt!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Hogyan lehetünk Isten áldásának közvetítői?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Hogyan szolgálhatjuk Őt?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050" y="5103965"/>
            <a:ext cx="1775084" cy="1754035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3746816" y="1213335"/>
            <a:ext cx="59731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Ide </a:t>
            </a:r>
            <a:r>
              <a:rPr lang="hu-HU" sz="3000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kattints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az ének elindításához!</a:t>
            </a:r>
          </a:p>
          <a:p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435771" y="2044332"/>
            <a:ext cx="4888174" cy="25545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1.Tégy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Uram, engem áldássá, </a:t>
            </a: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Lelkedet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úgy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várom!</a:t>
            </a: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Tedd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te a szívem hálássá, </a:t>
            </a: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hogy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neked szolgáljon.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Bárhová küldesz, ajkamról </a:t>
            </a: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zengjen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az új ének.</a:t>
            </a:r>
          </a:p>
          <a:p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Tégy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Uram, engem áldássá, </a:t>
            </a: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oly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sok a bús élet.</a:t>
            </a:r>
          </a:p>
        </p:txBody>
      </p:sp>
      <p:sp>
        <p:nvSpPr>
          <p:cNvPr id="7" name="Téglalap 6"/>
          <p:cNvSpPr/>
          <p:nvPr/>
        </p:nvSpPr>
        <p:spPr>
          <a:xfrm>
            <a:off x="5855611" y="2089626"/>
            <a:ext cx="5708909" cy="25545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Tégy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Uram, engem testvérré, </a:t>
            </a: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Lelkedet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úgy kérem,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Tedd te a szívem, tedd késszé, </a:t>
            </a: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bízni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testvérben.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Sejteni engedd, mit érez: </a:t>
            </a: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boldog-e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szenved-é?</a:t>
            </a:r>
          </a:p>
          <a:p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közelebb a testvérhez, </a:t>
            </a: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népedet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tedd eggyé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ercs függőlegesen 1"/>
          <p:cNvSpPr/>
          <p:nvPr/>
        </p:nvSpPr>
        <p:spPr>
          <a:xfrm>
            <a:off x="1698625" y="34925"/>
            <a:ext cx="7731125" cy="6230938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300" i="1" dirty="0">
              <a:solidFill>
                <a:srgbClr val="6AAC9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Atyánk, aki a mennyekben vagy, szenteltessék meg a te neved,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kenyerünket add meg nekünk ma,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ne </a:t>
            </a:r>
            <a:r>
              <a:rPr lang="hu-HU" sz="2300" dirty="0" err="1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minket kísértésbe, de szabadíts meg a gonosztól;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tied az ország, a hatalom és a dicsőség mindörökké.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60419" name="Kép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724025"/>
            <a:ext cx="2100263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abályos ötszög 2"/>
          <p:cNvSpPr/>
          <p:nvPr/>
        </p:nvSpPr>
        <p:spPr>
          <a:xfrm>
            <a:off x="8843963" y="3260725"/>
            <a:ext cx="2986087" cy="2630488"/>
          </a:xfrm>
          <a:prstGeom prst="pentagon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Mondjuk el közösen az Úri imádságot!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4188" y="4760913"/>
            <a:ext cx="6230937" cy="1841500"/>
          </a:xfrm>
        </p:spPr>
      </p:pic>
      <p:pic>
        <p:nvPicPr>
          <p:cNvPr id="61443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256" y="5529263"/>
            <a:ext cx="60975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1585296" y="2413868"/>
            <a:ext cx="9906117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hu-HU" sz="3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„Jusson nekem a benned működő lélekből kétszeres rész!” (2Kir 2,9)</a:t>
            </a:r>
            <a:endParaRPr lang="hu-HU" sz="3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009934" y="350968"/>
            <a:ext cx="10635065" cy="11931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Tanuld meg az aranymondást és mondd el hangosan is! </a:t>
            </a:r>
            <a:endParaRPr lang="hu-HU" sz="3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401" y="1726717"/>
            <a:ext cx="1321895" cy="127293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4741863"/>
            <a:ext cx="13970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470025" y="265113"/>
            <a:ext cx="8978900" cy="58578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Kezdjük közös imádsággal a hittanórát!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630" y="1128776"/>
            <a:ext cx="5492158" cy="55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7877175" y="1238250"/>
            <a:ext cx="4148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7347069" y="2574285"/>
            <a:ext cx="4525962" cy="32972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>
                <a:solidFill>
                  <a:srgbClr val="766F5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mai </a:t>
            </a:r>
            <a:r>
              <a:rPr lang="hu-HU" sz="3200" dirty="0" smtClean="0">
                <a:solidFill>
                  <a:srgbClr val="766F5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hittanórán Illés utódáról Elizeus prófétáról lesz szó.</a:t>
            </a:r>
            <a:endParaRPr lang="hu-HU" sz="3200" dirty="0">
              <a:solidFill>
                <a:srgbClr val="766F5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728" y="1596788"/>
            <a:ext cx="1357544" cy="136202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32500" y="407065"/>
            <a:ext cx="9307922" cy="972678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hu-HU" sz="3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Hallgassátok meg ezt a fiatalos és lendületes dalt!</a:t>
            </a:r>
            <a:br>
              <a:rPr lang="hu-HU" sz="3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30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92926" y="1596788"/>
            <a:ext cx="8915400" cy="1037230"/>
          </a:xfrm>
        </p:spPr>
        <p:txBody>
          <a:bodyPr/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Ide </a:t>
            </a:r>
            <a:r>
              <a:rPr lang="hu-HU" sz="30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kattints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az ének elindításához! 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58918" y="3041203"/>
            <a:ext cx="1747164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Hanna Projekt 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Előttem járj </a:t>
            </a:r>
          </a:p>
        </p:txBody>
      </p:sp>
      <p:sp>
        <p:nvSpPr>
          <p:cNvPr id="7" name="Egy sarkán levágott téglalap 6"/>
          <p:cNvSpPr/>
          <p:nvPr/>
        </p:nvSpPr>
        <p:spPr>
          <a:xfrm>
            <a:off x="655093" y="4100224"/>
            <a:ext cx="7110483" cy="2497540"/>
          </a:xfrm>
          <a:prstGeom prst="snip1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jelenthet szerintetek ez a kérés a dalban, hogy „előttem járj.”</a:t>
            </a:r>
          </a:p>
          <a:p>
            <a:pPr algn="ctr"/>
            <a:endParaRPr lang="hu-HU" sz="3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Beszéljétek meg csoportban!</a:t>
            </a:r>
            <a:endParaRPr lang="hu-HU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531" y="5195006"/>
            <a:ext cx="1419591" cy="140275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3148" y="1427501"/>
            <a:ext cx="2999689" cy="534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5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1571" y="201028"/>
            <a:ext cx="10986448" cy="217368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 jut eszetekbe ezekről a képekről?</a:t>
            </a:r>
            <a:b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Milyen hasonlóságokat és különbségeket találtok a képek között?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Beszéljétek meg csoportban!</a:t>
            </a:r>
            <a:b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30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02195" y="3930555"/>
            <a:ext cx="4145836" cy="269479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955" y="3930554"/>
            <a:ext cx="4210173" cy="28039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041" y="1590070"/>
            <a:ext cx="3340111" cy="222451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0169" y="1280813"/>
            <a:ext cx="3647587" cy="242929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571" y="1733393"/>
            <a:ext cx="1542422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6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19536" y="4123985"/>
            <a:ext cx="6689491" cy="2140337"/>
          </a:xfrm>
        </p:spPr>
        <p:txBody>
          <a:bodyPr/>
          <a:lstStyle/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Ismersz-e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olyan filmeket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 könyveket, számítógépes játékokat, ahol fontos</a:t>
            </a:r>
            <a:b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tanító és a tanítványa közötti kapcsolat?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Beszéld meg a padtársaddal!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846162" y="186784"/>
            <a:ext cx="10208075" cy="14824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A53010"/>
              </a:buClr>
            </a:pPr>
            <a:r>
              <a:rPr lang="hu-HU" sz="3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Gondolkozz el a kérdésen!</a:t>
            </a:r>
          </a:p>
          <a:p>
            <a:pPr lvl="0" defTabSz="457200">
              <a:spcBef>
                <a:spcPts val="1000"/>
              </a:spcBef>
              <a:buClr>
                <a:srgbClr val="A53010"/>
              </a:buClr>
            </a:pPr>
            <a:r>
              <a:rPr lang="hu-HU" sz="2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Szerinted</a:t>
            </a:r>
            <a:r>
              <a:rPr lang="hu-HU" sz="2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milyen </a:t>
            </a:r>
            <a:r>
              <a:rPr lang="hu-HU" sz="2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jellemzői vannak egy mester és tanítvány kapcsolatnak?</a:t>
            </a:r>
            <a:endParaRPr lang="hu-HU" sz="26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3026" y="1264147"/>
            <a:ext cx="1542422" cy="152413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116134" y="3194780"/>
            <a:ext cx="6269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Írj le a füzetedbe néhány számodra fontos jellemzőt!</a:t>
            </a:r>
            <a:endParaRPr lang="hu-HU" sz="20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135" y="1746854"/>
            <a:ext cx="1383912" cy="137171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86" y="1669241"/>
            <a:ext cx="3369619" cy="505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1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60412" y="411432"/>
            <a:ext cx="8911687" cy="98064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Írj egy általad kedvelt tanárodról!</a:t>
            </a:r>
            <a:endParaRPr lang="hu-H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0537" y="1915236"/>
            <a:ext cx="4302908" cy="3777622"/>
          </a:xfrm>
        </p:spPr>
        <p:txBody>
          <a:bodyPr/>
          <a:lstStyle/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Mit tanulhatsz tőle a tantárgyi ismereteken kívül? </a:t>
            </a: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Mely tulajdonságok miatt kedveled őt?</a:t>
            </a:r>
          </a:p>
          <a:p>
            <a:pPr marL="0" indent="0">
              <a:buNone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525" y="1249954"/>
            <a:ext cx="6240936" cy="375704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42" y="4321139"/>
            <a:ext cx="1383912" cy="1371719"/>
          </a:xfrm>
          <a:prstGeom prst="rect">
            <a:avLst/>
          </a:prstGeom>
        </p:spPr>
      </p:pic>
      <p:sp>
        <p:nvSpPr>
          <p:cNvPr id="6" name="Folyamatábra: Befejezés 5"/>
          <p:cNvSpPr/>
          <p:nvPr/>
        </p:nvSpPr>
        <p:spPr>
          <a:xfrm>
            <a:off x="2266098" y="5161042"/>
            <a:ext cx="5329647" cy="150945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Írd le </a:t>
            </a:r>
            <a:r>
              <a:rPr lang="hu-HU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gondolataidat </a:t>
            </a:r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füzetedbe!  </a:t>
            </a:r>
          </a:p>
        </p:txBody>
      </p:sp>
    </p:spTree>
    <p:extLst>
      <p:ext uri="{BB962C8B-B14F-4D97-AF65-F5344CB8AC3E}">
        <p14:creationId xmlns:p14="http://schemas.microsoft.com/office/powerpoint/2010/main" val="339576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60311" y="624110"/>
            <a:ext cx="8093122" cy="8362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hu-H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Nézd meg ezt a videót!</a:t>
            </a:r>
            <a:endParaRPr lang="hu-HU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02609" y="1717579"/>
            <a:ext cx="7250824" cy="1070799"/>
          </a:xfrm>
        </p:spPr>
        <p:txBody>
          <a:bodyPr/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Ide </a:t>
            </a:r>
            <a:r>
              <a:rPr lang="hu-HU" sz="30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kattints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a videó elindításához!</a:t>
            </a:r>
          </a:p>
          <a:p>
            <a:pPr marL="0" indent="0">
              <a:buNone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Mesterek és tanítványaik; és te min játszol? 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248" y="149577"/>
            <a:ext cx="2170364" cy="2164268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423082" y="3045647"/>
            <a:ext cx="7274256" cy="282508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Miközben ezt a videót nézed, gondolkozz el azon, hogy te milyen „mestert” választanál magadnak és miért? </a:t>
            </a:r>
            <a:endParaRPr lang="hu-HU" sz="3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8393373" y="4531056"/>
            <a:ext cx="2961564" cy="162408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Gondolataidat beszéld meg a padtársaddal!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5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35" y="750627"/>
            <a:ext cx="5818042" cy="4135271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  <p:sp>
        <p:nvSpPr>
          <p:cNvPr id="5" name="Téglalap 4"/>
          <p:cNvSpPr/>
          <p:nvPr/>
        </p:nvSpPr>
        <p:spPr>
          <a:xfrm>
            <a:off x="5568287" y="11963"/>
            <a:ext cx="630526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Tudtad-e, hogy az Ószövetség korában </a:t>
            </a:r>
            <a:r>
              <a:rPr lang="hu-HU" sz="2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már voltak úgynevezett </a:t>
            </a:r>
            <a:r>
              <a:rPr lang="hu-HU" sz="2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PRÓFÉTAISKOLÁK</a:t>
            </a:r>
            <a:r>
              <a:rPr lang="hu-HU" sz="2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Egy-egy nevesebb próféta </a:t>
            </a:r>
            <a:r>
              <a:rPr lang="hu-HU" sz="2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körül </a:t>
            </a:r>
            <a:r>
              <a:rPr lang="hu-HU" sz="2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sokan </a:t>
            </a:r>
            <a:r>
              <a:rPr lang="hu-HU" sz="2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gyűltek </a:t>
            </a:r>
            <a:r>
              <a:rPr lang="hu-HU" sz="2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össze és tanultak tőle Istenről.</a:t>
            </a:r>
            <a:endParaRPr lang="hu-HU" sz="26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Előfordult, hogy </a:t>
            </a:r>
            <a:r>
              <a:rPr lang="hu-HU" sz="2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próféta kiválasztott néhány tanítványt magának. </a:t>
            </a:r>
            <a:endParaRPr lang="hu-HU" sz="26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próféták </a:t>
            </a:r>
            <a:r>
              <a:rPr lang="hu-HU" sz="2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tanítványait </a:t>
            </a:r>
            <a:r>
              <a:rPr lang="hu-HU" sz="2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PRÓFÉTAFIAK</a:t>
            </a:r>
            <a:r>
              <a:rPr lang="hu-HU" sz="2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 </a:t>
            </a:r>
            <a:r>
              <a:rPr lang="hu-HU" sz="2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nevezték, mert a </a:t>
            </a:r>
            <a:r>
              <a:rPr lang="hu-HU" sz="2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prófétát az atyáknak járó tisztelet vette körül.</a:t>
            </a:r>
          </a:p>
        </p:txBody>
      </p:sp>
      <p:sp>
        <p:nvSpPr>
          <p:cNvPr id="6" name="Téglalap 5"/>
          <p:cNvSpPr/>
          <p:nvPr/>
        </p:nvSpPr>
        <p:spPr>
          <a:xfrm>
            <a:off x="259762" y="4997943"/>
            <a:ext cx="1193223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600" b="1" dirty="0">
                <a:latin typeface="Arial" panose="020B0604020202020204" pitchFamily="34" charset="0"/>
                <a:cs typeface="Arial" panose="020B0604020202020204" pitchFamily="34" charset="0"/>
              </a:rPr>
              <a:t>Illés körül is voltak </a:t>
            </a:r>
            <a:r>
              <a:rPr lang="hu-H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PRÓFÉTAFIAK, így neki </a:t>
            </a:r>
            <a:r>
              <a:rPr lang="hu-HU" sz="2600" b="1" dirty="0">
                <a:latin typeface="Arial" panose="020B0604020202020204" pitchFamily="34" charset="0"/>
                <a:cs typeface="Arial" panose="020B0604020202020204" pitchFamily="34" charset="0"/>
              </a:rPr>
              <a:t>is voltak tanítványai. </a:t>
            </a:r>
            <a:endParaRPr lang="hu-HU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hu-HU" sz="2600" b="1" dirty="0">
                <a:latin typeface="Arial" panose="020B0604020202020204" pitchFamily="34" charset="0"/>
                <a:cs typeface="Arial" panose="020B0604020202020204" pitchFamily="34" charset="0"/>
              </a:rPr>
              <a:t>olyan igazi tanítványa, </a:t>
            </a:r>
            <a:r>
              <a:rPr lang="hu-H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akivel megosztotta </a:t>
            </a:r>
            <a:r>
              <a:rPr lang="hu-HU" sz="2600" b="1" dirty="0">
                <a:latin typeface="Arial" panose="020B0604020202020204" pitchFamily="34" charset="0"/>
                <a:cs typeface="Arial" panose="020B0604020202020204" pitchFamily="34" charset="0"/>
              </a:rPr>
              <a:t>mindenét, csak egy volt: </a:t>
            </a:r>
            <a:r>
              <a:rPr lang="hu-H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Elizeusnak hívták. </a:t>
            </a:r>
            <a:endParaRPr lang="hu-HU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Jobbra nyíl 1"/>
          <p:cNvSpPr/>
          <p:nvPr/>
        </p:nvSpPr>
        <p:spPr>
          <a:xfrm>
            <a:off x="655092" y="6168788"/>
            <a:ext cx="10781731" cy="689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Lapozz a következő oldalra és többet is megtudhatsz róla!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44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2132" y="378450"/>
            <a:ext cx="7710985" cy="754315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Ki volt Elizeus?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09433" y="1392072"/>
            <a:ext cx="11546006" cy="523619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Elizeus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nevének jelentése: Isten megszabadít. 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Isten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Illés próféta utódjául választotta Elizeust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egy szimbolikus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tettel: palástját rávetette. 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Elizeus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ragaszkodott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mesteréhez Illéshez,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nem is akart megválni</a:t>
            </a:r>
            <a:b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tőle. Elizeus kérése az volt, hogy kétszeres rész jusson neki az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Illésben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lakó lélekből. 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Elizeusnak tekintélye volt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a királyi udvarban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befolyásolta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a kor politikai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eseményeit.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(2Kir 4,13) 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Elizeus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kente királlyá </a:t>
            </a:r>
            <a:r>
              <a:rPr lang="hu-H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Jéhút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(2Kir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9,1–6). 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Legfőbb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tartózkodási helye Samária volt.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614" y="202785"/>
            <a:ext cx="1541298" cy="151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4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2821</TotalTime>
  <Words>819</Words>
  <Application>Microsoft Office PowerPoint</Application>
  <PresentationFormat>Szélesvásznú</PresentationFormat>
  <Paragraphs>104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Wingdings</vt:lpstr>
      <vt:lpstr>Wingdings 3</vt:lpstr>
      <vt:lpstr>Szálak</vt:lpstr>
      <vt:lpstr>7_Szálak</vt:lpstr>
      <vt:lpstr>Illés utóda: Elizeus próféta</vt:lpstr>
      <vt:lpstr>PowerPoint-bemutató</vt:lpstr>
      <vt:lpstr>Hallgassátok meg ezt a fiatalos és lendületes dalt! </vt:lpstr>
      <vt:lpstr>Mi jut eszetekbe ezekről a képekről? Milyen hasonlóságokat és különbségeket találtok a képek között? Beszéljétek meg csoportban! </vt:lpstr>
      <vt:lpstr>Ismersz-e olyan filmeket, könyveket, számítógépes játékokat, ahol fontos a tanító és a tanítványa közötti kapcsolat? Beszéld meg a padtársaddal! </vt:lpstr>
      <vt:lpstr>Írj egy általad kedvelt tanárodról!</vt:lpstr>
      <vt:lpstr>Nézd meg ezt a videót!</vt:lpstr>
      <vt:lpstr>PowerPoint-bemutató</vt:lpstr>
      <vt:lpstr>Ki volt Elizeus?</vt:lpstr>
      <vt:lpstr>PowerPoint-bemutató</vt:lpstr>
      <vt:lpstr>A történet azonban így folytatódott…</vt:lpstr>
      <vt:lpstr>Tudod-e?</vt:lpstr>
      <vt:lpstr>PowerPoint-bemutató</vt:lpstr>
      <vt:lpstr>Olvasd el figyelmesen ezt a gondolatot!</vt:lpstr>
      <vt:lpstr>Hallgassátok meg együtt ezt a felvételt! 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Krisztina Csőri-Czinkos</dc:creator>
  <cp:lastModifiedBy>Csőri-Czinkos Gergő</cp:lastModifiedBy>
  <cp:revision>227</cp:revision>
  <dcterms:created xsi:type="dcterms:W3CDTF">2020-07-06T09:13:06Z</dcterms:created>
  <dcterms:modified xsi:type="dcterms:W3CDTF">2021-06-15T06:07:24Z</dcterms:modified>
</cp:coreProperties>
</file>