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9"/>
  </p:notesMasterIdLst>
  <p:sldIdLst>
    <p:sldId id="302" r:id="rId3"/>
    <p:sldId id="285" r:id="rId4"/>
    <p:sldId id="328" r:id="rId5"/>
    <p:sldId id="313" r:id="rId6"/>
    <p:sldId id="319" r:id="rId7"/>
    <p:sldId id="323" r:id="rId8"/>
    <p:sldId id="324" r:id="rId9"/>
    <p:sldId id="320" r:id="rId10"/>
    <p:sldId id="321" r:id="rId11"/>
    <p:sldId id="326" r:id="rId12"/>
    <p:sldId id="327" r:id="rId13"/>
    <p:sldId id="325" r:id="rId14"/>
    <p:sldId id="303" r:id="rId15"/>
    <p:sldId id="292" r:id="rId16"/>
    <p:sldId id="290" r:id="rId17"/>
    <p:sldId id="291" r:id="rId18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28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78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42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9428-E0C5-4175-B4B0-00B8AF5EF7EF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0289-B05C-4429-B054-1CA8B37913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8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12B3-2B1D-49CD-8148-09ACD24E2ED6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81B1-F82B-4500-ABB7-503B6C415E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0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93C3-6B6E-468D-8A3E-4B15B983B536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8121-9E32-4D62-9E22-59BE88E0A7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87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71FD-4506-4BF6-A80B-519C4B99F67B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C7FF-8C90-4EE3-B544-FDF8564FC3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4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5162-86D5-4890-88C4-D23EAAE5C5D4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4BEC-61CC-4905-A0AC-8721D7E9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2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5A5-1686-493A-B103-168A5C4EEAAC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C3E9-BDD9-4984-9649-7FF4770B2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22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BE19-12F4-45F7-8017-93C9F549BA33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C325-3DF7-4F3E-9CF4-10434BF3A5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A02B-8CCE-4250-AEF9-7A3703D69E22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9B40-8520-457F-82B7-C23FF97A2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81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1886-59E1-45F3-8AC7-A5AF8285B6E9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DFB1-6641-4A30-AB7A-47A6C37D11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6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B37B-014A-444E-A5A8-1C20E96BD8C6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D3AF-6BB2-40DA-89CD-3E216F3EFA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18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7EA8-7552-4FB0-B1C4-C4094389D783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20F-ADC6-4694-91C1-3E0F91217C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4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9BA-62E0-42A1-A90B-2AB963AB5BB5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A35B-C2EA-4F09-B1A7-ACF1DA7D19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52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E7D3-E658-4AFF-9039-2C21913EFF85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B11-B82C-4404-94FA-158B93FFFB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31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6621-C925-4FFD-81B1-0250372C39FB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673-FF81-486B-999A-5B8E26921F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4C77-A0D4-4DF7-B5CF-35F0086D2FFA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051E-F522-4C8B-A27D-F4A1FBAF1D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6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A554-5531-49BE-BC7F-A9CDF5180EBB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3BAE-A7E7-4E0D-9EC4-6E9F6EF416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0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1C8-4496-456B-88D7-9262CF76FD17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7A2C-492A-44B8-9E0A-F7FD3875A7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74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CB0-1C5B-4B1D-87C6-FA32187F251F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26C3-F75A-4D27-A9CD-61E749ABDC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44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F7C9-5303-42C3-80D0-8B25336D5FE2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87F-EC5A-407F-AB86-730C3D479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8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85C-F108-48F7-B1BC-3B78AAA4C679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6A58-4C9F-4AF3-B058-0EC5A0E5B6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81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A8B-FED1-40F7-A5E9-3FD894EA9D88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24D3-BDC3-475A-B569-D3EF7CE6B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45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53B-E524-43D5-B42E-D0018E1653B1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781F-1484-496E-AD18-3E2F1CC12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6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81EF-5708-486E-B0A1-81C6B7A62603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AC01-3D16-46C8-BB01-1895D99616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83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83BC-0CA8-4DCC-B092-EDE7CA7D1DFD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8A64-CD3B-47A9-A6CC-88B7BD0D8A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6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18F3-BBFF-477F-8C26-0343585C36C4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56A-2F2C-498F-BA44-B3988462D4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65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B43-D989-42DF-BB19-A270AE61AFA5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F8CC-1F83-4F0D-87C4-311CDD023E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41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B45F-F1C2-4E45-9F3A-A7C054EBE746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3E90-58FB-4092-BEC9-C3435ADA17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8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50E2-4E2E-41EC-86C3-B10EC51C78D6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3B28-3E90-4047-8075-A15E6E9E4D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5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2F3D-7F5D-4560-89D1-749ABE8FE135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D449-D38D-48E0-83D6-61EF9B6D5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20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7C44-1BEF-42F4-B186-6867A1EEDE39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628-5DAD-42F2-BDFA-3896EA6F0E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2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B029-0236-492A-889D-AA35E859CF30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1B38-B9D7-4AD0-A719-144E1F41BD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6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C519-AAD8-4F95-B8B0-E2534019F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5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FBD0CE1-DF78-4351-A5F8-C4257F4C1A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03DA226-7F5F-45B8-A483-3C79173508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igemorzsa.hu/gyerek_oldal/biblia-tanulmany/II.evfolyam/I.negyed/kicsi/11.html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ARRpSiKaGo&amp;list=PLVsOAzuM3unQ4hVqmZVE9m6GSbJ7Yuy69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hyperlink" Target="https://abibliamindenkie.hu/uj/2KI/5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44908" y="904390"/>
            <a:ext cx="5544853" cy="1525138"/>
          </a:xfrm>
        </p:spPr>
        <p:txBody>
          <a:bodyPr>
            <a:normAutofit fontScale="90000"/>
          </a:bodyPr>
          <a:lstStyle/>
          <a:p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története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44908" y="2665177"/>
            <a:ext cx="4958000" cy="741871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 SEGÍT A BETEGSÉGBEN</a:t>
            </a:r>
            <a:r>
              <a:rPr lang="hu-HU" dirty="0"/>
              <a:t/>
            </a:r>
            <a:br>
              <a:rPr lang="hu-HU" dirty="0"/>
            </a:b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761" y="2429528"/>
            <a:ext cx="4953497" cy="38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8942" y="232012"/>
            <a:ext cx="6750424" cy="6451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hadvezér gyógyulásának az volt a feltétele, hogy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engedelmeskednie kellett Elizeus szavának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és meg kellett fürdenie a Jordán folyóban. 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Hezitálás után - a szolgák tanácsára - </a:t>
            </a:r>
            <a:r>
              <a:rPr lang="hu-H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végül megtette, amit a próféta kért tőle.</a:t>
            </a:r>
            <a:b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nemcsak fizikailag gyógyult meg, hanem lelkileg is. 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hazatérése után oltárt építtetett az élő Istennek. Ezzel mutatta ki köszönetét, háláját.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2584" y="2214443"/>
            <a:ext cx="4724272" cy="41044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752" y="1116147"/>
            <a:ext cx="1335140" cy="1322947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8911988" y="382138"/>
            <a:ext cx="2647666" cy="1596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gyógyulás útja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98606" y="227277"/>
            <a:ext cx="7091860" cy="1280890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4220" y="2599946"/>
            <a:ext cx="10631605" cy="33571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hu-H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Ószövetségben a gyógyulás az </a:t>
            </a:r>
            <a:r>
              <a:rPr lang="hu-H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 teljes </a:t>
            </a:r>
            <a:r>
              <a:rPr lang="hu-H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helyreállását jelentette. </a:t>
            </a:r>
            <a:endParaRPr lang="hu-HU" sz="25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ibliai </a:t>
            </a:r>
            <a:r>
              <a:rPr lang="hu-H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gondolkodásban a gyógyulást Isten adja (2Móz 15,26). </a:t>
            </a:r>
            <a:endParaRPr lang="hu-HU" sz="25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próféták szerint </a:t>
            </a:r>
            <a:r>
              <a:rPr lang="hu-H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legfontosabb gyógymód: </a:t>
            </a:r>
            <a:r>
              <a:rPr lang="hu-HU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Istenhez fordulni, </a:t>
            </a:r>
            <a:r>
              <a:rPr lang="hu-HU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Tőle </a:t>
            </a:r>
            <a:r>
              <a:rPr lang="hu-HU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imádságban kérni a gyógyulást. </a:t>
            </a:r>
            <a:r>
              <a:rPr lang="hu-H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Elizeus is ezt a nézetet képviselte és tanította.</a:t>
            </a:r>
          </a:p>
          <a:p>
            <a:r>
              <a:rPr lang="hu-HU" sz="2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gyógyulása is az Isten szavának </a:t>
            </a:r>
            <a:r>
              <a:rPr lang="hu-H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való engedelmesség </a:t>
            </a:r>
            <a:r>
              <a:rPr lang="hu-HU" sz="2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 történt meg. 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536" y="900482"/>
            <a:ext cx="133514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19536" y="4123985"/>
            <a:ext cx="6689491" cy="2140337"/>
          </a:xfrm>
        </p:spPr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46162" y="186784"/>
            <a:ext cx="10208075" cy="14209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endParaRPr kumimoji="0" lang="hu-HU" sz="3000" b="1" i="0" u="none" strike="noStrike" kern="1200" cap="none" spc="0" normalizeH="0" baseline="0" noProof="0" dirty="0" smtClean="0">
              <a:ln>
                <a:noFill/>
              </a:ln>
              <a:solidFill>
                <a:srgbClr val="72865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Gondolkozz el a kérdéseken!</a:t>
            </a:r>
          </a:p>
          <a:p>
            <a:pPr marL="4572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53010"/>
              </a:buClr>
              <a:buSzPts val="2860"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816" y="838998"/>
            <a:ext cx="1542422" cy="152413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389425" y="6011653"/>
            <a:ext cx="6269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Írd le a gondolataidat a füzetedbe!</a:t>
            </a: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rgbClr val="DE7E18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872" y="4809491"/>
            <a:ext cx="1252727" cy="124169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950199" y="2677861"/>
            <a:ext cx="59221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867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53010"/>
              </a:buClr>
              <a:buSzPts val="2860"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Naamán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gyógyulásáról szóló történet melyik részlete volt 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rád </a:t>
            </a: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nagy hatással?</a:t>
            </a:r>
          </a:p>
          <a:p>
            <a:pPr marL="4572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53010"/>
              </a:buClr>
              <a:buSzPts val="2860"/>
              <a:buFontTx/>
              <a:buNone/>
              <a:tabLst/>
              <a:defRPr/>
            </a:pP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31470" marR="0" lvl="0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53010"/>
              </a:buClr>
              <a:buSzPts val="2860"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Miért lehet fontos beszélni másoknak a 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hitedről?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70" y="1677624"/>
            <a:ext cx="3799055" cy="4892722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2150581" y="6504096"/>
            <a:ext cx="2238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 kép forrása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42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2137" y="433041"/>
            <a:ext cx="11422726" cy="131542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ifjúsági éneket!</a:t>
            </a:r>
            <a:b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075" y="1599617"/>
            <a:ext cx="1609483" cy="161558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sp>
        <p:nvSpPr>
          <p:cNvPr id="10" name="Könnycsepp 9"/>
          <p:cNvSpPr/>
          <p:nvPr/>
        </p:nvSpPr>
        <p:spPr>
          <a:xfrm>
            <a:off x="259308" y="4609986"/>
            <a:ext cx="7069540" cy="2077417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ondolkozz el azon, hogyan tapasztalhatod meg Isten gyógyítását?</a:t>
            </a:r>
          </a:p>
          <a:p>
            <a:pPr algn="ctr"/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95" y="3829154"/>
            <a:ext cx="1542422" cy="1524132"/>
          </a:xfrm>
          <a:prstGeom prst="rect">
            <a:avLst/>
          </a:prstGeom>
        </p:spPr>
      </p:pic>
      <p:sp>
        <p:nvSpPr>
          <p:cNvPr id="12" name="Egy oldalon két sarkán levágott téglalap 11"/>
          <p:cNvSpPr/>
          <p:nvPr/>
        </p:nvSpPr>
        <p:spPr>
          <a:xfrm>
            <a:off x="8488907" y="4449169"/>
            <a:ext cx="3002507" cy="9144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erről egy vázlatot a füzetedbe!</a:t>
            </a:r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058" y="5413474"/>
            <a:ext cx="1124958" cy="111015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472850" y="211164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kattints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az ének elindításához!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6761745" y="1194345"/>
            <a:ext cx="4427865" cy="1934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 történet arról szól, hogy Isten számára semmi sem lehetetlen.</a:t>
            </a:r>
          </a:p>
        </p:txBody>
      </p:sp>
      <p:pic>
        <p:nvPicPr>
          <p:cNvPr id="44036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15" y="1997589"/>
            <a:ext cx="1224624" cy="121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5343933" y="304517"/>
            <a:ext cx="5934638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hu-H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Isten Úr </a:t>
            </a:r>
            <a:r>
              <a:rPr lang="hu-HU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betegségek felett is. </a:t>
            </a:r>
            <a:endParaRPr lang="hu-HU" sz="3000" b="1" dirty="0">
              <a:solidFill>
                <a:srgbClr val="92AA4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005" y="3464366"/>
            <a:ext cx="5011346" cy="3237257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2962531" y="2151576"/>
            <a:ext cx="3507474" cy="1312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Igazán jó hírek a számunkra 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4967785" y="1050878"/>
            <a:ext cx="477672" cy="946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6591869" y="2293262"/>
            <a:ext cx="545910" cy="204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3616657" y="3464366"/>
            <a:ext cx="354842" cy="370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5964072" y="3596457"/>
            <a:ext cx="797673" cy="238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zis 15"/>
          <p:cNvSpPr/>
          <p:nvPr/>
        </p:nvSpPr>
        <p:spPr>
          <a:xfrm>
            <a:off x="7137779" y="3699418"/>
            <a:ext cx="3903259" cy="8638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Ő szabadítása nem marad el!</a:t>
            </a:r>
            <a:endParaRPr lang="hu-H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847164" y="4563281"/>
            <a:ext cx="5182527" cy="20257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defRPr/>
            </a:pPr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az embertől </a:t>
            </a:r>
          </a:p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defRPr/>
            </a:pPr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így tőlünk is - </a:t>
            </a:r>
          </a:p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defRPr/>
            </a:pPr>
            <a:r>
              <a:rPr lang="hu-H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engedelmes</a:t>
            </a:r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nyitott szívet </a:t>
            </a:r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kér. Ő válaszolni fog!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1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24025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43963" y="3260725"/>
            <a:ext cx="2986087" cy="2630488"/>
          </a:xfrm>
          <a:prstGeom prst="pentag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4188" y="4760913"/>
            <a:ext cx="6230937" cy="1841500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1" y="5529263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2049320" y="2648632"/>
            <a:ext cx="9906117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„Embereknek ez lehetetlen, de Istennek minden lehetséges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Mt 19,26</a:t>
            </a:r>
            <a:endParaRPr lang="hu-HU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09934" y="350968"/>
            <a:ext cx="10635065" cy="1193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most az aranymondást és mondd el hangosan is! </a:t>
            </a:r>
            <a:endParaRPr lang="hu-HU" sz="3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51" y="2012163"/>
            <a:ext cx="1321895" cy="12729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1128776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347069" y="2574285"/>
            <a:ext cx="4525962" cy="32972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</a:t>
            </a:r>
            <a:r>
              <a:rPr lang="hu-HU" sz="3200" dirty="0" err="1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történetével foglalkozunk!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24185" y="272956"/>
            <a:ext cx="8911687" cy="818608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a 273. dicséretet!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z Úr Istent magasztalom - zenés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13928" y="2554662"/>
            <a:ext cx="1593092" cy="1593092"/>
          </a:xfrm>
        </p:spPr>
      </p:pic>
      <p:sp>
        <p:nvSpPr>
          <p:cNvPr id="5" name="Téglalap 4"/>
          <p:cNvSpPr/>
          <p:nvPr/>
        </p:nvSpPr>
        <p:spPr>
          <a:xfrm>
            <a:off x="7689862" y="1426428"/>
            <a:ext cx="4012442" cy="8918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 </a:t>
            </a:r>
            <a:r>
              <a:rPr lang="hu-H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ének elindításához!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1560" y="2628382"/>
            <a:ext cx="1445651" cy="1445651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>
            <a:off x="9893323" y="2546522"/>
            <a:ext cx="286603" cy="243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31" y="1265062"/>
            <a:ext cx="7145275" cy="49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5093" y="260806"/>
            <a:ext cx="10532860" cy="13125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jut eszedbe az itt látható képekről és szavakról?</a:t>
            </a:r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Beszélgessetek erről csoportban!</a:t>
            </a:r>
            <a:endParaRPr lang="hu-H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16" y="2459222"/>
            <a:ext cx="3396161" cy="2264107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4572451" y="2459222"/>
            <a:ext cx="2756397" cy="73997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agabiztosság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714796" y="5064523"/>
            <a:ext cx="2320120" cy="6823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hatalom</a:t>
            </a:r>
            <a:endParaRPr lang="hu-H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4863821" y="4748616"/>
            <a:ext cx="2115403" cy="6823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izikai erő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954" y="3963459"/>
            <a:ext cx="4181928" cy="2787951"/>
          </a:xfrm>
          <a:prstGeom prst="rect">
            <a:avLst/>
          </a:prstGeom>
        </p:spPr>
      </p:pic>
      <p:sp>
        <p:nvSpPr>
          <p:cNvPr id="19" name="Ellipszis 18"/>
          <p:cNvSpPr/>
          <p:nvPr/>
        </p:nvSpPr>
        <p:spPr>
          <a:xfrm>
            <a:off x="9106982" y="2876266"/>
            <a:ext cx="237117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bátorság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791" y="1073439"/>
            <a:ext cx="1632303" cy="1627706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3340038" y="5746911"/>
            <a:ext cx="2464826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egészség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4737808" y="3386552"/>
            <a:ext cx="2819593" cy="808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céltudatosság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405720" y="628227"/>
            <a:ext cx="10140286" cy="170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indent="-18288">
              <a:buNone/>
            </a:pPr>
            <a:r>
              <a:rPr lang="hu-H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Beszéld meg a padtársaddal a következő kérdéseket!</a:t>
            </a:r>
            <a:endParaRPr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2124635" y="3012261"/>
            <a:ext cx="9762565" cy="22830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a büszkeség?</a:t>
            </a:r>
          </a:p>
          <a:p>
            <a:pPr marL="0" indent="0">
              <a:spcBef>
                <a:spcPts val="0"/>
              </a:spcBef>
            </a:pP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problémák adódhatnak abból, ha valaki túlságosan is büszke?</a:t>
            </a:r>
          </a:p>
          <a:p>
            <a:pPr marL="0" indent="0">
              <a:spcBef>
                <a:spcPts val="0"/>
              </a:spcBef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Könnyű vagy nehéz elfogadni mások segítségét, ez mitől függ? 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40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40"/>
              </a:spcBef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832" y="1613647"/>
            <a:ext cx="1941048" cy="1898152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1849474" y="5516625"/>
            <a:ext cx="750968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Próbáljátok meg most egy testhelyzettel, egy gesztussal kifejezni a büszkeséget!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0" grpId="0" uiExpand="1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240097"/>
            <a:ext cx="6005015" cy="529718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Tudod-e kik voltak a hadvezérek?</a:t>
            </a:r>
          </a:p>
          <a:p>
            <a:pPr marL="0" indent="0" algn="just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hadvezér (hadseregparancsnok) szerepe minden korban kiemelkedő volt, de az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ókorban különösen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Nagy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birodalmak születtek ekkor, amelyek meg akarták hódítani a környező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népeket.</a:t>
            </a:r>
          </a:p>
          <a:p>
            <a:pPr marL="0" indent="0" algn="just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kisebb országok, államok is sokat harcoltak, szinte állandó volt a háborús veszély.</a:t>
            </a:r>
          </a:p>
          <a:p>
            <a:pPr marL="0" indent="0" algn="just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hadsereg élére pedig olyan parancsolni tudó, határozott és a hadviseléshez értő férfi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kellett, aki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szükség esetén személyes bátorságával mutatott példát az egész seregnek.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43" y="881131"/>
            <a:ext cx="3341000" cy="439827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407" y="2142698"/>
            <a:ext cx="1429494" cy="141254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908877" y="5622878"/>
            <a:ext cx="4064331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egy ilyen hadvezér volt. 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2825087" y="6196084"/>
            <a:ext cx="5220381" cy="8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kerekített téglalap 1"/>
          <p:cNvSpPr/>
          <p:nvPr/>
        </p:nvSpPr>
        <p:spPr>
          <a:xfrm>
            <a:off x="259307" y="204716"/>
            <a:ext cx="5513974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szöveget!</a:t>
            </a:r>
            <a:endParaRPr lang="hu-H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45106" y="271427"/>
            <a:ext cx="7333397" cy="5863989"/>
          </a:xfrm>
        </p:spPr>
        <p:txBody>
          <a:bodyPr/>
          <a:lstStyle/>
          <a:p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igen befolyásos ember volt. Nagy vagyonnal rendelkezett és szinte mindent megtehetett, amit csak akart. </a:t>
            </a:r>
          </a:p>
          <a:p>
            <a:r>
              <a:rPr lang="hu-HU" sz="2200" dirty="0" smtClean="0">
                <a:latin typeface="AGaramondPro-Bold"/>
              </a:rPr>
              <a:t>Ő volt az</a:t>
            </a:r>
            <a:r>
              <a:rPr lang="hu-HU" sz="2200" dirty="0" smtClean="0">
                <a:latin typeface="AGaramondPro-Regular"/>
              </a:rPr>
              <a:t> </a:t>
            </a:r>
            <a:r>
              <a:rPr lang="hu-HU" sz="2200" dirty="0" err="1">
                <a:latin typeface="AGaramondPro-Regular"/>
              </a:rPr>
              <a:t>arámok</a:t>
            </a:r>
            <a:r>
              <a:rPr lang="hu-HU" sz="2200" dirty="0">
                <a:latin typeface="AGaramondPro-Regular"/>
              </a:rPr>
              <a:t> </a:t>
            </a:r>
            <a:r>
              <a:rPr lang="hu-HU" sz="2200" b="1" dirty="0" smtClean="0">
                <a:latin typeface="AGaramondPro-Bold"/>
              </a:rPr>
              <a:t>hadseregparancsnok</a:t>
            </a:r>
            <a:r>
              <a:rPr lang="hu-HU" sz="2200" dirty="0" smtClean="0">
                <a:latin typeface="AGaramondPro-Regular"/>
              </a:rPr>
              <a:t>a. </a:t>
            </a:r>
            <a:r>
              <a:rPr lang="hu-HU" sz="2200" dirty="0">
                <a:latin typeface="AGaramondPro-Regular"/>
              </a:rPr>
              <a:t>Mindenki ismerte </a:t>
            </a:r>
            <a:r>
              <a:rPr lang="hu-HU" sz="2200" dirty="0" smtClean="0">
                <a:latin typeface="AGaramondPro-Regular"/>
              </a:rPr>
              <a:t>és tisztelte a bátorsága </a:t>
            </a:r>
            <a:r>
              <a:rPr lang="hu-HU" sz="2200" dirty="0">
                <a:latin typeface="AGaramondPro-Regular"/>
              </a:rPr>
              <a:t>és az </a:t>
            </a:r>
            <a:r>
              <a:rPr lang="hu-HU" sz="2200" dirty="0" smtClean="0">
                <a:latin typeface="AGaramondPro-Regular"/>
              </a:rPr>
              <a:t>ereje miatt.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Óriási hatalommal bírt, de a betegség felett neki sincs hatalma. A betegségek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kórokozóinak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egy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hadvezér sem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parancsol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hiába az erő vagy a befolyás.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Abban a korban </a:t>
            </a:r>
            <a:r>
              <a:rPr lang="hu-HU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lepra </a:t>
            </a:r>
            <a:r>
              <a:rPr lang="hu-HU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 a legsúlyosabb ismert </a:t>
            </a:r>
            <a:r>
              <a:rPr lang="hu-HU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betegség, amit a hadvezér is elkapott.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Ez a betegség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gyógyíthatatlan betegségnek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számított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Aki megfertőződött, azt kiközösítették.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 kellett hagynia a közösséget, nem is érintkezhettek vele az emberek a törvény szerint.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83" y="1905000"/>
            <a:ext cx="3267054" cy="423041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410" y="259625"/>
            <a:ext cx="1335140" cy="1322947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4285396" y="6135416"/>
            <a:ext cx="5677469" cy="497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latin typeface="Arial" panose="020B0604020202020204" pitchFamily="34" charset="0"/>
                <a:cs typeface="Arial" panose="020B0604020202020204" pitchFamily="34" charset="0"/>
              </a:rPr>
              <a:t>Naamánt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sem kímélte ez a szörnyű kór.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483591" y="269609"/>
            <a:ext cx="9000882" cy="11593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5888"/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történetet a Bibliából!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2Kir 5,1-19</a:t>
            </a:r>
            <a:r>
              <a:rPr lang="hu-H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dirty="0"/>
          </a:p>
        </p:txBody>
      </p:sp>
      <p:sp>
        <p:nvSpPr>
          <p:cNvPr id="107" name="Google Shape;107;p2"/>
          <p:cNvSpPr txBox="1">
            <a:spLocks noGrp="1"/>
          </p:cNvSpPr>
          <p:nvPr>
            <p:ph idx="1"/>
          </p:nvPr>
        </p:nvSpPr>
        <p:spPr>
          <a:xfrm>
            <a:off x="1201138" y="2475186"/>
            <a:ext cx="10139776" cy="3302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990" indent="0">
              <a:spcBef>
                <a:spcPts val="0"/>
              </a:spcBef>
              <a:buSzPts val="2860"/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Javaslat a történet egyéni feldolgozásához:</a:t>
            </a:r>
          </a:p>
          <a:p>
            <a:pPr marL="46990" indent="0">
              <a:spcBef>
                <a:spcPts val="0"/>
              </a:spcBef>
              <a:buSzPts val="2860"/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181610">
              <a:spcBef>
                <a:spcPts val="0"/>
              </a:spcBef>
              <a:buSzPts val="2860"/>
            </a:pP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Fontos, hogy nyugodt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körülmények között végezd el ezt a feladatot!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181610">
              <a:spcBef>
                <a:spcPts val="740"/>
              </a:spcBef>
              <a:buSzPts val="2860"/>
            </a:pP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A történet olvasása közben képzeld el, hogy te is részt veszel az eseményekben.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181610">
              <a:spcBef>
                <a:spcPts val="740"/>
              </a:spcBef>
              <a:buSzPts val="2860"/>
            </a:pP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Próbáld meg elképzelni a jelenetet és a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mennyire lehet, éld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bele magad a szereplők érzéseibe</a:t>
            </a:r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Az érzéseket jegyezd is fel!</a:t>
            </a:r>
            <a:endParaRPr dirty="0"/>
          </a:p>
          <a:p>
            <a:pPr marL="228600" indent="0">
              <a:spcBef>
                <a:spcPts val="740"/>
              </a:spcBef>
              <a:buSzPts val="2860"/>
              <a:buNone/>
            </a:pPr>
            <a:endParaRPr dirty="0"/>
          </a:p>
          <a:p>
            <a:pPr marL="228600" indent="0">
              <a:spcBef>
                <a:spcPts val="740"/>
              </a:spcBef>
              <a:buSzPts val="2860"/>
              <a:buNone/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344" y="414838"/>
            <a:ext cx="1335140" cy="132294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620" y="5015693"/>
            <a:ext cx="1383912" cy="137171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775171" y="1796349"/>
            <a:ext cx="417293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kattints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az online Biblia eléréséhez!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138" y="1227028"/>
            <a:ext cx="1186955" cy="11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51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991545" y="260648"/>
            <a:ext cx="9295154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SzPts val="5888"/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Most válaszolj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kérdésekre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olvasott történet alapján!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idx="1"/>
          </p:nvPr>
        </p:nvSpPr>
        <p:spPr>
          <a:xfrm>
            <a:off x="2281775" y="1932734"/>
            <a:ext cx="9004924" cy="3856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8620">
              <a:lnSpc>
                <a:spcPct val="80000"/>
              </a:lnSpc>
              <a:spcBef>
                <a:spcPts val="0"/>
              </a:spcBef>
              <a:buSzPts val="2215"/>
              <a:buFont typeface="Wingdings" panose="05000000000000000000" pitchFamily="2" charset="2"/>
              <a:buChar char="Ø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 lehetett az oka szerinted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büszkeségének?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kérdéshez olvasd el újra az 1. verset!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80000"/>
              </a:lnSpc>
              <a:spcBef>
                <a:spcPts val="641"/>
              </a:spcBef>
              <a:buSzPts val="2217"/>
              <a:buNone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>
              <a:lnSpc>
                <a:spcPct val="80000"/>
              </a:lnSpc>
              <a:spcBef>
                <a:spcPts val="641"/>
              </a:spcBef>
              <a:buSzPts val="2215"/>
              <a:buFont typeface="Wingdings" panose="05000000000000000000" pitchFamily="2" charset="2"/>
              <a:buChar char="Ø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Mit gondolsz,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érzésekkel küzdhetett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aki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bátor katona létére egy súlyos betegségben szenvedett.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80000"/>
              </a:lnSpc>
              <a:spcBef>
                <a:spcPts val="641"/>
              </a:spcBef>
              <a:buSzPts val="2217"/>
              <a:buNone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>
              <a:lnSpc>
                <a:spcPct val="80000"/>
              </a:lnSpc>
              <a:spcBef>
                <a:spcPts val="641"/>
              </a:spcBef>
              <a:buSzPts val="2215"/>
              <a:buFont typeface="Wingdings" panose="05000000000000000000" pitchFamily="2" charset="2"/>
              <a:buChar char="Ø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Minek a hatására változott meg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hozzáállása?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80000"/>
              </a:lnSpc>
              <a:spcBef>
                <a:spcPts val="641"/>
              </a:spcBef>
              <a:buSzPts val="2217"/>
              <a:buNone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>
              <a:lnSpc>
                <a:spcPct val="80000"/>
              </a:lnSpc>
              <a:spcBef>
                <a:spcPts val="641"/>
              </a:spcBef>
              <a:buSzPts val="2215"/>
              <a:buFont typeface="Wingdings" panose="05000000000000000000" pitchFamily="2" charset="2"/>
              <a:buChar char="Ø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Hogyan tette próbára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Naamánt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Elizeus próféta válasza?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kérdés megválaszolásához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olvasd el újra a 10.verset!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80000"/>
              </a:lnSpc>
              <a:spcBef>
                <a:spcPts val="641"/>
              </a:spcBef>
              <a:buSzPts val="2215"/>
              <a:buNone/>
            </a:pPr>
            <a:endParaRPr sz="1704" dirty="0"/>
          </a:p>
          <a:p>
            <a:pPr marL="228600" indent="-42132">
              <a:lnSpc>
                <a:spcPct val="80000"/>
              </a:lnSpc>
              <a:spcBef>
                <a:spcPts val="641"/>
              </a:spcBef>
              <a:buSzPts val="2217"/>
              <a:buNone/>
            </a:pPr>
            <a:endParaRPr sz="1704" dirty="0"/>
          </a:p>
          <a:p>
            <a:pPr marL="228600" indent="-42132">
              <a:lnSpc>
                <a:spcPct val="80000"/>
              </a:lnSpc>
              <a:spcBef>
                <a:spcPts val="641"/>
              </a:spcBef>
              <a:buSzPts val="2217"/>
              <a:buNone/>
            </a:pPr>
            <a:endParaRPr sz="1704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559" y="583884"/>
            <a:ext cx="1335140" cy="132294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05" y="5322567"/>
            <a:ext cx="1383912" cy="1371719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5328738" y="5473466"/>
            <a:ext cx="4975926" cy="12208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a gondolataidat a füzetedbe!</a:t>
            </a:r>
            <a:endParaRPr lang="hu-H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2598</TotalTime>
  <Words>694</Words>
  <Application>Microsoft Office PowerPoint</Application>
  <PresentationFormat>Szélesvásznú</PresentationFormat>
  <Paragraphs>85</Paragraphs>
  <Slides>16</Slides>
  <Notes>3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5" baseType="lpstr">
      <vt:lpstr>AGaramondPro-Bold</vt:lpstr>
      <vt:lpstr>AGaramondPro-Regular</vt:lpstr>
      <vt:lpstr>Arial</vt:lpstr>
      <vt:lpstr>Calibri</vt:lpstr>
      <vt:lpstr>Century Gothic</vt:lpstr>
      <vt:lpstr>Wingdings</vt:lpstr>
      <vt:lpstr>Wingdings 3</vt:lpstr>
      <vt:lpstr>Szálak</vt:lpstr>
      <vt:lpstr>7_Szálak</vt:lpstr>
      <vt:lpstr>Naamán története </vt:lpstr>
      <vt:lpstr>PowerPoint-bemutató</vt:lpstr>
      <vt:lpstr>Hallgassuk meg a 273. dicséretet!</vt:lpstr>
      <vt:lpstr>Mi jut eszedbe az itt látható képekről és szavakról? Beszélgessetek erről csoportban!</vt:lpstr>
      <vt:lpstr>Beszéld meg a padtársaddal a következő kérdéseket!</vt:lpstr>
      <vt:lpstr>PowerPoint-bemutató</vt:lpstr>
      <vt:lpstr>PowerPoint-bemutató</vt:lpstr>
      <vt:lpstr>Olvasd el figyelmesen a történetet a Bibliából! 2Kir 5,1-19      </vt:lpstr>
      <vt:lpstr>Most válaszolj a kérdésekre az olvasott történet alapján!</vt:lpstr>
      <vt:lpstr>A hadvezér gyógyulásának az volt a feltétele, hogy engedelmeskednie kellett Elizeus szavának és meg kellett fürdenie a Jordán folyóban.   Hezitálás után - a szolgák tanácsára - Naamán végül megtette, amit a próféta kért tőle. Naamán nemcsak fizikailag gyógyult meg, hanem lelkileg is.   Naamán hazatérése után oltárt építtetett az élő Istennek. Ezzel mutatta ki köszönetét, háláját.</vt:lpstr>
      <vt:lpstr>Jól jegyezd meg!</vt:lpstr>
      <vt:lpstr> </vt:lpstr>
      <vt:lpstr>Hallgasd meg ezt az ifjúsági éneket! 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Csőri-Czinkos Gergő</cp:lastModifiedBy>
  <cp:revision>202</cp:revision>
  <dcterms:created xsi:type="dcterms:W3CDTF">2020-07-06T09:13:06Z</dcterms:created>
  <dcterms:modified xsi:type="dcterms:W3CDTF">2021-06-15T06:18:37Z</dcterms:modified>
</cp:coreProperties>
</file>