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23"/>
  </p:notesMasterIdLst>
  <p:sldIdLst>
    <p:sldId id="256" r:id="rId3"/>
    <p:sldId id="260" r:id="rId4"/>
    <p:sldId id="264" r:id="rId5"/>
    <p:sldId id="278" r:id="rId6"/>
    <p:sldId id="276" r:id="rId7"/>
    <p:sldId id="277" r:id="rId8"/>
    <p:sldId id="280" r:id="rId9"/>
    <p:sldId id="279" r:id="rId10"/>
    <p:sldId id="283" r:id="rId11"/>
    <p:sldId id="285" r:id="rId12"/>
    <p:sldId id="286" r:id="rId13"/>
    <p:sldId id="289" r:id="rId14"/>
    <p:sldId id="282" r:id="rId15"/>
    <p:sldId id="284" r:id="rId16"/>
    <p:sldId id="274" r:id="rId17"/>
    <p:sldId id="287" r:id="rId18"/>
    <p:sldId id="288" r:id="rId19"/>
    <p:sldId id="261" r:id="rId20"/>
    <p:sldId id="262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6C8B"/>
    <a:srgbClr val="A4A25E"/>
    <a:srgbClr val="888878"/>
    <a:srgbClr val="BF7E09"/>
    <a:srgbClr val="FFCC66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79698" autoAdjust="0"/>
  </p:normalViewPr>
  <p:slideViewPr>
    <p:cSldViewPr snapToGrid="0">
      <p:cViewPr varScale="1">
        <p:scale>
          <a:sx n="92" d="100"/>
          <a:sy n="92" d="100"/>
        </p:scale>
        <p:origin x="12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FA991-15BB-4421-962F-C464C9AE1B51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6C717-9745-420A-9EE9-1DF97DAE7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010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C717-9745-420A-9EE9-1DF97DAE725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94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B4AF60A-713C-41BA-9788-4C493DDC0A9C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42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0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6EE328-6AFF-436B-881F-213D5608454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07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04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0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9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566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C5EFB91-0324-450E-B17F-36DC0ECCE413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6171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3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3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4/15/2021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4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a.hu/az_oszovetseg_a_muveszetekben/jeremias_profeta_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pi-feladatbank.reformatus.hu/LYt7faU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9YSfVn0QTkQ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nY3gOkpyMj8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GBo_XwkQ2Ao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rcanum.hu/hu/online-kiadvanyok/Lexikonok-ki-kicsoda-a-bibliaban-F8DCE/j-F8F78/jeremias-F8FA3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igemorzsa.hu/szombatiskola/2015/IV/05_tan.htm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173506" y="1432223"/>
            <a:ext cx="8910918" cy="3035808"/>
          </a:xfrm>
        </p:spPr>
        <p:txBody>
          <a:bodyPr/>
          <a:lstStyle/>
          <a:p>
            <a:pPr algn="ctr"/>
            <a:r>
              <a:rPr lang="hu-HU" sz="8000" b="0" dirty="0" smtClean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Jeremiás próféta</a:t>
            </a:r>
            <a:endParaRPr lang="hu-HU" sz="8000" b="0" dirty="0">
              <a:solidFill>
                <a:schemeClr val="bg2">
                  <a:lumMod val="25000"/>
                </a:schemeClr>
              </a:solidFill>
              <a:latin typeface="Blackadder ITC" panose="04020505051007020D02" pitchFamily="82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69859" y="5335714"/>
            <a:ext cx="5911982" cy="1057522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Isten Igéje választás elé állít!</a:t>
            </a:r>
            <a:endParaRPr lang="hu-HU" sz="3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41" y="554412"/>
            <a:ext cx="3248025" cy="461962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24730" y="5313184"/>
            <a:ext cx="3594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Michelangelo: Jeremiás próféta,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1508.12.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Sixtina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Róma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kép forrása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564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buborék 4"/>
          <p:cNvSpPr/>
          <p:nvPr/>
        </p:nvSpPr>
        <p:spPr>
          <a:xfrm>
            <a:off x="6400800" y="1645920"/>
            <a:ext cx="4984376" cy="4763846"/>
          </a:xfrm>
          <a:prstGeom prst="wedgeRoundRectCallout">
            <a:avLst>
              <a:gd name="adj1" fmla="val -102027"/>
              <a:gd name="adj2" fmla="val -325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Fogj egy irattekercset, és </a:t>
            </a:r>
            <a:r>
              <a:rPr lang="hu-HU" sz="2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rá mindazokat az Igéket, amelyeket kijelentettem neked </a:t>
            </a:r>
            <a:r>
              <a:rPr lang="hu-HU" sz="2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Izráelről,</a:t>
            </a:r>
          </a:p>
          <a:p>
            <a:pPr algn="ctr"/>
            <a:r>
              <a:rPr lang="hu-HU" sz="2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Júdáról és a többi népről… Talán meghallja Júda háza, hogy mennyi veszedelmet készülök rájuk</a:t>
            </a:r>
          </a:p>
          <a:p>
            <a:pPr algn="ctr"/>
            <a:r>
              <a:rPr lang="hu-HU" sz="2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zúdítani, ha megtérnek a rossz útról, én megbocsátom bűnüket és vétküket.</a:t>
            </a:r>
          </a:p>
        </p:txBody>
      </p:sp>
      <p:sp>
        <p:nvSpPr>
          <p:cNvPr id="6" name="Téglalap 5"/>
          <p:cNvSpPr/>
          <p:nvPr/>
        </p:nvSpPr>
        <p:spPr>
          <a:xfrm>
            <a:off x="813140" y="1451530"/>
            <a:ext cx="40520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Történt,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hogy így szólt az Úr Jeremiáshoz:</a:t>
            </a:r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093695" y="3706470"/>
            <a:ext cx="437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Ekkor Jeremiás hívta az írnokát,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Bárúkot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, és lediktált neki mindent,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amit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Isten üzent.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537752" y="328008"/>
            <a:ext cx="8913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Az Úr egy nap megszólította prófétáját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2"/>
            <a:ext cx="12192000" cy="6898585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" y="896293"/>
            <a:ext cx="12108873" cy="5961707"/>
          </a:xfrm>
          <a:solidFill>
            <a:schemeClr val="bg2">
              <a:alpha val="7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Jeremiás elküldte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Bárúkkal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az irattekercset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Jeruzsálembe a templomba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Jeremiás tudta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hogy országos böjtöt hirdettek, sokan lesznek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ott. </a:t>
            </a:r>
          </a:p>
          <a:p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Bárúk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úgy is tett, ahogyan Jeremiás mondta. Amint a kancellárok és főemberek fülébe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jutott 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hír, azonnal hívatták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Bárúkot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Bárúk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felolvasta, és 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főemberek nagyon megijedtek.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Azután bementek a királyhoz, és jelentették neki, mi történt.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Majd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király parancsára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felolvasták a tekercset 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király szolgálatában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álló vezető emberek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előtt is.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király hallgatta egy darabig Isten üzenetét, de az arca egyre komorabb lett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Mérgében a tekercset a tűzbe dobta.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Mivel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nem hitt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király az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Úr prófétájának, és elégette az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irattekercset Isten ítéletét vonta magára.</a:t>
            </a:r>
          </a:p>
          <a:p>
            <a:pPr marL="0" indent="0">
              <a:buNone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729212" y="99588"/>
            <a:ext cx="9270747" cy="79670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Az elkészült irattekercs útja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768927" y="5268192"/>
            <a:ext cx="10816937" cy="149629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 a történteket követően is hűséggel végezte prófétai küldetését:</a:t>
            </a:r>
          </a:p>
          <a:p>
            <a:pPr algn="ctr"/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Továbbította Isten üzenetét és figyelmeztette a népet, hogy helyes úton járjanak.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532" y="408096"/>
            <a:ext cx="1296322" cy="12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908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8815726" cy="1371600"/>
          </a:xfrm>
        </p:spPr>
        <p:txBody>
          <a:bodyPr>
            <a:normAutofit/>
          </a:bodyPr>
          <a:lstStyle/>
          <a:p>
            <a:r>
              <a:rPr lang="hu-H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és válaszolj a kérdésekre! </a:t>
            </a:r>
            <a:br>
              <a:rPr lang="hu-HU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Beszéld meg a padtársaddal!</a:t>
            </a:r>
            <a:endParaRPr lang="hu-H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18508" y="2691244"/>
            <a:ext cx="8506691" cy="179762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Vajon miért lett mérges a király miután a tekercs tartalmát megismerte?</a:t>
            </a:r>
          </a:p>
          <a:p>
            <a:pPr marL="342900" indent="-342900">
              <a:buAutoNum type="arabicPeriod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Jó döntést hozott a király a tekercs elégetésével? Miért? </a:t>
            </a:r>
          </a:p>
          <a:p>
            <a:pPr marL="342900" indent="-342900">
              <a:buAutoNum type="arabicPeriod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Mondd el, mit tettél volna a király helyében? 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526" y="553668"/>
            <a:ext cx="1383912" cy="13717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54" y="2691244"/>
            <a:ext cx="140220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7881" y="478980"/>
            <a:ext cx="9127265" cy="134810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Játszunk egy szituációs játékot!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37881" y="1974228"/>
            <a:ext cx="9127265" cy="2862322"/>
          </a:xfrm>
          <a:prstGeom prst="rect">
            <a:avLst/>
          </a:prstGeom>
          <a:solidFill>
            <a:schemeClr val="accent2">
              <a:lumMod val="20000"/>
              <a:lumOff val="80000"/>
              <a:alpha val="77000"/>
            </a:schemeClr>
          </a:solidFill>
        </p:spPr>
        <p:txBody>
          <a:bodyPr wrap="square">
            <a:spAutoFit/>
          </a:bodyPr>
          <a:lstStyle/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Először olvassátok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el a Jeremiás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1,1-8 verseket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és beszélgessetek arról, hogy napjainkban milyen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konkrét helyzetben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hangozhat el ez a bíztatás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3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2. Adjatok elő egy rövid mai jelenetet!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hu-HU" sz="30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Egy csoportképet is készítsetek a dramatizálás</a:t>
            </a:r>
            <a:r>
              <a:rPr kumimoji="0" lang="hu-HU" sz="30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egyik kulcsjelentéről!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894" y="717116"/>
            <a:ext cx="1666241" cy="1637136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537881" y="4983690"/>
            <a:ext cx="6697399" cy="1477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 találhattok egy online feladatot is.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Oldjátok </a:t>
            </a:r>
            <a:r>
              <a:rPr lang="hu-HU" sz="3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meg közösen!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hu-HU" sz="30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089" y="4419654"/>
            <a:ext cx="3062046" cy="20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083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 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ázi feladatot!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yamatábra: Lyukszalag 3"/>
          <p:cNvSpPr/>
          <p:nvPr/>
        </p:nvSpPr>
        <p:spPr>
          <a:xfrm>
            <a:off x="3316940" y="1855694"/>
            <a:ext cx="7270377" cy="3801035"/>
          </a:xfrm>
          <a:prstGeom prst="flowChartPunchedTape">
            <a:avLst/>
          </a:prstGeom>
          <a:solidFill>
            <a:srgbClr val="BF7E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Üzenetet kaptál!</a:t>
            </a: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Gondolkodj, milyen figyelmeztető Bibliai Igék jutnak az eszedbe?</a:t>
            </a: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Írj le néhányat ezek közül! Majd fogalmazd meg, mire tanítanak téged ezek a szövegek?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57" y="1427604"/>
            <a:ext cx="2940423" cy="22053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598" y="4849846"/>
            <a:ext cx="1377815" cy="13717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598" y="483975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8552" y="636860"/>
            <a:ext cx="10621617" cy="88140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Szorgalmi feladat!</a:t>
            </a:r>
            <a:endParaRPr lang="hu-HU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48551" y="2152453"/>
            <a:ext cx="111745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gondolsz, hogyan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szólítaná meg ma Jeremiás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embereket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Fogalmazd meg egy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vagy egy rövid videó üzenetben!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2. Küldd el 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Hittanoktatódnak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035" y="4259834"/>
            <a:ext cx="3206003" cy="214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03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24095"/>
            <a:ext cx="10058400" cy="9499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Szorgalmi feladat</a:t>
            </a:r>
            <a:endParaRPr lang="hu-HU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42481" y="1273995"/>
            <a:ext cx="10282719" cy="5261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 egy irattekercset! </a:t>
            </a:r>
          </a:p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Hozzávalók: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A4-es papírlapok,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 db hurkapálcika, vagy 2 db kötőtű,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agasztó vagy ragasztószalag,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oll vagy ceruza.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(Nem szükséges, de a hurkapálcikák végére szúrhatsz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dekorgolyókat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is.)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elkészítés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mente:</a:t>
            </a:r>
          </a:p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TIPP: Illusztrációt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következő oldalon találsz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! Az elkészült saját tekercset le is fényképezheted!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1. Vágj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keskeny és hosszabb papírcsíkokat,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amelyekből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többet is egymás mellé ragaszthatsz!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2.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papírcsík egyik végét ragasztószalaggal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rögzítsd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hurkapálcikához vagy a kötőtűhöz!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3. Tekerd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 rá a papírt, majd a másik végét is hasonló módon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rögzítsd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4.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tekercsre oldalirányban haladva, hasábokba rendezve írhatsz bibliai Igéket vagy gondolatokat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957" y="2279759"/>
            <a:ext cx="2759561" cy="223931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359" y="480136"/>
            <a:ext cx="996823" cy="10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9427" y="365191"/>
            <a:ext cx="10755330" cy="13716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itt látható illusztráció a szorgalmi feladat elkészítéséhez ad segítséget: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480" y="1736791"/>
            <a:ext cx="5071679" cy="445388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10" y="2098904"/>
            <a:ext cx="137781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4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2654" y="217332"/>
            <a:ext cx="9900963" cy="107686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77" y="2646311"/>
            <a:ext cx="1124958" cy="11101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718" y="1905041"/>
            <a:ext cx="1609483" cy="1615580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383175" y="4034017"/>
            <a:ext cx="5338481" cy="1869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 „szívvel szolgálni”?</a:t>
            </a:r>
          </a:p>
          <a:p>
            <a:pPr algn="ctr"/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a válaszod a füzetedbe! </a:t>
            </a:r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068331" y="2176574"/>
            <a:ext cx="5973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az ének elindításához!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6432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3750419" y="313762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1" u="none" strike="noStrike" kern="1200" cap="none" spc="0" normalizeH="0" baseline="0" noProof="0" dirty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Atyánk, aki a mennyekben vagy, szenteltessék meg a te neved,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Mindennapi kenyerünket add meg nekünk ma,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ne </a:t>
            </a:r>
            <a:r>
              <a:rPr kumimoji="0" lang="hu-HU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vígy</a:t>
            </a: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minket kísértésbe, de szabadíts meg a gonosztól;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Mert tied az ország, a hatalom és a dicsőség mindörökké.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Ámen.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59" y="1228162"/>
            <a:ext cx="1440921" cy="13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764332" y="3623986"/>
            <a:ext cx="2986087" cy="2317865"/>
          </a:xfrm>
          <a:prstGeom prst="pentagon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Mondjuk el közösen az Úri 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imádságot!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rgbClr val="A848A8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90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</a:t>
            </a: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4" y="953964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2702858"/>
            <a:ext cx="4194760" cy="26907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arról lesz szó, hogy Isten a helyes útra akar vezetni.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39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4619"/>
          </a:xfrm>
          <a:prstGeom prst="rect">
            <a:avLst/>
          </a:prstGeom>
        </p:spPr>
      </p:pic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49" y="4906880"/>
            <a:ext cx="6230652" cy="1841152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0" y="5674882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317633" y="1709903"/>
            <a:ext cx="11533707" cy="1477328"/>
          </a:xfrm>
          <a:prstGeom prst="rect">
            <a:avLst/>
          </a:prstGeom>
          <a:solidFill>
            <a:srgbClr val="FFC000">
              <a:alpha val="86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Talán meghallja Júda háza, hogy mennyi veszedelmet</a:t>
            </a:r>
          </a:p>
          <a:p>
            <a:pPr lvl="0"/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készülök rájuk zúdítani, és ha megtérnek a rossz útról, én</a:t>
            </a:r>
          </a:p>
          <a:p>
            <a:pPr lvl="0"/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megbocsátom bűnüket és </a:t>
            </a:r>
            <a:r>
              <a:rPr lang="hu-HU" sz="3000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vétküket. Jer 36,3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7634" y="164709"/>
            <a:ext cx="11533706" cy="1395207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800" b="1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kumimoji="0" lang="hu-HU" sz="2800" b="1" i="0" u="none" strike="noStrike" kern="1200" cap="none" spc="0" normalizeH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aranymondás Jeremiáshoz kapcsolódik.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az Ige </a:t>
            </a:r>
            <a:r>
              <a:rPr kumimoji="0" lang="hu-HU" sz="2800" b="1" i="0" u="none" strike="noStrike" kern="1200" cap="none" spc="0" normalizeH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emlékeztessen arra, hogy Isten </a:t>
            </a:r>
            <a:r>
              <a:rPr lang="hu-HU" sz="2800" b="1" noProof="0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mindig kész a megbocsátásra, ha Hozzá térünk</a:t>
            </a:r>
            <a:r>
              <a:rPr kumimoji="0" lang="hu-HU" sz="2800" b="1" i="0" u="none" strike="noStrike" kern="1200" cap="none" spc="0" normalizeH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5" name="Ellipszis 4"/>
          <p:cNvSpPr/>
          <p:nvPr/>
        </p:nvSpPr>
        <p:spPr>
          <a:xfrm>
            <a:off x="317634" y="3451412"/>
            <a:ext cx="5796108" cy="1995230"/>
          </a:xfrm>
          <a:prstGeom prst="ellipse">
            <a:avLst/>
          </a:prstGeom>
          <a:solidFill>
            <a:srgbClr val="00206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hallhatod meg Isten szavát az életedben?</a:t>
            </a: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kell tenned ezért?</a:t>
            </a: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gondolataidat!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834" y="3451412"/>
            <a:ext cx="137781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3515139" y="2160614"/>
            <a:ext cx="5161721" cy="213289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az ének elindításához!</a:t>
            </a: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06651" y="4293510"/>
            <a:ext cx="84108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 el!</a:t>
            </a:r>
          </a:p>
          <a:p>
            <a:endParaRPr lang="hu-HU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Figyeld az ének szövegét és írd le, hogy mi az ének legfőbb üzenete számodra?  </a:t>
            </a:r>
          </a:p>
          <a:p>
            <a:endParaRPr lang="hu-HU" sz="26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27" y="2189006"/>
            <a:ext cx="1609483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8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3741" y="642594"/>
            <a:ext cx="10551459" cy="13716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Beszélgessetek 3-4 fős csoportokban a kérdésekről! </a:t>
            </a:r>
            <a:endParaRPr lang="hu-HU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871" y="756894"/>
            <a:ext cx="1371719" cy="1371719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066800" y="2443778"/>
            <a:ext cx="10058400" cy="3625327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figyelmeztethet téged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Isten a mai korban,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rossz úton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jársz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Előfordult már veled, hogy valakit figyelmeztetned kellett, mert nem jó dolgot tett? </a:t>
            </a:r>
          </a:p>
          <a:p>
            <a:pPr marL="342900" indent="-342900">
              <a:buAutoNum type="arabicPeriod"/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Gondolataitokat írjátok le!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 minden csoport elkészült a válaszadással, akkor közösen beszéljétek meg a véleményeket.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yűjtsétek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össze és írjátok fel a táblára a csoportok megoldásit, hogy mindenki jól láthassa!</a:t>
            </a: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92626" y="312810"/>
            <a:ext cx="8044070" cy="13716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Játszunk el a gondolattal!  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6591" y="2103120"/>
            <a:ext cx="11251095" cy="4270786"/>
          </a:xfrm>
        </p:spPr>
        <p:txBody>
          <a:bodyPr>
            <a:normAutofit fontScale="85000" lnSpcReduction="20000"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Képzeld el, hogy egyszer Isten megszólít és elhív Téged, hogy az Ő prófétája legyél!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ezt a különös képzeletbeli párbeszédet!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kérdések segítenek a feladat elkészítéséhez: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helyzetben kezdődne a beszélgetés?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Például: séta közben az utcán, amikor egyedül vagy otthon, elalvás előtt stb.)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Mit mondana neked Isten?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Mit felelnél rá?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Keresnél-e kifogásokat, vagy azonnal igent mondanál Neki?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Kérdeznél-e Tőle valamit?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(Például: Mit mondjak az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embereknek?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ognak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nekem hinni, ha a Nevedben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megszólalok?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stb.)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92" y="504738"/>
            <a:ext cx="1234715" cy="12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12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28264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ezt a filmrészletet!</a:t>
            </a:r>
            <a:endParaRPr lang="hu-HU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3570" y="1670858"/>
            <a:ext cx="10651630" cy="126989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>
              <a:hlinkClick r:id="rId2"/>
            </a:endParaRPr>
          </a:p>
          <a:p>
            <a:pPr marL="0" indent="0" algn="ctr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Jeremiás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próféta elhívását mutatja be ez a rövid jelenet.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485" y="299139"/>
            <a:ext cx="1287867" cy="128216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83923" y="3355081"/>
            <a:ext cx="693127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Gondolkozzatok, majd beszéljétek meg közösen is a látottakat!</a:t>
            </a:r>
          </a:p>
          <a:p>
            <a:endParaRPr lang="hu-HU" sz="2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változott meg Jeremiás hozzáállása a prófétai feladattal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kapcsolatban? </a:t>
            </a:r>
            <a:endParaRPr lang="hu-HU" sz="2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Mondjatok ötleteket!  </a:t>
            </a:r>
            <a:endParaRPr lang="hu-HU" sz="2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903" y="2862656"/>
            <a:ext cx="2968272" cy="264964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270666" y="5512300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kép 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Jeremiás című amerikai film borítóképe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915" y="5434384"/>
            <a:ext cx="1114337" cy="10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259" y="382616"/>
            <a:ext cx="6902824" cy="123999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 személyes adatai 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3291" y="1464295"/>
            <a:ext cx="5402050" cy="5115799"/>
          </a:xfrm>
        </p:spPr>
        <p:txBody>
          <a:bodyPr>
            <a:no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Születési idő: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Kr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e. 650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körül. 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Családja: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Papi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családból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származott. 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Lakhelye: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Anátót, amely Jeruzsálemtől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mintegy 7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km-re fekvő település. 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Elhívásának ideje: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Jósiás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király uralkodásának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évében történt.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Életkora: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Kb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23 éves korában hívta el őt az Úr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prófétai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szolgálatra.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Írnoka: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Bárúk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nevének jelentése: áldott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Feladata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Isten szavát hirdetni.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yamatábra: Másik feldolgozás 4"/>
          <p:cNvSpPr/>
          <p:nvPr/>
        </p:nvSpPr>
        <p:spPr>
          <a:xfrm>
            <a:off x="7467601" y="540931"/>
            <a:ext cx="3845858" cy="9233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 füzetedbe a te személyes adatlapodat is!</a:t>
            </a:r>
          </a:p>
        </p:txBody>
      </p:sp>
      <p:sp>
        <p:nvSpPr>
          <p:cNvPr id="6" name="Szamárfül 5"/>
          <p:cNvSpPr/>
          <p:nvPr/>
        </p:nvSpPr>
        <p:spPr>
          <a:xfrm>
            <a:off x="5934635" y="1685366"/>
            <a:ext cx="5934636" cy="4724400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hu-HU" sz="2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sz="2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 és a jelentése, ha tudod:</a:t>
            </a:r>
          </a:p>
          <a:p>
            <a:pPr>
              <a:lnSpc>
                <a:spcPct val="150000"/>
              </a:lnSpc>
            </a:pP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Születési idő:</a:t>
            </a:r>
          </a:p>
          <a:p>
            <a:pPr>
              <a:lnSpc>
                <a:spcPct val="150000"/>
              </a:lnSpc>
            </a:pP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Család:</a:t>
            </a:r>
          </a:p>
          <a:p>
            <a:pPr>
              <a:lnSpc>
                <a:spcPct val="150000"/>
              </a:lnSpc>
            </a:pP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Lakóhely:</a:t>
            </a:r>
          </a:p>
          <a:p>
            <a:pPr>
              <a:lnSpc>
                <a:spcPct val="150000"/>
              </a:lnSpc>
            </a:pP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Mióta jársz hittanra:</a:t>
            </a:r>
          </a:p>
          <a:p>
            <a:pPr>
              <a:lnSpc>
                <a:spcPct val="150000"/>
              </a:lnSpc>
            </a:pP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Jelenlegi életkorod:</a:t>
            </a:r>
          </a:p>
          <a:p>
            <a:pPr>
              <a:lnSpc>
                <a:spcPct val="150000"/>
              </a:lnSpc>
            </a:pP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Hozzád nagyon közel álló személy:</a:t>
            </a:r>
          </a:p>
          <a:p>
            <a:pPr>
              <a:lnSpc>
                <a:spcPct val="150000"/>
              </a:lnSpc>
            </a:pP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Feladat: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092" y="1381931"/>
            <a:ext cx="1179451" cy="11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60651" y="532153"/>
            <a:ext cx="9423115" cy="13716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Jeremiás az Úr hűséges prófétája volt.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321" y="2103120"/>
            <a:ext cx="8315830" cy="4261821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Próféciái tartalma miatt Jeremiás gyakran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konfliktusba keveredett mind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királyokkal és a nép vezetőivel, mind a papokkal és más prófétákkal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Jeremiás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bírálta a király és az udvar istentelenségét, bálványimádását. Ezt ugyan átmenetileg enyhítette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Jósiás király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vallási reformja (622), ám később újra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elfordul Istentől a nép.</a:t>
            </a:r>
          </a:p>
          <a:p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Jojákim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király intézkedéseit is bírálta, a nyilvánvalóan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felesleges építkezései, valamint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törvényszegései miatt.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 többet is szeretnél megtudni Jeremiásról, akkor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!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1" y="532153"/>
            <a:ext cx="1362086" cy="135008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151" y="2142921"/>
            <a:ext cx="3109229" cy="209110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8751667" y="2142921"/>
            <a:ext cx="2241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 kép forrása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8542" y="484094"/>
            <a:ext cx="8624046" cy="5871881"/>
          </a:xfrm>
          <a:solidFill>
            <a:srgbClr val="FFCC66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39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</a:t>
            </a:r>
            <a:r>
              <a:rPr lang="hu-HU" sz="39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hu-HU" sz="3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Prófétának 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lenni nem egyszerű hivatás. </a:t>
            </a:r>
            <a:endParaRPr lang="hu-HU" sz="3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próféta 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szavát szólja. </a:t>
            </a:r>
            <a:endParaRPr lang="hu-HU" sz="3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nevében figyelmezteti a népet, ha rossz úton jár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3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a népet. A papokat, a főembereket és a 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királyokat is bírálnia kellett. 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Jeremiást kevesen 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szerették, még kevesebben 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hittek neki. 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Megjövendölte Jeruzsálem pusztulását. Igaza lett. A próféciák beteljesedtek.</a:t>
            </a:r>
          </a:p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538" y="484094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1023</TotalTime>
  <Words>1078</Words>
  <Application>Microsoft Office PowerPoint</Application>
  <PresentationFormat>Szélesvásznú</PresentationFormat>
  <Paragraphs>149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20</vt:i4>
      </vt:variant>
    </vt:vector>
  </HeadingPairs>
  <TitlesOfParts>
    <vt:vector size="31" baseType="lpstr">
      <vt:lpstr>Arial</vt:lpstr>
      <vt:lpstr>Blackadder ITC</vt:lpstr>
      <vt:lpstr>Calibri</vt:lpstr>
      <vt:lpstr>Century Gothic</vt:lpstr>
      <vt:lpstr>Comic Sans MS</vt:lpstr>
      <vt:lpstr>Garamond</vt:lpstr>
      <vt:lpstr>Georgia</vt:lpstr>
      <vt:lpstr>Trebuchet MS</vt:lpstr>
      <vt:lpstr>Wingdings</vt:lpstr>
      <vt:lpstr>Fabetű</vt:lpstr>
      <vt:lpstr>Szappan</vt:lpstr>
      <vt:lpstr>Jeremiás próféta</vt:lpstr>
      <vt:lpstr>PowerPoint-bemutató</vt:lpstr>
      <vt:lpstr>Hallgasd meg ezt az éneket!</vt:lpstr>
      <vt:lpstr>Beszélgessetek 3-4 fős csoportokban a kérdésekről! </vt:lpstr>
      <vt:lpstr>Játszunk el a gondolattal!  </vt:lpstr>
      <vt:lpstr>Nézd meg ezt a filmrészletet!</vt:lpstr>
      <vt:lpstr>Jeremiás személyes adatai </vt:lpstr>
      <vt:lpstr>Jeremiás az Úr hűséges prófétája volt.</vt:lpstr>
      <vt:lpstr>PowerPoint-bemutató</vt:lpstr>
      <vt:lpstr>PowerPoint-bemutató</vt:lpstr>
      <vt:lpstr>PowerPoint-bemutató</vt:lpstr>
      <vt:lpstr>Gondolkozz és válaszolj a kérdésekre!  Beszéld meg a padtársaddal!</vt:lpstr>
      <vt:lpstr>Játszunk egy szituációs játékot!</vt:lpstr>
      <vt:lpstr>Készítsd el a házi feladatot!</vt:lpstr>
      <vt:lpstr>1. Szorgalmi feladat!</vt:lpstr>
      <vt:lpstr>2. Szorgalmi feladat</vt:lpstr>
      <vt:lpstr>Az itt látható illusztráció a szorgalmi feladat elkészítéséhez ad segítséget:</vt:lpstr>
      <vt:lpstr>Hallgasd meg ezt az éneket!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Feladatom van!</dc:title>
  <dc:creator>Gergo</dc:creator>
  <cp:lastModifiedBy>Csőri-Czinkos Gergő</cp:lastModifiedBy>
  <cp:revision>189</cp:revision>
  <dcterms:created xsi:type="dcterms:W3CDTF">2021-02-25T14:42:38Z</dcterms:created>
  <dcterms:modified xsi:type="dcterms:W3CDTF">2021-04-15T09:32:24Z</dcterms:modified>
</cp:coreProperties>
</file>