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7"/>
  </p:notesMasterIdLst>
  <p:sldIdLst>
    <p:sldId id="302" r:id="rId3"/>
    <p:sldId id="285" r:id="rId4"/>
    <p:sldId id="328" r:id="rId5"/>
    <p:sldId id="334" r:id="rId6"/>
    <p:sldId id="330" r:id="rId7"/>
    <p:sldId id="331" r:id="rId8"/>
    <p:sldId id="332" r:id="rId9"/>
    <p:sldId id="333" r:id="rId10"/>
    <p:sldId id="329" r:id="rId11"/>
    <p:sldId id="321" r:id="rId12"/>
    <p:sldId id="327" r:id="rId13"/>
    <p:sldId id="303" r:id="rId14"/>
    <p:sldId id="290" r:id="rId15"/>
    <p:sldId id="291" r:id="rId16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42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2021. 06. 28.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RgOOQpfRp5U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b-N3i8FxS-E&amp;list=RDb-N3i8FxS-E&amp;start_radio=1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bibliamindenkie.hu/uj/PSA/137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DAN/2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dixit+k%C3%A1rtya&amp;rlz=1C1GCEA_enHU879HU880&amp;sxsrf=ALeKk03KXxzNCMiDOLHGWfEGr1pX3FLgdg:1605691680055&amp;source=lnms&amp;tbm=isch&amp;sa=X&amp;ved=2ahUKEwjV-NTR44vtAhWRmIsKHZLaBG0Q_AUoAXoECAMQAw#imgrc=dnU7j7Wzs45Kx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7709" y="671244"/>
            <a:ext cx="6863668" cy="1051767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BABILONI FOGSÁG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87709" y="1843439"/>
            <a:ext cx="4958000" cy="741871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 NÉP NEHÉZ HELYZETBEN</a:t>
            </a:r>
            <a:r>
              <a:rPr lang="hu-HU" dirty="0"/>
              <a:t/>
            </a:r>
            <a:br>
              <a:rPr lang="hu-HU" dirty="0"/>
            </a:b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71" y="2084294"/>
            <a:ext cx="7160559" cy="4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991545" y="260648"/>
            <a:ext cx="9295154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SzPts val="5888"/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Most válaszolj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kérdésekre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olvasott történet alapján!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idx="1"/>
          </p:nvPr>
        </p:nvSpPr>
        <p:spPr>
          <a:xfrm>
            <a:off x="376518" y="2136157"/>
            <a:ext cx="11021371" cy="3856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került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Dániel barátaival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Babiloniába?</a:t>
            </a:r>
          </a:p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álmodott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Nebukadneccar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király? (Készíthetsz illusztrációt is ehhez a kérdéshez!)</a:t>
            </a:r>
          </a:p>
          <a:p>
            <a:pPr marL="186468" indent="0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Hogyan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kinek a segítségével magyarázta meg Dániel az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álmot?</a:t>
            </a:r>
          </a:p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Mivel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jutalmazta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meg Dánielt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király?</a:t>
            </a:r>
          </a:p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kért a királytól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Dániel?</a:t>
            </a:r>
          </a:p>
          <a:p>
            <a:pPr marL="186468" indent="0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üzen neked ez a történet?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559" y="583884"/>
            <a:ext cx="1335140" cy="132294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590" y="5306468"/>
            <a:ext cx="1383912" cy="1371719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5328738" y="5473466"/>
            <a:ext cx="4975926" cy="12208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gondolataidat a füzetedbe!</a:t>
            </a:r>
            <a:endParaRPr lang="hu-H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88" y="2568387"/>
            <a:ext cx="4762500" cy="35718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8606" y="227277"/>
            <a:ext cx="7091860" cy="1251899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360" y="267618"/>
            <a:ext cx="1335140" cy="1322947"/>
          </a:xfrm>
          <a:prstGeom prst="rect">
            <a:avLst/>
          </a:prstGeom>
        </p:spPr>
      </p:pic>
      <p:sp>
        <p:nvSpPr>
          <p:cNvPr id="7" name="Átellenes sarkain kerekített téglalap 6"/>
          <p:cNvSpPr/>
          <p:nvPr/>
        </p:nvSpPr>
        <p:spPr>
          <a:xfrm>
            <a:off x="942580" y="1304365"/>
            <a:ext cx="6345726" cy="363070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jelenthet kihívást, ha a hiteted és a szemléletmódodat fel kell vállalnod mások előtt?</a:t>
            </a:r>
          </a:p>
          <a:p>
            <a:pPr algn="ctr"/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érzéseket vált ki belőled, ha el kell mondani, amit gondolsz?  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315" y="4612342"/>
            <a:ext cx="1726087" cy="1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1"/>
            <a:ext cx="12192000" cy="68843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359" y="217332"/>
            <a:ext cx="4287257" cy="131542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ifjúsági éneket!</a:t>
            </a:r>
            <a:b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10" name="Könnycsepp 9"/>
          <p:cNvSpPr/>
          <p:nvPr/>
        </p:nvSpPr>
        <p:spPr>
          <a:xfrm>
            <a:off x="0" y="4800601"/>
            <a:ext cx="8658054" cy="2025328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számodra a reménység? Gondolkozz el azon, hogyan tudsz Jézushoz hűséges maradni a mostani körülmények között?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671" y="2985544"/>
            <a:ext cx="1542422" cy="1524132"/>
          </a:xfrm>
          <a:prstGeom prst="rect">
            <a:avLst/>
          </a:prstGeom>
        </p:spPr>
      </p:pic>
      <p:sp>
        <p:nvSpPr>
          <p:cNvPr id="12" name="Egy oldalon két sarkán levágott téglalap 11"/>
          <p:cNvSpPr/>
          <p:nvPr/>
        </p:nvSpPr>
        <p:spPr>
          <a:xfrm>
            <a:off x="8488907" y="4449169"/>
            <a:ext cx="3002507" cy="9144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erről egy vázlatot a füzetedbe!</a:t>
            </a: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058" y="5413474"/>
            <a:ext cx="1124958" cy="111015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13336" y="468414"/>
            <a:ext cx="6096000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Krisztusban van reménységem,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Ő az erőm és énekem.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Ő a Kőszikla, biztos talaj,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Fújhat a szél, zúghat vihar.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Szeretete, békessége elűzi minden félelmem.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Vígasztalóm, Ő a mindenem - Krisztus, kié az életem.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Krisztusban van - , aki testté lett,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Mindenhatóként mily nagy tett!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Eljött érted, hogy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megmentsen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mennyben helyed lehessen.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Míg szenvedett a keresztfán, eltörölte Isten haragját.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Bűneidet Ő elvette, szent vére árán élhetsz te.</a:t>
            </a:r>
          </a:p>
        </p:txBody>
      </p:sp>
      <p:sp>
        <p:nvSpPr>
          <p:cNvPr id="9" name="Téglalap 8"/>
          <p:cNvSpPr/>
          <p:nvPr/>
        </p:nvSpPr>
        <p:spPr>
          <a:xfrm>
            <a:off x="6586711" y="1665588"/>
            <a:ext cx="4276906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kattints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az ének elindításához!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846" y="2132030"/>
            <a:ext cx="1609483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4188" y="4760913"/>
            <a:ext cx="6230937" cy="1841500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1" y="5529263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2049320" y="2648632"/>
            <a:ext cx="990611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„De van Isten a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mennyben, Aki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feltárja a titkokat.”</a:t>
            </a:r>
          </a:p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Dániel 2,28</a:t>
            </a: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most az aranymondást és mondd el hangosan is! </a:t>
            </a:r>
            <a:endParaRPr lang="hu-HU" sz="3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51" y="2012163"/>
            <a:ext cx="1321895" cy="12729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5414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Dánielről és a babiloni fogságról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3702" y="133768"/>
            <a:ext cx="8911687" cy="1066203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az éneket!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79005" y="1199971"/>
            <a:ext cx="668767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az ének elindításához!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75075" y="2115136"/>
            <a:ext cx="10757647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ének meghallgatása után olvasd el a itt a 137. zsoltárt! </a:t>
            </a:r>
          </a:p>
          <a:p>
            <a:pPr algn="just"/>
            <a:endParaRPr lang="hu-HU" sz="2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„Amikor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Babilon folyói mellett laktunk, sírtunk, ha 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Sionra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gondoltunk. 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fűzfákra akasztottuk ott hárfáinkat. 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akik elhurcoltak minket, énekszót követeltek tőlünk, és akik sanyargattak, öröméneket: Énekeljetek nekünk 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Sion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-énekekből! 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énekelhetnénk éneket az Úrról idegen földön? 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megfeledkezem rólad, Jeruzsálem, bénuljon meg a jobb kezem! 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Nyelvem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ragadjon az ínyemhez, ha nem emlékezem rád, ha nem Jeruzsálemet tartom legfőbb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örömömnek!” </a:t>
            </a:r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Átellenes sarkain levágott téglalap 4"/>
          <p:cNvSpPr/>
          <p:nvPr/>
        </p:nvSpPr>
        <p:spPr>
          <a:xfrm>
            <a:off x="3079005" y="4858826"/>
            <a:ext cx="6642848" cy="1452040"/>
          </a:xfrm>
          <a:prstGeom prst="snip2Diag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érzelmek jelennek meg ebben a bibliai szakaszban? 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Beszéljétek meg a csoportban!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252" y="4948518"/>
            <a:ext cx="1353239" cy="13494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389" y="342594"/>
            <a:ext cx="1527333" cy="152733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59884" y="4753849"/>
            <a:ext cx="226215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Itt el is olvashatod 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 Zsolt 137,1-6-ot!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599"/>
            <a:ext cx="10771094" cy="686759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942727" y="193286"/>
            <a:ext cx="4092388" cy="6463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A babiloni fogság 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időszaka </a:t>
            </a:r>
          </a:p>
          <a:p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Kr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. e. </a:t>
            </a:r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5. század.</a:t>
            </a:r>
          </a:p>
          <a:p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Ekkor 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a legyőzött Júda lakosságából a vezetőket, a szakképzett munkaerőt, a tanult embereket Babilonba hurcolták. </a:t>
            </a:r>
            <a:endParaRPr lang="hu-H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Babiloni 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fogságnak 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azt az időszakot nevezzük, amikor a </a:t>
            </a:r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déli országrésznek, 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Júda lakosságának nagy részét elhurcolták Babilonba. </a:t>
            </a:r>
            <a:endParaRPr lang="hu-H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Nebukadneccar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király </a:t>
            </a:r>
          </a:p>
          <a:p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(Kr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. e. 605-562)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 az egyiptomi hadsereg elleni győzelme után Júdát is a birodalmához csatolta.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03" y="1048871"/>
            <a:ext cx="1431252" cy="14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9072" y="166909"/>
            <a:ext cx="7705164" cy="78783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Küzdelmes élet a fogságban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3448" y="1012718"/>
            <a:ext cx="10192642" cy="584528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félelem, az aggodalom, az elszigeteltség, a honvágy és más szorongató érzések is lehettek az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izráeliták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szívében idegen földön. Ezekről az érzésekről szól néhány szép bibliai zsoltár, például a 3. dián olvasott 137. zsoltár is.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fogság legfőbb oka az volt, hogy a nép elfordult Istentől és bálványokat kezdett el imádni. Nem hallgattak Isten szavára, ezért Isten megengedte, hogy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idegen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népek uralkodjanak rajtuk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babiloni fogságban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nem voltak ugyan börtönben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Így viszonylagos szabadságban élt ott Isten népe.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zabadon kereskedhettek, családot is alapíthattak. Ha nyíltan nem is, de vallásukat otthonaikban gyakorolhatták. </a:t>
            </a: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Sőt a babiloniak elismerték a képzett embereket és a jó munkaerőt is megbecsülték. Éppen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ezért több zsidó férfi fontos tisztséget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betölthetett az országban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A babiloni fogság korában a látszat jólétben is csak Isten lehetett az egyetlen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reménységük forrása.</a:t>
            </a: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Összességében egy szomorú és nehéz időszak volt a fogság ideje. Isten népe szívében erős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vágy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élt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hazatérésre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Ezt a próféták is megfogalmazták.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090" y="322728"/>
            <a:ext cx="1395576" cy="13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9282" y="210670"/>
            <a:ext cx="6629400" cy="653975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legtehetségesebb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előkelő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fiatalokat megtanították minden fontos tudományra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a babiloni nyelvre, és a király szolgálatába állították őket.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Közéjük tartozott Dániel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is, és három barátja: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Sadrak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Mésak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és Abéd-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Negó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is.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Ők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nemcsak a tudásukkal,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hanem a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hitükkel is kitűntek a többiek közül. </a:t>
            </a:r>
            <a:endParaRPr lang="hu-H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idegen földön is Istenben bíztak és nem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foglalkoztak 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bálványokkal.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Dániel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volt köztük a legbölcsebb, akit még egy különleges képességgel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megajándékozott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Isten: meg tudta magyarázni, hogy mit jelentenek az álmok.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55" y="309283"/>
            <a:ext cx="4882465" cy="45324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892" y="5053613"/>
            <a:ext cx="1715983" cy="16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26156" y="5787826"/>
            <a:ext cx="357348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BABILONI KIRÁLY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ÁLMA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Átellenes sarkain kerekített téglalap 9"/>
          <p:cNvSpPr/>
          <p:nvPr/>
        </p:nvSpPr>
        <p:spPr>
          <a:xfrm>
            <a:off x="4329953" y="174812"/>
            <a:ext cx="7705166" cy="5957047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 </a:t>
            </a:r>
            <a:r>
              <a:rPr lang="hu-HU" sz="2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Nebukadneccar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király egy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különös és nyugtalanító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álmot látott, amit senki sem tudott megmagyarázni.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király haragjában minden bölcset és tudóst meg akart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öletni, mert senki sem tudta az álom jelentését.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Dániel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bátran bement a királyhoz és felajánlotta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segítségét.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Dániel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leborult imádkozni barátaival az Úr elé, hogy bölcsességet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kérjen.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Megkapta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amit kért és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segített neki megérteni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király álmát. </a:t>
            </a:r>
            <a:endParaRPr lang="hu-HU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mondta a királynak. </a:t>
            </a:r>
            <a:endParaRPr lang="hu-HU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nagy, díszes és fényes szobor volt az álomban, amit egy hatalmas kő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ledöntött, ami később hatalmas heggyé lett. - Ezen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szobron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vagy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aranyfej. A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 Istene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adott neked erőt és hatalmat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tánad egy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királyságot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támaszt,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 erősebb az összesnél, és fennáll mindörökké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magyarázta </a:t>
            </a:r>
            <a:r>
              <a:rPr lang="hu-H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Dániel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74812"/>
            <a:ext cx="4222376" cy="5527247"/>
          </a:xfrm>
        </p:spPr>
      </p:pic>
      <p:sp>
        <p:nvSpPr>
          <p:cNvPr id="4" name="Balra nyíl 3"/>
          <p:cNvSpPr/>
          <p:nvPr/>
        </p:nvSpPr>
        <p:spPr>
          <a:xfrm>
            <a:off x="1734672" y="6131859"/>
            <a:ext cx="10071848" cy="579297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a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Bibliából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Dániel könyvének 2. részét, vagy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ide! 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7745" y="1291644"/>
            <a:ext cx="3828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feje </a:t>
            </a:r>
            <a: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színaranyból volt.</a:t>
            </a:r>
            <a:endParaRPr lang="hu-H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22407" y="2292104"/>
            <a:ext cx="1364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melle </a:t>
            </a:r>
          </a:p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karjai </a:t>
            </a:r>
            <a:endParaRPr 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züstből,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797446" y="1721444"/>
            <a:ext cx="17060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oldala rézből, </a:t>
            </a:r>
            <a:endParaRPr lang="hu-HU" sz="2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lábszárai </a:t>
            </a:r>
            <a:r>
              <a:rPr lang="hu-H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vasból.</a:t>
            </a: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lábai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pedig részben vasból,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részben </a:t>
            </a:r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cserépből</a:t>
            </a:r>
          </a:p>
          <a:p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voltak.</a:t>
            </a:r>
          </a:p>
        </p:txBody>
      </p:sp>
      <p:sp>
        <p:nvSpPr>
          <p:cNvPr id="2" name="Téglalap 1"/>
          <p:cNvSpPr/>
          <p:nvPr/>
        </p:nvSpPr>
        <p:spPr>
          <a:xfrm>
            <a:off x="665148" y="6196758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Dániel 2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04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7174" l="3875" r="35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141" y="1277473"/>
            <a:ext cx="5252773" cy="4887036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99599" y="1116107"/>
            <a:ext cx="6095731" cy="52846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király végül nagy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méltóságra emelte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Dánielt.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Babilon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város kormányzójává és 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babiloni bölcsek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elöljárójává tette.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Dániel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nem feledkezett meg a barátairól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kérte a királytól,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Sadrakot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Mésakot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Abéd-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Negót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rendelje szolgálatba Babilon városában.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Dániel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királyi udvarban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maradt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Dánielről és barátairól a későbbikben </a:t>
            </a:r>
            <a:r>
              <a:rPr lang="hu-HU" sz="2400" smtClean="0">
                <a:latin typeface="Arial" panose="020B0604020202020204" pitchFamily="34" charset="0"/>
                <a:cs typeface="Arial" panose="020B0604020202020204" pitchFamily="34" charset="0"/>
              </a:rPr>
              <a:t>is hallhattok majd történetet.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174" y="502607"/>
            <a:ext cx="1567242" cy="15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93976" y="234144"/>
            <a:ext cx="5962342" cy="1648444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Bizonyára te is szoktál különlegeseket és szépeket álmodni.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545" y="4652682"/>
            <a:ext cx="1663865" cy="162709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5594585" y="2421942"/>
            <a:ext cx="3832410" cy="3521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Meséld egy számodra kedves álmodat a padtársadnak!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Mondd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el azt is, miért olyan fontos számodra ez az álom.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2" y="77320"/>
            <a:ext cx="5109883" cy="656699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751729" y="6051176"/>
            <a:ext cx="157330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06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3215</TotalTime>
  <Words>982</Words>
  <Application>Microsoft Office PowerPoint</Application>
  <PresentationFormat>Szélesvásznú</PresentationFormat>
  <Paragraphs>106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Szálak</vt:lpstr>
      <vt:lpstr>7_Szálak</vt:lpstr>
      <vt:lpstr>A BABILONI FOGSÁG </vt:lpstr>
      <vt:lpstr>PowerPoint-bemutató</vt:lpstr>
      <vt:lpstr>Hallgasd meg ezt az éneket! </vt:lpstr>
      <vt:lpstr>PowerPoint-bemutató</vt:lpstr>
      <vt:lpstr>Küzdelmes élet a fogságban  </vt:lpstr>
      <vt:lpstr>PowerPoint-bemutató</vt:lpstr>
      <vt:lpstr>PowerPoint-bemutató</vt:lpstr>
      <vt:lpstr>PowerPoint-bemutató</vt:lpstr>
      <vt:lpstr>Bizonyára te is szoktál különlegeseket és szépeket álmodni.   </vt:lpstr>
      <vt:lpstr>Most válaszolj a kérdésekre az olvasott történet alapján!</vt:lpstr>
      <vt:lpstr>Beszélgessünk!</vt:lpstr>
      <vt:lpstr>Hallgasd meg ezt az ifjúsági éneket!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Gergo</cp:lastModifiedBy>
  <cp:revision>268</cp:revision>
  <dcterms:created xsi:type="dcterms:W3CDTF">2020-07-06T09:13:06Z</dcterms:created>
  <dcterms:modified xsi:type="dcterms:W3CDTF">2021-06-28T05:31:01Z</dcterms:modified>
</cp:coreProperties>
</file>