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990" r:id="rId2"/>
    <p:sldMasterId id="2147484014" r:id="rId3"/>
    <p:sldMasterId id="2147484044" r:id="rId4"/>
    <p:sldMasterId id="2147484056" r:id="rId5"/>
  </p:sldMasterIdLst>
  <p:notesMasterIdLst>
    <p:notesMasterId r:id="rId28"/>
  </p:notesMasterIdLst>
  <p:sldIdLst>
    <p:sldId id="302" r:id="rId6"/>
    <p:sldId id="285" r:id="rId7"/>
    <p:sldId id="350" r:id="rId8"/>
    <p:sldId id="344" r:id="rId9"/>
    <p:sldId id="354" r:id="rId10"/>
    <p:sldId id="355" r:id="rId11"/>
    <p:sldId id="356" r:id="rId12"/>
    <p:sldId id="357" r:id="rId13"/>
    <p:sldId id="358" r:id="rId14"/>
    <p:sldId id="352" r:id="rId15"/>
    <p:sldId id="353" r:id="rId16"/>
    <p:sldId id="359" r:id="rId17"/>
    <p:sldId id="361" r:id="rId18"/>
    <p:sldId id="360" r:id="rId19"/>
    <p:sldId id="349" r:id="rId20"/>
    <p:sldId id="362" r:id="rId21"/>
    <p:sldId id="342" r:id="rId22"/>
    <p:sldId id="351" r:id="rId23"/>
    <p:sldId id="345" r:id="rId24"/>
    <p:sldId id="303" r:id="rId25"/>
    <p:sldId id="346" r:id="rId26"/>
    <p:sldId id="347" r:id="rId27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480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284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39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FAF1886-59E1-45F3-8AC7-A5AF8285B6E9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004DFB1-6641-4A30-AB7A-47A6C37D111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699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CB37B-014A-444E-A5A8-1C20E96BD8C6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D3AF-6BB2-40DA-89CD-3E216F3EFA2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04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0C7EA8-7552-4FB0-B1C4-C4094389D783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>
              <a:defRPr/>
            </a:pPr>
            <a:fld id="{3E39320F-ADC6-4694-91C1-3E0F91217CA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298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3E7D3-E658-4AFF-9039-2C21913EFF85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CB11-B82C-4404-94FA-158B93FFFB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216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B6621-C925-4FFD-81B1-0250372C39FB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AC673-FF81-486B-999A-5B8E26921FC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10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74C77-A0D4-4DF7-B5CF-35F0086D2FFA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051E-F522-4C8B-A27D-F4A1FBAF1D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00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3A554-5531-49BE-BC7F-A9CDF5180EBB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93BAE-A7E7-4E0D-9EC4-6E9F6EF4162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079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041C8-4496-456B-88D7-9262CF76FD17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857A2C-492A-44B8-9E0A-F7FD3875A7E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40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013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1AD6FCB0-1C5B-4B1D-87C6-FA32187F251F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0326C3-F75A-4D27-A9CD-61E749ABDCB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874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E18F3-BBFF-477F-8C26-0343585C36C4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DD56A-2F2C-498F-BA44-B3988462D45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408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4B43-D989-42DF-BB19-A270AE61AFA5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CF8CC-1F83-4F0D-87C4-311CDD023EB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015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FAF1886-59E1-45F3-8AC7-A5AF8285B6E9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004DFB1-6641-4A30-AB7A-47A6C37D111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30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CB37B-014A-444E-A5A8-1C20E96BD8C6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D3AF-6BB2-40DA-89CD-3E216F3EFA2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8356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0C7EA8-7552-4FB0-B1C4-C4094389D783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>
              <a:defRPr/>
            </a:pPr>
            <a:fld id="{3E39320F-ADC6-4694-91C1-3E0F91217CA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86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3E7D3-E658-4AFF-9039-2C21913EFF85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CB11-B82C-4404-94FA-158B93FFFB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3931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B6621-C925-4FFD-81B1-0250372C39FB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AC673-FF81-486B-999A-5B8E26921FC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497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74C77-A0D4-4DF7-B5CF-35F0086D2FFA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051E-F522-4C8B-A27D-F4A1FBAF1D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9408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3A554-5531-49BE-BC7F-A9CDF5180EBB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93BAE-A7E7-4E0D-9EC4-6E9F6EF4162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51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149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041C8-4496-456B-88D7-9262CF76FD17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857A2C-492A-44B8-9E0A-F7FD3875A7E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1339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1AD6FCB0-1C5B-4B1D-87C6-FA32187F251F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0326C3-F75A-4D27-A9CD-61E749ABDCB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0349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E18F3-BBFF-477F-8C26-0343585C36C4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DD56A-2F2C-498F-BA44-B3988462D45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312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4B43-D989-42DF-BB19-A270AE61AFA5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CF8CC-1F83-4F0D-87C4-311CDD023EB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977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09428-E0C5-4175-B4B0-00B8AF5EF7EF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C0289-B05C-4429-B054-1CA8B3791330}" type="slidenum"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488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9269BA-62E0-42A1-A90B-2AB963AB5BB5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7A35B-C2EA-4F09-B1A7-ACF1DA7D196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813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581EF-5708-486E-B0A1-81C6B7A62603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1AC01-3D16-46C8-BB01-1895D9961682}" type="slidenum"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2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3B45F-F1C2-4E45-9F3A-A7C054EBE746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353E90-58FB-4092-BEC9-C3435ADA17C6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142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50E2-4E2E-41EC-86C3-B10EC51C78D6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A03B28-3E90-4047-8075-A15E6E9E4DD7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565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12F3D-7F5D-4560-89D1-749ABE8FE135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D449-D38D-48E0-83D6-61EF9B6D52EF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8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119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B7C44-1BEF-42F4-B186-6867A1EEDE39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66628-5DAD-42F2-BDFA-3896EA6F0E4A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218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2B029-0236-492A-889D-AA35E859CF30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D1B38-B9D7-4AD0-A719-144E1F41BD62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217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5BC0B-D0A0-4B2B-ABE7-CBCFE4EC4727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96C519-AAD8-4F95-B8B0-E2534019F62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12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2BE19-12F4-45F7-8017-93C9F549BA33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0C325-3DF7-4F3E-9CF4-10434BF3A564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86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5A02B-8CCE-4250-AEF9-7A3703D69E2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C9B40-8520-457F-82B7-C23FF97A217A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64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09428-E0C5-4175-B4B0-00B8AF5EF7EF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C0289-B05C-4429-B054-1CA8B379133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722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9269BA-62E0-42A1-A90B-2AB963AB5BB5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7A35B-C2EA-4F09-B1A7-ACF1DA7D196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474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581EF-5708-486E-B0A1-81C6B7A62603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1AC01-3D16-46C8-BB01-1895D9961682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20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3B45F-F1C2-4E45-9F3A-A7C054EBE746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353E90-58FB-4092-BEC9-C3435ADA17C6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360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50E2-4E2E-41EC-86C3-B10EC51C78D6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A03B28-3E90-4047-8075-A15E6E9E4DD7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47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57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12F3D-7F5D-4560-89D1-749ABE8FE135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D449-D38D-48E0-83D6-61EF9B6D52EF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185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B7C44-1BEF-42F4-B186-6867A1EEDE39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66628-5DAD-42F2-BDFA-3896EA6F0E4A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170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2B029-0236-492A-889D-AA35E859CF30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D1B38-B9D7-4AD0-A719-144E1F41BD62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65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5BC0B-D0A0-4B2B-ABE7-CBCFE4EC4727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96C519-AAD8-4F95-B8B0-E2534019F62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961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359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621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203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9732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260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4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8856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2BE19-12F4-45F7-8017-93C9F549BA33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0C325-3DF7-4F3E-9CF4-10434BF3A564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270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5A02B-8CCE-4250-AEF9-7A3703D69E22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C9B40-8520-457F-82B7-C23FF97A217A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1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661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4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88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12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03DA226-7F5F-45B8-A483-3C791735086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691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 smtClean="0"/>
              <a:pPr>
                <a:defRPr/>
              </a:pPr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03DA226-7F5F-45B8-A483-3C791735086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99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2021. 02. 08.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4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53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pi-feladatbank.reformatus.hu/NQ9I7V2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ordwall.net/play/10568/380/908" TargetMode="Externa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image" Target="../media/image22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uQSYd21yBl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25617" y="534810"/>
            <a:ext cx="8154584" cy="1051767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Jónás próféta története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44909" y="2730945"/>
            <a:ext cx="4958000" cy="74187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00035" y="2453946"/>
            <a:ext cx="46057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El lehet-e futni Isten elől?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035" y="3150473"/>
            <a:ext cx="4532298" cy="32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566394"/>
            <a:ext cx="10058400" cy="1371600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Jónás megmenekült.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6800" y="2103120"/>
            <a:ext cx="5524500" cy="4316730"/>
          </a:xfrm>
        </p:spPr>
        <p:txBody>
          <a:bodyPr>
            <a:no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Három nap és három éjjel volt Jónás a hal gyomrában.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Istenhez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kiáltott.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Megbánta, hogy nem engedelmeskedett elsőre Isten szavának.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meghallgatta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Jónás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imádságát.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Majd parancsot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adott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halnak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és az kiköpte Jónást a szárazföldre.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Így érkezett meg végre Jónás Ninive határába.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03120"/>
            <a:ext cx="4268012" cy="424852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59" y="566394"/>
            <a:ext cx="138709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3900" y="375894"/>
            <a:ext cx="5638800" cy="147195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Úr így szólt Jónáshoz: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29300" y="4476750"/>
            <a:ext cx="5791200" cy="192405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Jónás ezúttal engedelmes volt, és elment Ninivébe. 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hirdette az embereknek Isten szavát:</a:t>
            </a:r>
          </a:p>
        </p:txBody>
      </p:sp>
      <p:sp>
        <p:nvSpPr>
          <p:cNvPr id="5" name="Ellipszis buborék 4"/>
          <p:cNvSpPr/>
          <p:nvPr/>
        </p:nvSpPr>
        <p:spPr>
          <a:xfrm>
            <a:off x="6362700" y="375894"/>
            <a:ext cx="5257800" cy="3162300"/>
          </a:xfrm>
          <a:prstGeom prst="wedgeEllipseCallout">
            <a:avLst>
              <a:gd name="adj1" fmla="val -85162"/>
              <a:gd name="adj2" fmla="val -183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3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 be Ninivébe</a:t>
            </a:r>
            <a:r>
              <a:rPr lang="hu-HU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nagy városba </a:t>
            </a:r>
            <a:r>
              <a:rPr lang="hu-HU" sz="3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hirdesd ott </a:t>
            </a:r>
            <a:r>
              <a:rPr lang="hu-HU" sz="3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üzenetemet!</a:t>
            </a:r>
            <a:endParaRPr lang="hu-HU" sz="3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152775"/>
            <a:ext cx="3371850" cy="3371850"/>
          </a:xfrm>
          <a:prstGeom prst="rect">
            <a:avLst/>
          </a:prstGeom>
        </p:spPr>
      </p:pic>
      <p:sp>
        <p:nvSpPr>
          <p:cNvPr id="7" name="Lekerekített téglalapbuborék 6"/>
          <p:cNvSpPr/>
          <p:nvPr/>
        </p:nvSpPr>
        <p:spPr>
          <a:xfrm>
            <a:off x="376518" y="1847850"/>
            <a:ext cx="5243232" cy="1304925"/>
          </a:xfrm>
          <a:prstGeom prst="wedgeRoundRectCallout">
            <a:avLst>
              <a:gd name="adj1" fmla="val 4506"/>
              <a:gd name="adj2" fmla="val 84122"/>
              <a:gd name="adj3" fmla="val 1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Még negyven nap és elpusztul Ninive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9" y="4873196"/>
            <a:ext cx="1236096" cy="12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011" y="400547"/>
            <a:ext cx="7830589" cy="13716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Ninive lakosai bűnbánatot tartottak.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1" y="1921809"/>
            <a:ext cx="3674334" cy="364093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504764" y="1595021"/>
            <a:ext cx="6831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Ninive lakosai böjtöt hirdettek,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és zsákruhát öltött a város apraja-nagyja.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Még a király is leszállt trónjáról és zsákruhát húzott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Majd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király parancsára kihirdették az egész városban: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473" y="435400"/>
            <a:ext cx="1351851" cy="133674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091786" y="427267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Öltsön</a:t>
            </a:r>
            <a:r>
              <a:rPr lang="hu-H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zsákruhát ember és állat, </a:t>
            </a:r>
            <a:r>
              <a:rPr lang="hu-HU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kiáltsanak</a:t>
            </a:r>
            <a:r>
              <a:rPr lang="hu-H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teljes erővel Istenhez, és térjen meg mindenki a maga gonosz útjáról, és hagyjon fel erőszakos tetteivel!</a:t>
            </a:r>
          </a:p>
        </p:txBody>
      </p:sp>
    </p:spTree>
    <p:extLst>
      <p:ext uri="{BB962C8B-B14F-4D97-AF65-F5344CB8AC3E}">
        <p14:creationId xmlns:p14="http://schemas.microsoft.com/office/powerpoint/2010/main" val="25448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7290" y="2873534"/>
            <a:ext cx="10103554" cy="1630733"/>
          </a:xfrm>
          <a:solidFill>
            <a:schemeClr val="accent3">
              <a:lumMod val="60000"/>
              <a:lumOff val="40000"/>
              <a:alpha val="55000"/>
            </a:schemeClr>
          </a:solidFill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Isten látta, mi történt a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városban, hogy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megtértek a rossz útról,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megbocsátott Ninive lakosaink. </a:t>
            </a:r>
          </a:p>
          <a:p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pusztította el a várost.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48" y="581890"/>
            <a:ext cx="1406528" cy="13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196" y="642594"/>
            <a:ext cx="8578735" cy="837071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Jónás haragja és az Úr tanítása.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95" y="2370745"/>
            <a:ext cx="3578739" cy="357873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69259" y="1748909"/>
            <a:ext cx="72703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Jónás haragra gerjedt, mert látta, hogy a város nem pusztult el. 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zon is bosszankodott, hogy elszáradt az a bokor, ami árnyékot adott számára.</a:t>
            </a: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Úr azonban így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szólt: </a:t>
            </a:r>
          </a:p>
          <a:p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szánod ezt a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bokrot,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amelyért nem fáradtál, </a:t>
            </a:r>
            <a:endParaRPr lang="hu-HU" sz="2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és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amelyet nem te neveltél.</a:t>
            </a:r>
          </a:p>
          <a:p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Amely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egyik éjjel felnőtt, másik éjjelre pedig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elpusztult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ne szánjam meg Ninivét,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	nagy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várost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amelyben több mint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tizenkétszer 	tízezer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 van,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tudnak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különbséget 	tenni a jobb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 bal kezük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között?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122" y="457200"/>
            <a:ext cx="1423341" cy="14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Oldd meg az online feladatot!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819" y="642594"/>
            <a:ext cx="1743607" cy="174970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703672" y="2525211"/>
            <a:ext cx="74403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u-HU" sz="2400" dirty="0">
                <a:solidFill>
                  <a:srgbClr val="D3481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INFORMÁCIÓ A TANULÓKNAK!</a:t>
            </a:r>
          </a:p>
          <a:p>
            <a:pPr lvl="0">
              <a:defRPr/>
            </a:pPr>
            <a:endParaRPr lang="hu-HU" sz="1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Kérlek, add meg pontosan a nevedet a felületen!</a:t>
            </a:r>
          </a:p>
          <a:p>
            <a:pPr lvl="0">
              <a:defRPr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Oldd meg a feladatot!</a:t>
            </a:r>
          </a:p>
          <a:p>
            <a:pPr lvl="0">
              <a:defRPr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Ha elkészültél a feladattal, készíts róla képernyőképet is!</a:t>
            </a:r>
          </a:p>
          <a:p>
            <a:pPr lvl="0">
              <a:defRPr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Küldd el a képet a Hittanoktatódnak!</a:t>
            </a:r>
          </a:p>
          <a:p>
            <a:pPr lvl="0">
              <a:defRPr/>
            </a:pPr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 munkát kívánok!</a:t>
            </a:r>
          </a:p>
        </p:txBody>
      </p:sp>
      <p:sp>
        <p:nvSpPr>
          <p:cNvPr id="8" name="Téglalap 7"/>
          <p:cNvSpPr/>
          <p:nvPr/>
        </p:nvSpPr>
        <p:spPr>
          <a:xfrm>
            <a:off x="4772507" y="1694214"/>
            <a:ext cx="4350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kattints a feladathoz!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243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3275" y="866871"/>
            <a:ext cx="10030095" cy="1303867"/>
          </a:xfrm>
          <a:solidFill>
            <a:schemeClr val="accent6">
              <a:lumMod val="40000"/>
              <a:lumOff val="60000"/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Készítsd el a mai témához kapcsolódó </a:t>
            </a:r>
            <a:b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feladatot!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782711" y="2502964"/>
            <a:ext cx="435087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kattints a feladathoz!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275" y="4497186"/>
            <a:ext cx="1537483" cy="154183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528822" y="345370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INFORMÁCIÓ A TANULÓKNAK!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Kérlek, add meg pontosan a nevedet a felületen!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Oldd meg a feladatot!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Ha elkészültél a feladattal, készíts róla képernyőképet is!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Küldd el a képet a Hittanoktatódnak!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Jó munkát kívánok!</a:t>
            </a:r>
          </a:p>
        </p:txBody>
      </p:sp>
    </p:spTree>
    <p:extLst>
      <p:ext uri="{BB962C8B-B14F-4D97-AF65-F5344CB8AC3E}">
        <p14:creationId xmlns:p14="http://schemas.microsoft.com/office/powerpoint/2010/main" val="33340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6814" y="840913"/>
            <a:ext cx="8968174" cy="718947"/>
          </a:xfrm>
          <a:solidFill>
            <a:schemeClr val="accent6">
              <a:lumMod val="20000"/>
              <a:lumOff val="80000"/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3500" cap="none" dirty="0">
                <a:latin typeface="Arial" panose="020B0604020202020204" pitchFamily="34" charset="0"/>
                <a:cs typeface="Arial" panose="020B0604020202020204" pitchFamily="34" charset="0"/>
              </a:rPr>
              <a:t>Szituációs játék: Adj </a:t>
            </a:r>
            <a:r>
              <a:rPr lang="hu-HU" sz="35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tanácsot Jónásnak!</a:t>
            </a:r>
            <a:endParaRPr lang="hu-HU" sz="35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9540" y="2904567"/>
            <a:ext cx="8790907" cy="3025588"/>
          </a:xfrm>
          <a:solidFill>
            <a:schemeClr val="bg1">
              <a:alpha val="4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6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 A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PADTÁRSADDAL!</a:t>
            </a:r>
          </a:p>
          <a:p>
            <a:pPr marL="0" indent="0" algn="ctr">
              <a:buNone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Milyen tanácsot adnál Jónásnak, amikor </a:t>
            </a:r>
            <a:r>
              <a:rPr lang="nl-NL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Ninive szélén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</a:t>
            </a:r>
            <a:r>
              <a:rPr lang="nl-NL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nl-NL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veszekszik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Istennel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endParaRPr lang="hu-HU" sz="2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Fogalmazz meg legalább 3 praktikus ötletet, ami abban segíthet, hogy engedelmes legyél!</a:t>
            </a:r>
            <a:endParaRPr lang="hu-HU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476" y="627049"/>
            <a:ext cx="1689445" cy="16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54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8250" y="375894"/>
            <a:ext cx="1005840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ondolatok</a:t>
            </a:r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Jónás próféta története alapján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7750" y="1747494"/>
            <a:ext cx="10058400" cy="4762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Jónás próféta volt, Isten üzenetét vitte a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népéhez. 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ő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története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azonban több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dologról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beszél: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nemcsak Izráelhez szól, hanem más népekhez is.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Jónásnak ezért kellett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Ninivébe mennie, hogy az ott élőknek hirdesse: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jó úton járnak.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elől nem lehet elrejtőzni.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Ő mindenhol ott van, és az egész világot a kezében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tartja.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könyörülő és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irgalmas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kegyelmet ad azoknak, akik Hozzá fordulnak. 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Akik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rosszat tesznek,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felismerik és megbánják a hibáikat,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azoknak 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mindig új lehetőségeket ad.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786" y="429205"/>
            <a:ext cx="1270728" cy="126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2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08889" y="2598216"/>
            <a:ext cx="5797692" cy="2244718"/>
          </a:xfrm>
          <a:solidFill>
            <a:schemeClr val="bg2">
              <a:lumMod val="50000"/>
              <a:alpha val="4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Hogyan segíthet nekünk Isten egy döntés meghozásában?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Hogyan tud figyelmeztetni Isten, ha rossz úton jársz?</a:t>
            </a:r>
            <a:endParaRPr lang="hu-HU" sz="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81" y="3721755"/>
            <a:ext cx="1472037" cy="1472037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429268" y="540638"/>
            <a:ext cx="11333463" cy="1516940"/>
          </a:xfrm>
          <a:prstGeom prst="roundRect">
            <a:avLst/>
          </a:prstGeom>
          <a:solidFill>
            <a:srgbClr val="00206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2-3 fős kisebb csoportokban beszéljétek meg a következő kérdéseket! </a:t>
            </a: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 minden csoport elkészült a válaszokkal, beszéljétek meg együtt is, </a:t>
            </a: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mire jutottatok!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4" y="953964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25414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Jónás próféta történetéről lesz szó.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3867"/>
            <a:ext cx="12192000" cy="69284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6845" y="217332"/>
            <a:ext cx="8876772" cy="152122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sp>
        <p:nvSpPr>
          <p:cNvPr id="10" name="Könnycsepp 9"/>
          <p:cNvSpPr/>
          <p:nvPr/>
        </p:nvSpPr>
        <p:spPr>
          <a:xfrm>
            <a:off x="1396538" y="4555383"/>
            <a:ext cx="5629903" cy="1965227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Miben mutatkozott meg Isten irgalma a Ninivében élő emberek felé a mai történet szerint?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02" y="3701869"/>
            <a:ext cx="1542422" cy="1524132"/>
          </a:xfrm>
          <a:prstGeom prst="rect">
            <a:avLst/>
          </a:prstGeom>
        </p:spPr>
      </p:pic>
      <p:sp>
        <p:nvSpPr>
          <p:cNvPr id="12" name="Egy oldalon két sarkán levágott téglalap 11"/>
          <p:cNvSpPr/>
          <p:nvPr/>
        </p:nvSpPr>
        <p:spPr>
          <a:xfrm>
            <a:off x="7492748" y="5293895"/>
            <a:ext cx="3002507" cy="1226715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egy vázlatot a füzetedbe a mai hittanórán tanultakról!</a:t>
            </a:r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6058" y="5413474"/>
            <a:ext cx="1124958" cy="11101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718" y="1905041"/>
            <a:ext cx="1609483" cy="1615580"/>
          </a:xfrm>
          <a:prstGeom prst="rect">
            <a:avLst/>
          </a:prstGeom>
        </p:spPr>
      </p:pic>
      <p:pic>
        <p:nvPicPr>
          <p:cNvPr id="8" name="Az Úrnak irgalmát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01795" y="2029817"/>
            <a:ext cx="2180233" cy="21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13" y="313762"/>
            <a:ext cx="4047044" cy="6070567"/>
          </a:xfrm>
          <a:prstGeom prst="rect">
            <a:avLst/>
          </a:prstGeom>
        </p:spPr>
      </p:pic>
      <p:sp>
        <p:nvSpPr>
          <p:cNvPr id="2" name="Tekercs függőlegesen 1"/>
          <p:cNvSpPr/>
          <p:nvPr/>
        </p:nvSpPr>
        <p:spPr>
          <a:xfrm>
            <a:off x="3750419" y="313762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1" u="none" strike="noStrike" kern="1200" cap="none" spc="0" normalizeH="0" baseline="0" noProof="0" dirty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Atyánk, aki a mennyekben vagy, szenteltessék meg a te neved,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Mindennapi kenyerünket add meg nekünk ma,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ne </a:t>
            </a:r>
            <a:r>
              <a:rPr kumimoji="0" lang="hu-HU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vígy</a:t>
            </a: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minket kísértésbe, de szabadíts meg a gonosztól;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Mert tied az ország, a hatalom és a dicsőség mindörökké.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Ámen.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066" y="313762"/>
            <a:ext cx="1440921" cy="13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184943" y="4312355"/>
            <a:ext cx="2986087" cy="2317865"/>
          </a:xfrm>
          <a:prstGeom prst="pentagon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Mondjuk el közösen az Úri 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imádságot!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rgbClr val="A848A8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1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4619"/>
          </a:xfrm>
          <a:prstGeom prst="rect">
            <a:avLst/>
          </a:prstGeom>
        </p:spPr>
      </p:pic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49" y="4906880"/>
            <a:ext cx="6230652" cy="1841152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" y="5558763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840442" y="1954981"/>
            <a:ext cx="7881258" cy="1477328"/>
          </a:xfrm>
          <a:prstGeom prst="rect">
            <a:avLst/>
          </a:prstGeom>
          <a:solidFill>
            <a:srgbClr val="FFC000">
              <a:alpha val="86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0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Irgalmas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30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kegyelmes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Úr,</a:t>
            </a:r>
          </a:p>
          <a:p>
            <a:pPr lvl="0"/>
            <a:r>
              <a:rPr lang="hu-HU" sz="30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türelme hosszú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0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szeretete nagy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lvl="0"/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Zsoltárok 103,8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7634" y="164709"/>
            <a:ext cx="11327365" cy="1395207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8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hu-HU" sz="2800" b="1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aranymondás </a:t>
            </a: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jellegzetes tulajdonságairól szól.</a:t>
            </a:r>
            <a:endParaRPr kumimoji="0" lang="hu-HU" sz="2800" b="1" i="0" u="none" strike="noStrike" kern="1200" cap="none" spc="0" normalizeH="0" noProof="0" dirty="0" smtClean="0">
              <a:ln>
                <a:noFill/>
              </a:ln>
              <a:solidFill>
                <a:srgbClr val="A28E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elolvasod, jusson eszedbe, hogy bizony rád is úgy tekint, mint a Ninivében élő emberekre.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Ő feléd is irgalommal fordul.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 rot="1286221">
            <a:off x="9205429" y="2233124"/>
            <a:ext cx="270907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Kedves Hittanos!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szeretetéről, irgalmáról másoknak is beszélhetsz. 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70154" y="3544711"/>
            <a:ext cx="5750024" cy="1622529"/>
          </a:xfrm>
          <a:prstGeom prst="ellipse">
            <a:avLst/>
          </a:prstGeom>
          <a:solidFill>
            <a:srgbClr val="00206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Írj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ötleket,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miben nyilvánulhat meg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hosszútűrése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irányunkba!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07" y="2576650"/>
            <a:ext cx="7089104" cy="40337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90924" y="935713"/>
            <a:ext cx="5010150" cy="1371600"/>
          </a:xfrm>
          <a:solidFill>
            <a:srgbClr val="C00000">
              <a:alpha val="57000"/>
            </a:srgbClr>
          </a:solidFill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32328" y="2584494"/>
            <a:ext cx="4462448" cy="4025856"/>
          </a:xfrm>
          <a:solidFill>
            <a:schemeClr val="accent2">
              <a:lumMod val="50000"/>
              <a:alpha val="47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hu-HU" sz="6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Milyen </a:t>
            </a:r>
            <a:r>
              <a:rPr lang="hu-HU" sz="6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választási lehetőségek vannak az </a:t>
            </a:r>
            <a:r>
              <a:rPr lang="hu-HU" sz="6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életben?</a:t>
            </a:r>
          </a:p>
          <a:p>
            <a:pPr>
              <a:lnSpc>
                <a:spcPct val="150000"/>
              </a:lnSpc>
            </a:pPr>
            <a:r>
              <a:rPr lang="hu-HU" sz="6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Mi </a:t>
            </a:r>
            <a:r>
              <a:rPr lang="hu-HU" sz="6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alapján szoktál döntést hozni </a:t>
            </a:r>
            <a:r>
              <a:rPr lang="hu-HU" sz="6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egy-egy </a:t>
            </a:r>
            <a:r>
              <a:rPr lang="hu-HU" sz="6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helyzetben</a:t>
            </a:r>
            <a:r>
              <a:rPr lang="hu-HU" sz="6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hu-HU" sz="6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6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reagálsz, ha valaki figyelmeztet téged arra, hogy nem jó dolgot </a:t>
            </a:r>
            <a:r>
              <a:rPr lang="hu-HU" sz="6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teszel vagy nem jó úton jársz?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403" y="420890"/>
            <a:ext cx="1803593" cy="17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52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075" y="3644672"/>
            <a:ext cx="4866179" cy="275992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632" y="452367"/>
            <a:ext cx="10297567" cy="1499616"/>
          </a:xfrm>
          <a:solidFill>
            <a:schemeClr val="accent5">
              <a:lumMod val="75000"/>
              <a:alpha val="53000"/>
            </a:schemeClr>
          </a:solidFill>
        </p:spPr>
        <p:txBody>
          <a:bodyPr>
            <a:normAutofit/>
          </a:bodyPr>
          <a:lstStyle/>
          <a:p>
            <a:r>
              <a:rPr lang="hu-HU" sz="4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ifjúsági éneket!</a:t>
            </a:r>
            <a:endParaRPr lang="hu-HU" sz="4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809" y="419053"/>
            <a:ext cx="1826781" cy="1831942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1350126" y="3738104"/>
            <a:ext cx="4876800" cy="1886323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Hogyan lehet ma Istent választani?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000272" y="2413607"/>
            <a:ext cx="5657318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kattints az ének elindításához! 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33" y="2677574"/>
            <a:ext cx="1504205" cy="14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29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48" y="2877672"/>
            <a:ext cx="4914701" cy="276943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08611" y="795126"/>
            <a:ext cx="4191000" cy="1371600"/>
          </a:xfrm>
          <a:solidFill>
            <a:schemeClr val="bg2">
              <a:lumMod val="50000"/>
              <a:alpha val="53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Gondolkozz!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88106" y="2716307"/>
            <a:ext cx="6252882" cy="3361764"/>
          </a:xfrm>
          <a:solidFill>
            <a:schemeClr val="accent5">
              <a:lumMod val="75000"/>
              <a:alpha val="68000"/>
            </a:schemeClr>
          </a:solidFill>
        </p:spPr>
        <p:txBody>
          <a:bodyPr>
            <a:noAutofit/>
          </a:bodyPr>
          <a:lstStyle/>
          <a:p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Hallottad már ezt a kifejezést: </a:t>
            </a:r>
          </a:p>
          <a:p>
            <a:r>
              <a:rPr lang="hu-HU" sz="3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„Isten háta mögötti hely.”</a:t>
            </a: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jelenthet?</a:t>
            </a:r>
          </a:p>
          <a:p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van Isten háta mögötti hely? </a:t>
            </a:r>
          </a:p>
          <a:p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lehet bújni Isten elől? </a:t>
            </a:r>
            <a:endParaRPr lang="hu-HU" sz="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454" y="642594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04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9566" y="2327072"/>
            <a:ext cx="10058400" cy="3193194"/>
          </a:xfrm>
        </p:spPr>
        <p:txBody>
          <a:bodyPr/>
          <a:lstStyle/>
          <a:p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hittanórán egy olyan személyről lesz szó, aki el akart futni Isten és a rá bízott feladat elől. </a:t>
            </a:r>
          </a:p>
          <a:p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történet végén azonban Isten akarata érvényesült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még egy nagy város lakói is megmenekültek. </a:t>
            </a:r>
          </a:p>
          <a:p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ne szaladjunk ennyire előre. </a:t>
            </a:r>
          </a:p>
          <a:p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Lássuk a történetet és azt, hogyan is kezdődött…</a:t>
            </a:r>
          </a:p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59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2178" y="2841978"/>
            <a:ext cx="3632780" cy="363278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66" y="462785"/>
            <a:ext cx="1383912" cy="137171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494843" y="825478"/>
            <a:ext cx="764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Bevezető gondolatok a mai témához</a:t>
            </a:r>
            <a:endParaRPr lang="hu-HU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8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36332" y="426720"/>
            <a:ext cx="6169818" cy="7696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Egyszer Isten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megszólította Jónás prófétát:</a:t>
            </a:r>
          </a:p>
          <a:p>
            <a:endParaRPr lang="hu-HU" dirty="0"/>
          </a:p>
        </p:txBody>
      </p:sp>
      <p:sp>
        <p:nvSpPr>
          <p:cNvPr id="4" name="Ellipszis buborék 3"/>
          <p:cNvSpPr/>
          <p:nvPr/>
        </p:nvSpPr>
        <p:spPr>
          <a:xfrm>
            <a:off x="6319838" y="1196340"/>
            <a:ext cx="5586412" cy="3162300"/>
          </a:xfrm>
          <a:prstGeom prst="wedgeEllipseCallout">
            <a:avLst>
              <a:gd name="adj1" fmla="val 44500"/>
              <a:gd name="adj2" fmla="val -860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 Ninivébe és hirdesd szavam az embereknek! Figyelmeztesd őket az én nevemben, hogy térjenek meg! </a:t>
            </a:r>
            <a:endParaRPr lang="hu-HU" sz="2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1885950"/>
            <a:ext cx="3881438" cy="3934608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6858000" y="4629933"/>
            <a:ext cx="4876800" cy="17716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Jónás bizony egyetértett azzal, hogy Ninivében gonoszak az emberek, de egyáltalán nem akart oda menni, ahova Isten elküldte.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elhő 7"/>
          <p:cNvSpPr/>
          <p:nvPr/>
        </p:nvSpPr>
        <p:spPr>
          <a:xfrm>
            <a:off x="133350" y="133350"/>
            <a:ext cx="4669632" cy="2510790"/>
          </a:xfrm>
          <a:prstGeom prst="cloudCallout">
            <a:avLst>
              <a:gd name="adj1" fmla="val 60201"/>
              <a:gd name="adj2" fmla="val 810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Elmegyek inkább </a:t>
            </a:r>
            <a:r>
              <a:rPr lang="hu-HU" sz="2000" b="1" i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Tarsís</a:t>
            </a:r>
            <a:r>
              <a:rPr lang="hu-HU" sz="2000" i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hu-HU" sz="20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ez éppen ellenkező irányban van. Ott nem találhat rám még az Úr sem! </a:t>
            </a:r>
          </a:p>
          <a:p>
            <a:pPr algn="ctr"/>
            <a:r>
              <a:rPr lang="hu-H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gondolta Jónás.</a:t>
            </a:r>
            <a:endParaRPr lang="hu-H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5600" y="349624"/>
            <a:ext cx="9975850" cy="112922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 nagy vihart bocsátott a tengerre.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24450" y="1569156"/>
            <a:ext cx="6553200" cy="5022144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hajón mindenki kétségbeesetten imádkozott. Egyedül Jónás pihent a hajó belsejében.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Amikor felébresztették, ő mindent bevallott: </a:t>
            </a:r>
          </a:p>
          <a:p>
            <a:pPr lvl="1"/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Haragszik </a:t>
            </a:r>
            <a:r>
              <a:rPr lang="hu-H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 az 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Úr, a </a:t>
            </a:r>
            <a:r>
              <a:rPr lang="hu-H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 és a föld Istene, aki a tengert 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alkotta</a:t>
            </a:r>
            <a:r>
              <a:rPr lang="hu-H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Előle akartam elmenekülni, de már látom, hogy nem tudok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Én miattam van ez a veszedelem rajtunk. Dobjatok ki, és megmenekültök.</a:t>
            </a:r>
            <a:endParaRPr lang="hu-HU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2" y="1842744"/>
            <a:ext cx="4318598" cy="43578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10" y="349624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97" y="783147"/>
            <a:ext cx="8927306" cy="395983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38150" y="5162550"/>
            <a:ext cx="11449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Amikor Jónást bedobták a tengerbe, tényleg vége lett a viharnak. Vége lett a hajósok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halálfélelmének is, akik hálát adva és fogadkozva borultak le Isten előtt.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Jónásnak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viszont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nem lett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vége. Nem nyelte el végleg a tenger.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odarendelt egy nagy halat, és az lenyelte Jónást.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733" y="363580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1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2_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5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4636</TotalTime>
  <Words>1002</Words>
  <Application>Microsoft Office PowerPoint</Application>
  <PresentationFormat>Szélesvásznú</PresentationFormat>
  <Paragraphs>119</Paragraphs>
  <Slides>22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5</vt:i4>
      </vt:variant>
      <vt:variant>
        <vt:lpstr>Diacímek</vt:lpstr>
      </vt:variant>
      <vt:variant>
        <vt:i4>22</vt:i4>
      </vt:variant>
    </vt:vector>
  </HeadingPairs>
  <TitlesOfParts>
    <vt:vector size="35" baseType="lpstr">
      <vt:lpstr>Arial</vt:lpstr>
      <vt:lpstr>Calibri</vt:lpstr>
      <vt:lpstr>Century Gothic</vt:lpstr>
      <vt:lpstr>Garamond</vt:lpstr>
      <vt:lpstr>Gill Sans MT</vt:lpstr>
      <vt:lpstr>Rockwell</vt:lpstr>
      <vt:lpstr>Rockwell Condensed</vt:lpstr>
      <vt:lpstr>Wingdings</vt:lpstr>
      <vt:lpstr>Parcel</vt:lpstr>
      <vt:lpstr>Szappan</vt:lpstr>
      <vt:lpstr>2_Szappan</vt:lpstr>
      <vt:lpstr>1_Fabetű</vt:lpstr>
      <vt:lpstr>Organikus</vt:lpstr>
      <vt:lpstr>Jónás próféta története  </vt:lpstr>
      <vt:lpstr>PowerPoint-bemutató</vt:lpstr>
      <vt:lpstr>Beszélgessünk!</vt:lpstr>
      <vt:lpstr>Hallgasd meg ezt az ifjúsági éneket!</vt:lpstr>
      <vt:lpstr>Gondolkozz!</vt:lpstr>
      <vt:lpstr>PowerPoint-bemutató</vt:lpstr>
      <vt:lpstr>PowerPoint-bemutató</vt:lpstr>
      <vt:lpstr>Isten nagy vihart bocsátott a tengerre.</vt:lpstr>
      <vt:lpstr>PowerPoint-bemutató</vt:lpstr>
      <vt:lpstr>Jónás megmenekült.</vt:lpstr>
      <vt:lpstr>Az Úr így szólt Jónáshoz:</vt:lpstr>
      <vt:lpstr>Ninive lakosai bűnbánatot tartottak.</vt:lpstr>
      <vt:lpstr>PowerPoint-bemutató</vt:lpstr>
      <vt:lpstr>Jónás haragja és az Úr tanítása.</vt:lpstr>
      <vt:lpstr>Oldd meg az online feladatot!</vt:lpstr>
      <vt:lpstr>Készítsd el a mai témához kapcsolódó  online feladatot!</vt:lpstr>
      <vt:lpstr>Szituációs játék: Adj tanácsot Jónásnak!</vt:lpstr>
      <vt:lpstr>Gondolatok Jónás próféta története alapján</vt:lpstr>
      <vt:lpstr>PowerPoint-bemutató</vt:lpstr>
      <vt:lpstr>Hallgasd meg ezt az éneket!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Csőri-Czinkos Gergő</cp:lastModifiedBy>
  <cp:revision>403</cp:revision>
  <dcterms:created xsi:type="dcterms:W3CDTF">2020-07-06T09:13:06Z</dcterms:created>
  <dcterms:modified xsi:type="dcterms:W3CDTF">2021-02-08T09:46:32Z</dcterms:modified>
</cp:coreProperties>
</file>