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  <p:sldMasterId id="2147483990" r:id="rId2"/>
    <p:sldMasterId id="2147484014" r:id="rId3"/>
    <p:sldMasterId id="2147484044" r:id="rId4"/>
    <p:sldMasterId id="2147484056" r:id="rId5"/>
  </p:sldMasterIdLst>
  <p:notesMasterIdLst>
    <p:notesMasterId r:id="rId22"/>
  </p:notesMasterIdLst>
  <p:sldIdLst>
    <p:sldId id="302" r:id="rId6"/>
    <p:sldId id="285" r:id="rId7"/>
    <p:sldId id="350" r:id="rId8"/>
    <p:sldId id="344" r:id="rId9"/>
    <p:sldId id="355" r:id="rId10"/>
    <p:sldId id="352" r:id="rId11"/>
    <p:sldId id="363" r:id="rId12"/>
    <p:sldId id="366" r:id="rId13"/>
    <p:sldId id="365" r:id="rId14"/>
    <p:sldId id="367" r:id="rId15"/>
    <p:sldId id="364" r:id="rId16"/>
    <p:sldId id="303" r:id="rId17"/>
    <p:sldId id="362" r:id="rId18"/>
    <p:sldId id="345" r:id="rId19"/>
    <p:sldId id="346" r:id="rId20"/>
    <p:sldId id="347" r:id="rId21"/>
  </p:sldIdLst>
  <p:sldSz cx="12192000" cy="6858000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44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31" autoAdjust="0"/>
    <p:restoredTop sz="94660"/>
  </p:normalViewPr>
  <p:slideViewPr>
    <p:cSldViewPr snapToGrid="0">
      <p:cViewPr varScale="1">
        <p:scale>
          <a:sx n="71" d="100"/>
          <a:sy n="71" d="100"/>
        </p:scale>
        <p:origin x="8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FF79973-3D1E-4CA4-B3AD-A478600CF701}" type="datetimeFigureOut">
              <a:rPr lang="hu-HU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  <a:endParaRPr lang="hu-HU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C029477-35BB-4216-960D-DDD4BD7D854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109428-E0C5-4175-B4B0-00B8AF5EF7EF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6C0289-B05C-4429-B054-1CA8B379133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3480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42BE19-12F4-45F7-8017-93C9F549BA33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D0C325-3DF7-4F3E-9CF4-10434BF3A564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2842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55A02B-8CCE-4250-AEF9-7A3703D69E22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B40-8520-457F-82B7-C23FF97A217A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7394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2FAF1886-59E1-45F3-8AC7-A5AF8285B6E9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3004DFB1-6641-4A30-AB7A-47A6C37D1113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6699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0CB37B-014A-444E-A5A8-1C20E96BD8C6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3D3AF-6BB2-40DA-89CD-3E216F3EFA25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9040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C0C7EA8-7552-4FB0-B1C4-C4094389D783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pPr>
              <a:defRPr/>
            </a:pPr>
            <a:fld id="{3E39320F-ADC6-4694-91C1-3E0F91217CAA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0298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D3E7D3-E658-4AFF-9039-2C21913EFF85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48CB11-B82C-4404-94FA-158B93FFFB3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2165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0B6621-C925-4FFD-81B1-0250372C39FB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AC673-FF81-486B-999A-5B8E26921FC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310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874C77-A0D4-4DF7-B5CF-35F0086D2FFA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0F051E-F522-4C8B-A27D-F4A1FBAF1D45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0600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F3A554-5531-49BE-BC7F-A9CDF5180EBB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693BAE-A7E7-4E0D-9EC4-6E9F6EF4162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0079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6041C8-4496-456B-88D7-9262CF76FD17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D857A2C-492A-44B8-9E0A-F7FD3875A7E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6408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9269BA-62E0-42A1-A90B-2AB963AB5BB5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97A35B-C2EA-4F09-B1A7-ACF1DA7D196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2013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1AD6FCB0-1C5B-4B1D-87C6-FA32187F251F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10326C3-F75A-4D27-A9CD-61E749ABDCB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98743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FE18F3-BBFF-477F-8C26-0343585C36C4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8DD56A-2F2C-498F-BA44-B3988462D451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9408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574B43-D989-42DF-BB19-A270AE61AFA5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CF8CC-1F83-4F0D-87C4-311CDD023EB5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4015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2FAF1886-59E1-45F3-8AC7-A5AF8285B6E9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3004DFB1-6641-4A30-AB7A-47A6C37D1113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83009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0CB37B-014A-444E-A5A8-1C20E96BD8C6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3D3AF-6BB2-40DA-89CD-3E216F3EFA25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8356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C0C7EA8-7552-4FB0-B1C4-C4094389D783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pPr>
              <a:defRPr/>
            </a:pPr>
            <a:fld id="{3E39320F-ADC6-4694-91C1-3E0F91217CAA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58618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D3E7D3-E658-4AFF-9039-2C21913EFF85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48CB11-B82C-4404-94FA-158B93FFFB3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39311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0B6621-C925-4FFD-81B1-0250372C39FB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AC673-FF81-486B-999A-5B8E26921FC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9497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874C77-A0D4-4DF7-B5CF-35F0086D2FFA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0F051E-F522-4C8B-A27D-F4A1FBAF1D45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94083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F3A554-5531-49BE-BC7F-A9CDF5180EBB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693BAE-A7E7-4E0D-9EC4-6E9F6EF4162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9514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D581EF-5708-486E-B0A1-81C6B7A62603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C1AC01-3D16-46C8-BB01-1895D9961682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5149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6041C8-4496-456B-88D7-9262CF76FD17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D857A2C-492A-44B8-9E0A-F7FD3875A7E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613392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1AD6FCB0-1C5B-4B1D-87C6-FA32187F251F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10326C3-F75A-4D27-A9CD-61E749ABDCB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703490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FE18F3-BBFF-477F-8C26-0343585C36C4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8DD56A-2F2C-498F-BA44-B3988462D451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63126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574B43-D989-42DF-BB19-A270AE61AFA5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CF8CC-1F83-4F0D-87C4-311CDD023EB5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49778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09428-E0C5-4175-B4B0-00B8AF5EF7EF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2021. 02. 16.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6C0289-B05C-4429-B054-1CA8B3791330}" type="slidenum">
              <a:rPr kumimoji="0" lang="hu-HU" sz="2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4885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269BA-62E0-42A1-A90B-2AB963AB5BB5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2021. 02. 16.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7A35B-C2EA-4F09-B1A7-ACF1DA7D196C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8138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581EF-5708-486E-B0A1-81C6B7A62603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2021. 02. 16.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C1AC01-3D16-46C8-BB01-1895D9961682}" type="slidenum">
              <a:rPr kumimoji="0" lang="hu-HU" sz="2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20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3B45F-F1C2-4E45-9F3A-A7C054EBE746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2021. 02. 16.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53E90-58FB-4092-BEC9-C3435ADA17C6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1426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A50E2-4E2E-41EC-86C3-B10EC51C78D6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2021. 02. 16.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03B28-3E90-4047-8075-A15E6E9E4DD7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5650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12F3D-7F5D-4560-89D1-749ABE8FE135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2021. 02. 16.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23D449-D38D-48E0-83D6-61EF9B6D52EF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822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C3B45F-F1C2-4E45-9F3A-A7C054EBE746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53E90-58FB-4092-BEC9-C3435ADA17C6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21193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B7C44-1BEF-42F4-B186-6867A1EEDE39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2021. 02. 16.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66628-5DAD-42F2-BDFA-3896EA6F0E4A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2186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2B029-0236-492A-889D-AA35E859CF30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2021. 02. 16.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5D1B38-B9D7-4AD0-A719-144E1F41BD62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217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5BC0B-D0A0-4B2B-ABE7-CBCFE4EC4727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2021. 02. 16.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96C519-AAD8-4F95-B8B0-E2534019F62C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126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2BE19-12F4-45F7-8017-93C9F549BA33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2021. 02. 16.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0C325-3DF7-4F3E-9CF4-10434BF3A564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5868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5A02B-8CCE-4250-AEF9-7A3703D69E22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2021. 02. 16.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9C9B40-8520-457F-82B7-C23FF97A217A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0647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09428-E0C5-4175-B4B0-00B8AF5EF7EF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2021. 02. 16.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6C0289-B05C-4429-B054-1CA8B3791330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7229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269BA-62E0-42A1-A90B-2AB963AB5BB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2021. 02. 16.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7A35B-C2EA-4F09-B1A7-ACF1DA7D196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4740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581EF-5708-486E-B0A1-81C6B7A6260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2021. 02. 16.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C1AC01-3D16-46C8-BB01-1895D996168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1200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3B45F-F1C2-4E45-9F3A-A7C054EBE74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2021. 02. 16.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53E90-58FB-4092-BEC9-C3435ADA17C6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3609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A50E2-4E2E-41EC-86C3-B10EC51C78D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2021. 02. 16.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03B28-3E90-4047-8075-A15E6E9E4DD7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477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8A50E2-4E2E-41EC-86C3-B10EC51C78D6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A03B28-3E90-4047-8075-A15E6E9E4DD7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9574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12F3D-7F5D-4560-89D1-749ABE8FE13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2021. 02. 16.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23D449-D38D-48E0-83D6-61EF9B6D52EF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1851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B7C44-1BEF-42F4-B186-6867A1EEDE39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2021. 02. 16.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66628-5DAD-42F2-BDFA-3896EA6F0E4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1708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2B029-0236-492A-889D-AA35E859CF30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2021. 02. 16.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5D1B38-B9D7-4AD0-A719-144E1F41BD6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4655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5BC0B-D0A0-4B2B-ABE7-CBCFE4EC4727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2021. 02. 16.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96C519-AAD8-4F95-B8B0-E2534019F62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9619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2021. 02. 16.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3596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2021. 02. 16.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4621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2021. 02. 16.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2035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2021. 02. 16.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9732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2021. 02. 16.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2606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2021. 02. 16.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149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612F3D-7F5D-4560-89D1-749ABE8FE135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3D449-D38D-48E0-83D6-61EF9B6D52EF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88561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2BE19-12F4-45F7-8017-93C9F549BA3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2021. 02. 16.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0C325-3DF7-4F3E-9CF4-10434BF3A564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2709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5A02B-8CCE-4250-AEF9-7A3703D69E2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2021. 02. 16.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9C9B40-8520-457F-82B7-C23FF97A217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719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1B7C44-1BEF-42F4-B186-6867A1EEDE39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66628-5DAD-42F2-BDFA-3896EA6F0E4A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6611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D2B029-0236-492A-889D-AA35E859CF30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5D1B38-B9D7-4AD0-A719-144E1F41BD62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346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E1F5BC0B-D0A0-4B2B-ABE7-CBCFE4EC4727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96C519-AAD8-4F95-B8B0-E2534019F62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2885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fld id="{0D13950A-0EE0-400B-8837-60B74F859272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FBD0CE1-DF78-4351-A5F8-C4257F4C1AE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912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CCE409F6-29D6-4D33-83E0-CEEFF90CFA65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C03DA226-7F5F-45B8-A483-3C7917350868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691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CCE409F6-29D6-4D33-83E0-CEEFF90CFA65}" type="datetimeFigureOut">
              <a:rPr lang="hu-HU" smtClean="0"/>
              <a:pPr>
                <a:defRPr/>
              </a:pPr>
              <a:t>2021. 02. 16.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C03DA226-7F5F-45B8-A483-3C7917350868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799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2021. 02. 16.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14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53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  <p:sldLayoutId id="2147484069" r:id="rId13"/>
    <p:sldLayoutId id="2147484070" r:id="rId14"/>
    <p:sldLayoutId id="2147484071" r:id="rId15"/>
    <p:sldLayoutId id="2147484072" r:id="rId16"/>
    <p:sldLayoutId id="214748407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refpedi.hu/hatteranyagok/digihittan2020/Jonas_imaja_sablon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VwL8nN0Eo2I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rpi-feladatbank.reformatus.hu/DDLIA6tH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266" y="1693332"/>
            <a:ext cx="7623176" cy="5082117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125617" y="534810"/>
            <a:ext cx="8154584" cy="1051767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Jónás imája 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244909" y="2730945"/>
            <a:ext cx="4958000" cy="741871"/>
          </a:xfrm>
        </p:spPr>
        <p:txBody>
          <a:bodyPr>
            <a:normAutofit fontScale="92500" lnSpcReduction="10000"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586768" y="1693332"/>
            <a:ext cx="48622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Hová fordulsz segítségért? </a:t>
            </a:r>
            <a:endParaRPr lang="hu-H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1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1263" y="488590"/>
            <a:ext cx="11280807" cy="1371600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Néhány fontos gondolat az imádkozásról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50554" y="2038223"/>
            <a:ext cx="4976261" cy="4160871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hu-HU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Szerinted mi az </a:t>
            </a:r>
            <a:r>
              <a:rPr lang="hu-HU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imádkozás? </a:t>
            </a:r>
          </a:p>
          <a:p>
            <a:pPr marL="0" indent="0">
              <a:buNone/>
            </a:pPr>
            <a:r>
              <a:rPr lang="hu-HU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Próbáld megfogalmazni néhány szóban!</a:t>
            </a:r>
          </a:p>
          <a:p>
            <a:pPr marL="0" indent="0">
              <a:buNone/>
            </a:pPr>
            <a:endParaRPr lang="hu-HU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IMÁDKOZÁS:</a:t>
            </a:r>
          </a:p>
          <a:p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Istennel való beszélgetés.</a:t>
            </a:r>
          </a:p>
          <a:p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Istennel </a:t>
            </a:r>
            <a:r>
              <a:rPr lang="hu-H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való 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bizalmas és szeretetteljes kapcsolat megélése, amikor feltárhatjuk Előtte őszintén önmagunkat. </a:t>
            </a:r>
          </a:p>
          <a:p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 öröm számunkra, hogy </a:t>
            </a:r>
            <a:r>
              <a:rPr lang="hu-H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Istenhez 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szólhatunk és Vele is megbeszélhetjük életünk dolgait, örömeit és nehézségeit.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2305" y="1547305"/>
            <a:ext cx="990563" cy="98183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736" y="2014194"/>
            <a:ext cx="47625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7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8183078" cy="1371600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Készítsd el a történethez kapcsolódó kézműves feladatot!</a:t>
            </a:r>
            <a:endParaRPr lang="hu-H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1671" y="2117557"/>
            <a:ext cx="10058400" cy="364493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1442" y="500090"/>
            <a:ext cx="1507375" cy="1514104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2422358" y="5865854"/>
            <a:ext cx="682752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Innen letölthető a sablon!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559909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867"/>
            <a:ext cx="12192000" cy="6928436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86845" y="217332"/>
            <a:ext cx="8876772" cy="1521227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hu-H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Hallgasd meg ezt az éneket!</a:t>
            </a:r>
            <a:endParaRPr lang="hu-H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767617" y="222274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777923" y="193912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u-HU" b="1" dirty="0"/>
          </a:p>
        </p:txBody>
      </p:sp>
      <p:sp>
        <p:nvSpPr>
          <p:cNvPr id="10" name="Könnycsepp 9"/>
          <p:cNvSpPr/>
          <p:nvPr/>
        </p:nvSpPr>
        <p:spPr>
          <a:xfrm>
            <a:off x="1490993" y="4024883"/>
            <a:ext cx="6568423" cy="1965227"/>
          </a:xfrm>
          <a:prstGeom prst="teardrop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Mit jelent ez a kifejezés az ének szövegében: </a:t>
            </a:r>
          </a:p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„Uralkodsz hullámok habjain”?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202" y="3701869"/>
            <a:ext cx="1542422" cy="1524132"/>
          </a:xfrm>
          <a:prstGeom prst="rect">
            <a:avLst/>
          </a:prstGeom>
        </p:spPr>
      </p:pic>
      <p:sp>
        <p:nvSpPr>
          <p:cNvPr id="12" name="Egy oldalon két sarkán levágott téglalap 11"/>
          <p:cNvSpPr/>
          <p:nvPr/>
        </p:nvSpPr>
        <p:spPr>
          <a:xfrm>
            <a:off x="7492748" y="5293895"/>
            <a:ext cx="3002507" cy="1226715"/>
          </a:xfrm>
          <a:prstGeom prst="snip2Same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Készíts egy vázlatot a füzetedbe a mai hittanórán tanultakról!</a:t>
            </a:r>
            <a:endParaRPr lang="hu-H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6058" y="5413474"/>
            <a:ext cx="1124958" cy="111015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7718" y="1905041"/>
            <a:ext cx="1609483" cy="161558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3335899" y="2176574"/>
            <a:ext cx="62937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Ide </a:t>
            </a:r>
            <a:r>
              <a:rPr lang="hu-HU" sz="3000" dirty="0" err="1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kattints</a:t>
            </a:r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az ének megnyitásához!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53599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83275" y="866871"/>
            <a:ext cx="10030095" cy="1303867"/>
          </a:xfrm>
          <a:solidFill>
            <a:schemeClr val="accent6">
              <a:lumMod val="40000"/>
              <a:lumOff val="60000"/>
              <a:alpha val="34000"/>
            </a:schemeClr>
          </a:solidFill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Készítsd el a mai témához kapcsolódó </a:t>
            </a:r>
            <a:b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feladatot!</a:t>
            </a:r>
            <a:endParaRPr lang="hu-HU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275" y="4497186"/>
            <a:ext cx="1537483" cy="1541838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3528821" y="3453701"/>
            <a:ext cx="69145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FONTOS INFORMÁCIÓ A TANULÓKNAK!</a:t>
            </a: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1. Kérlek, add meg pontosan a nevedet a felületen!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2. Oldd meg a feladatot!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3. Ha elkészültél a feladattal, készíts róla képernyőképet is!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4. Küldd el a képet a Hittanoktatódnak!</a:t>
            </a: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Jó munkát kívánok!</a:t>
            </a:r>
          </a:p>
        </p:txBody>
      </p:sp>
      <p:sp>
        <p:nvSpPr>
          <p:cNvPr id="5" name="Téglalap 4"/>
          <p:cNvSpPr/>
          <p:nvPr/>
        </p:nvSpPr>
        <p:spPr>
          <a:xfrm>
            <a:off x="5723320" y="2502964"/>
            <a:ext cx="43508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 </a:t>
            </a:r>
            <a:r>
              <a:rPr lang="hu-HU" sz="3000" dirty="0" err="1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kattints</a:t>
            </a:r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a feladathoz!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3404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51"/>
            <a:ext cx="12192000" cy="6850149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 rot="20445086">
            <a:off x="2096638" y="1446808"/>
            <a:ext cx="3905642" cy="2407196"/>
          </a:xfrm>
          <a:solidFill>
            <a:schemeClr val="bg2">
              <a:lumMod val="50000"/>
              <a:alpha val="44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30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Írd le a hálanaplódba azokat a dolgokat, amiket megköszönsz Istennek!</a:t>
            </a:r>
          </a:p>
        </p:txBody>
      </p:sp>
      <p:sp>
        <p:nvSpPr>
          <p:cNvPr id="5" name="Lekerekített téglalap 4"/>
          <p:cNvSpPr/>
          <p:nvPr/>
        </p:nvSpPr>
        <p:spPr>
          <a:xfrm rot="20563643">
            <a:off x="1261498" y="581243"/>
            <a:ext cx="3993881" cy="518239"/>
          </a:xfrm>
          <a:prstGeom prst="roundRect">
            <a:avLst/>
          </a:prstGeom>
          <a:solidFill>
            <a:srgbClr val="00206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Készíts egy hálanaplót!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11" y="4655067"/>
            <a:ext cx="1377815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0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13" y="313762"/>
            <a:ext cx="4047044" cy="6070567"/>
          </a:xfrm>
          <a:prstGeom prst="rect">
            <a:avLst/>
          </a:prstGeom>
        </p:spPr>
      </p:pic>
      <p:sp>
        <p:nvSpPr>
          <p:cNvPr id="2" name="Tekercs függőlegesen 1"/>
          <p:cNvSpPr/>
          <p:nvPr/>
        </p:nvSpPr>
        <p:spPr>
          <a:xfrm>
            <a:off x="3750419" y="313762"/>
            <a:ext cx="7731125" cy="6230938"/>
          </a:xfrm>
          <a:prstGeom prst="verticalScroll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300" b="0" i="1" u="none" strike="noStrike" kern="1200" cap="none" spc="0" normalizeH="0" baseline="0" noProof="0" dirty="0">
              <a:ln>
                <a:noFill/>
              </a:ln>
              <a:solidFill>
                <a:srgbClr val="6AAC9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 Atyánk, aki a mennyekben vagy, szenteltessék meg a te neved,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jöjjön el a te országod, legyen meg a te akaratod, amint a mennyben, úgy a földön is;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Mindennapi kenyerünket add meg nekünk ma,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és bocsásd meg vétkeinket, miképpen mi is megbocsátunk az ellenünk vétkezőknek;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És ne </a:t>
            </a:r>
            <a:r>
              <a:rPr kumimoji="0" lang="hu-HU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vígy</a:t>
            </a: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minket kísértésbe, de szabadíts meg a gonosztól;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Mert tied az ország, a hatalom és a dicsőség mindörökké.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Ámen.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(Mt 6,9-13)</a:t>
            </a:r>
          </a:p>
        </p:txBody>
      </p:sp>
      <p:pic>
        <p:nvPicPr>
          <p:cNvPr id="60419" name="Kép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066" y="313762"/>
            <a:ext cx="1440921" cy="132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abályos ötszög 2"/>
          <p:cNvSpPr/>
          <p:nvPr/>
        </p:nvSpPr>
        <p:spPr>
          <a:xfrm>
            <a:off x="184943" y="4312355"/>
            <a:ext cx="2986087" cy="2317865"/>
          </a:xfrm>
          <a:prstGeom prst="pentagon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Mondjuk el közösen az Úri </a:t>
            </a:r>
            <a:r>
              <a:rPr kumimoji="0" lang="hu-HU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imádságot!</a:t>
            </a:r>
            <a:endParaRPr kumimoji="0" lang="hu-HU" sz="2500" b="0" i="0" u="none" strike="noStrike" kern="1200" cap="none" spc="0" normalizeH="0" baseline="0" noProof="0" dirty="0">
              <a:ln>
                <a:noFill/>
              </a:ln>
              <a:solidFill>
                <a:srgbClr val="A848A8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014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64619"/>
          </a:xfrm>
          <a:prstGeom prst="rect">
            <a:avLst/>
          </a:prstGeom>
        </p:spPr>
      </p:pic>
      <p:pic>
        <p:nvPicPr>
          <p:cNvPr id="61442" name="Tartalom helye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49" y="4906880"/>
            <a:ext cx="6230652" cy="1841152"/>
          </a:xfrm>
        </p:spPr>
      </p:pic>
      <p:pic>
        <p:nvPicPr>
          <p:cNvPr id="61443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6" y="5558763"/>
            <a:ext cx="4721044" cy="1073150"/>
          </a:xfrm>
          <a:prstGeom prst="rect">
            <a:avLst/>
          </a:prstGeom>
          <a:solidFill>
            <a:schemeClr val="accent3">
              <a:lumMod val="40000"/>
              <a:lumOff val="60000"/>
              <a:alpha val="69000"/>
            </a:schemeClr>
          </a:solidFill>
          <a:ln>
            <a:noFill/>
          </a:ln>
          <a:extLst/>
        </p:spPr>
      </p:pic>
      <p:sp>
        <p:nvSpPr>
          <p:cNvPr id="2" name="Téglalap 1"/>
          <p:cNvSpPr/>
          <p:nvPr/>
        </p:nvSpPr>
        <p:spPr>
          <a:xfrm>
            <a:off x="1900720" y="2275314"/>
            <a:ext cx="7881258" cy="2062103"/>
          </a:xfrm>
          <a:prstGeom prst="rect">
            <a:avLst/>
          </a:prstGeom>
          <a:solidFill>
            <a:srgbClr val="FFC000">
              <a:alpha val="86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„Nyomorúságomban 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az Úrhoz kiáltottam, kiáltottam az én Istenemhez. Meghallotta hangomat templomában, kiáltásom fülébe jutott</a:t>
            </a:r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.” 2Sám 22,7</a:t>
            </a:r>
            <a:endParaRPr kumimoji="0" lang="hu-HU" sz="3000" b="0" i="0" u="none" strike="noStrike" kern="1200" cap="none" spc="0" normalizeH="0" baseline="0" noProof="0" dirty="0">
              <a:ln>
                <a:noFill/>
              </a:ln>
              <a:solidFill>
                <a:srgbClr val="A28E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17634" y="164709"/>
            <a:ext cx="11327365" cy="1395207"/>
          </a:xfrm>
          <a:prstGeom prst="rect">
            <a:avLst/>
          </a:prstGeom>
          <a:solidFill>
            <a:schemeClr val="accent3">
              <a:lumMod val="60000"/>
              <a:lumOff val="40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800" b="1" dirty="0" smtClean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800" b="1" dirty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smtClean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srgbClr val="A28E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aranymondás az imádkozásra bátorít téged</a:t>
            </a:r>
            <a:r>
              <a:rPr lang="hu-HU" sz="2800" b="1" dirty="0" smtClean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hu-HU" sz="2800" b="1" i="0" u="none" strike="noStrike" kern="1200" cap="none" spc="0" normalizeH="0" noProof="0" dirty="0" smtClean="0">
              <a:ln>
                <a:noFill/>
              </a:ln>
              <a:solidFill>
                <a:srgbClr val="A28E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800" dirty="0" smtClean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elolvasod, jusson eszedbe, hogy te is fontos vagy az Ő számára. Ő téged is meghallgat!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A28E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48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4741863"/>
            <a:ext cx="13970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470025" y="265113"/>
            <a:ext cx="8978900" cy="5857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Kezdjük közös imádsággal a hittanórát!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694" y="953964"/>
            <a:ext cx="5492158" cy="55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7877175" y="1238250"/>
            <a:ext cx="4148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9" name="Lekerekített téglalap 8"/>
          <p:cNvSpPr/>
          <p:nvPr/>
        </p:nvSpPr>
        <p:spPr>
          <a:xfrm>
            <a:off x="7678271" y="2702858"/>
            <a:ext cx="4194760" cy="254149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>
                <a:solidFill>
                  <a:srgbClr val="766F5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mai </a:t>
            </a:r>
            <a:r>
              <a:rPr lang="hu-HU" sz="3200" dirty="0" smtClean="0">
                <a:solidFill>
                  <a:srgbClr val="766F5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hittanórán Jónás imájáról szó.</a:t>
            </a:r>
            <a:endParaRPr lang="hu-HU" sz="3200" dirty="0">
              <a:solidFill>
                <a:srgbClr val="766F5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657426" y="649057"/>
            <a:ext cx="5010150" cy="1371600"/>
          </a:xfrm>
          <a:solidFill>
            <a:srgbClr val="C00000">
              <a:alpha val="57000"/>
            </a:srgbClr>
          </a:solidFill>
        </p:spPr>
        <p:txBody>
          <a:bodyPr/>
          <a:lstStyle/>
          <a:p>
            <a:r>
              <a:rPr lang="hu-H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Beszélgessünk!</a:t>
            </a:r>
            <a:endParaRPr lang="hu-H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0575" y="2484742"/>
            <a:ext cx="4987147" cy="3425607"/>
          </a:xfrm>
          <a:solidFill>
            <a:schemeClr val="accent2">
              <a:lumMod val="50000"/>
              <a:alpha val="47000"/>
            </a:schemeClr>
          </a:solidFill>
        </p:spPr>
        <p:txBody>
          <a:bodyPr>
            <a:normAutofit fontScale="32500" lnSpcReduction="20000"/>
          </a:bodyPr>
          <a:lstStyle/>
          <a:p>
            <a:pPr>
              <a:lnSpc>
                <a:spcPct val="150000"/>
              </a:lnSpc>
            </a:pPr>
            <a:r>
              <a:rPr lang="hu-HU" sz="6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Milyen lelki vagy fizikai helyzetben szoktál imádkozni?</a:t>
            </a:r>
          </a:p>
          <a:p>
            <a:pPr>
              <a:lnSpc>
                <a:spcPct val="150000"/>
              </a:lnSpc>
            </a:pPr>
            <a:r>
              <a:rPr lang="hu-HU" sz="6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Mondjatok példát arra, </a:t>
            </a:r>
            <a:r>
              <a:rPr lang="hu-HU" sz="6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amikor </a:t>
            </a:r>
            <a:r>
              <a:rPr lang="hu-HU" sz="6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könyörögtök</a:t>
            </a:r>
            <a:r>
              <a:rPr lang="hu-HU" sz="6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Istenhez!</a:t>
            </a:r>
          </a:p>
          <a:p>
            <a:pPr>
              <a:lnSpc>
                <a:spcPct val="150000"/>
              </a:lnSpc>
            </a:pPr>
            <a:r>
              <a:rPr lang="hu-HU" sz="6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hu-HU" sz="6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6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6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aját </a:t>
            </a:r>
            <a:r>
              <a:rPr lang="hu-HU" sz="6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szavaiddal</a:t>
            </a:r>
            <a:r>
              <a:rPr lang="hu-HU" sz="6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fogalmazod meg az imádságaidat vagy előre megírt, tanult imádságokat mondasz? Mitől függ?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016" y="523643"/>
            <a:ext cx="1622428" cy="162242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157" y="2275306"/>
            <a:ext cx="6137709" cy="409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52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015" y="3445928"/>
            <a:ext cx="4886325" cy="32385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6632" y="452367"/>
            <a:ext cx="10297567" cy="1499616"/>
          </a:xfrm>
          <a:solidFill>
            <a:schemeClr val="accent5">
              <a:lumMod val="75000"/>
              <a:alpha val="53000"/>
            </a:schemeClr>
          </a:solidFill>
        </p:spPr>
        <p:txBody>
          <a:bodyPr>
            <a:normAutofit/>
          </a:bodyPr>
          <a:lstStyle/>
          <a:p>
            <a:r>
              <a:rPr lang="hu-HU" sz="42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Hallgasd meg ezt az éneket!</a:t>
            </a:r>
            <a:endParaRPr lang="hu-HU" sz="42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0809" y="419053"/>
            <a:ext cx="1826781" cy="1831942"/>
          </a:xfrm>
          <a:prstGeom prst="rect">
            <a:avLst/>
          </a:prstGeom>
        </p:spPr>
      </p:pic>
      <p:sp>
        <p:nvSpPr>
          <p:cNvPr id="9" name="Lekerekített téglalap 8"/>
          <p:cNvSpPr/>
          <p:nvPr/>
        </p:nvSpPr>
        <p:spPr>
          <a:xfrm>
            <a:off x="6018413" y="3830190"/>
            <a:ext cx="6042041" cy="2686113"/>
          </a:xfrm>
          <a:prstGeom prst="round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Mit jelenthet az ének </a:t>
            </a:r>
          </a:p>
          <a:p>
            <a:pPr algn="ctr"/>
            <a:r>
              <a:rPr lang="hu-HU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versszakában szereplő kifejezés: </a:t>
            </a:r>
          </a:p>
          <a:p>
            <a:pPr algn="ctr"/>
            <a:r>
              <a:rPr lang="hu-HU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„zörgessetek buzgón </a:t>
            </a:r>
            <a:r>
              <a:rPr lang="hu-HU" sz="3000" b="1" dirty="0">
                <a:latin typeface="Arial" panose="020B0604020202020204" pitchFamily="34" charset="0"/>
                <a:cs typeface="Arial" panose="020B0604020202020204" pitchFamily="34" charset="0"/>
              </a:rPr>
              <a:t>Isten ajtaján</a:t>
            </a:r>
            <a:r>
              <a:rPr lang="hu-HU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”?</a:t>
            </a:r>
            <a:endParaRPr lang="hu-H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129" y="5486400"/>
            <a:ext cx="1125344" cy="1106588"/>
          </a:xfrm>
          <a:prstGeom prst="rect">
            <a:avLst/>
          </a:prstGeom>
        </p:spPr>
      </p:pic>
      <p:pic>
        <p:nvPicPr>
          <p:cNvPr id="5" name="Imádkozzatok és buzgón kérjetek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20495" y="1699443"/>
            <a:ext cx="1956262" cy="1956262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720298" y="2337088"/>
            <a:ext cx="5339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Kattints a hangszóró ikonra az ének elindításához!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6290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35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909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9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" y="-1"/>
            <a:ext cx="12185635" cy="6858000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85874" y="1420583"/>
            <a:ext cx="5876795" cy="4036941"/>
          </a:xfrm>
          <a:solidFill>
            <a:schemeClr val="accent6">
              <a:lumMod val="75000"/>
              <a:alpha val="69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legnehezebb 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időszakokban 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is szólhatunk Istenhez. </a:t>
            </a:r>
            <a:endParaRPr lang="hu-H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Ő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meghallgatja az imádságainkat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, és segítséget nyújt 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nekünk.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inden gondunkat, </a:t>
            </a:r>
            <a:r>
              <a:rPr lang="hu-H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terhünket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 vállára veszi.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Ő meg tud menteni minket a szorult és a nehéz helyzetekből is.</a:t>
            </a:r>
          </a:p>
          <a:p>
            <a:pPr>
              <a:buFont typeface="Wingdings" panose="05000000000000000000" pitchFamily="2" charset="2"/>
              <a:buChar char="v"/>
            </a:pPr>
            <a:endParaRPr lang="hu-HU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9336" y="1155804"/>
            <a:ext cx="1383912" cy="1371719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610346" y="343007"/>
            <a:ext cx="8058809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mai hittanóra az imádkozásra bátorít</a:t>
            </a:r>
            <a:endParaRPr lang="hu-H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382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488455" y="454795"/>
            <a:ext cx="4347420" cy="1515978"/>
          </a:xfrm>
        </p:spPr>
        <p:txBody>
          <a:bodyPr>
            <a:normAutofit fontScale="90000"/>
          </a:bodyPr>
          <a:lstStyle/>
          <a:p>
            <a:r>
              <a:rPr lang="hu-H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Emlékszel Jónás történetére?</a:t>
            </a:r>
            <a:endParaRPr lang="hu-H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4635" y="654518"/>
            <a:ext cx="7016818" cy="5765333"/>
          </a:xfrm>
        </p:spPr>
        <p:txBody>
          <a:bodyPr>
            <a:no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Jónás három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nap és három éjjel volt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nagy hal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gyomrában. </a:t>
            </a:r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Jónás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szorult és reménytelen helyzetében Istenhez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imádkozott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hal gyomrában. 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mberi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számítás és tapasztalat szerint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nem volt esélye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megmenekülésre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Isten azonban meghallgatta Jónás imádságát, majd parancsot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adott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halnak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, és az kiköpte Jónást a szárazföldre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Jónás imája reményt közvetít azoknak, akik reménytelen helyzetben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vannak és nem látnak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utat a megmenekülésre. </a:t>
            </a:r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Olvasd el Jónás imádságát a következő dián!</a:t>
            </a:r>
          </a:p>
          <a:p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863" y="2093495"/>
            <a:ext cx="4268012" cy="424852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777" y="1848051"/>
            <a:ext cx="1387098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94"/>
            <a:ext cx="12192000" cy="6897812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67366" y="245397"/>
            <a:ext cx="11636942" cy="914400"/>
          </a:xfrm>
          <a:solidFill>
            <a:schemeClr val="accent6">
              <a:lumMod val="75000"/>
              <a:alpha val="56000"/>
            </a:schemeClr>
          </a:solidFill>
        </p:spPr>
        <p:txBody>
          <a:bodyPr>
            <a:norm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Olvasd el figyelmesen Jónás imádságát!</a:t>
            </a:r>
            <a:endPara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8588" y="1329147"/>
            <a:ext cx="4977865" cy="4985980"/>
          </a:xfrm>
          <a:solidFill>
            <a:schemeClr val="accent2">
              <a:lumMod val="50000"/>
              <a:alpha val="54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„Nyomorúságomban 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Úrhoz kiáltottam,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Ő 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meghallgatott engem.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halál torkából kiáltottam segítségért,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 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meghallottad hangomat.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Mélységbe dobtál, a tenger közepébe,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áradat vett körül.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 habod és hullámod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átcsapott fölöttem.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Én már azt gondoltam, hogy eltaszítottál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magadtól, és nem láthatom többé szent templomodat.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Már-már életemet fenyegette a víz,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mélység és örvény vett körül,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hínár fonódott a fejemre.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Lesüllyedtem a hegyek alapjáig,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örökre bezárult mögöttem a föld</a:t>
            </a: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6938211" y="1535230"/>
            <a:ext cx="4979469" cy="4370427"/>
          </a:xfrm>
          <a:prstGeom prst="rect">
            <a:avLst/>
          </a:prstGeom>
          <a:solidFill>
            <a:srgbClr val="002060">
              <a:alpha val="36000"/>
            </a:srgbClr>
          </a:solidFill>
        </p:spPr>
        <p:txBody>
          <a:bodyPr wrap="square">
            <a:spAutoFit/>
          </a:bodyPr>
          <a:lstStyle/>
          <a:p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„De Te 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kiemelted életemet a sírból,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ó, Uram, Istenem!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Amikor elcsüggedt a lelkem,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Úrra gondoltam,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imádságom eljutott </a:t>
            </a: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Hozzád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 templomodba.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Akik hitvány bálványokhoz ragaszkodnak,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azok elhagyják jótevőjüket.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én hálaéneket zengve áldozok </a:t>
            </a: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Neked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amit megfogadtam, teljesítem.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Úrtól jön a szabadulás</a:t>
            </a: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Jónás 2,3-10 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521" y="1299410"/>
            <a:ext cx="1365622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9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6778" cy="685800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17057" y="365760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Oldd meg </a:t>
            </a:r>
            <a:r>
              <a:rPr lang="hu-HU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Jónás </a:t>
            </a:r>
            <a:r>
              <a:rPr lang="hu-HU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imádságához kapcsolódó feladatot!</a:t>
            </a:r>
            <a:endParaRPr lang="hu-HU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12269" y="1929022"/>
            <a:ext cx="9529011" cy="3161899"/>
          </a:xfrm>
          <a:solidFill>
            <a:schemeClr val="bg2">
              <a:lumMod val="90000"/>
              <a:alpha val="29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Milyen </a:t>
            </a:r>
            <a:r>
              <a:rPr lang="hu-HU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érzelmek </a:t>
            </a:r>
            <a:r>
              <a:rPr lang="hu-HU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jelennek meg ebben az imádságban?</a:t>
            </a:r>
          </a:p>
          <a:p>
            <a:pPr marL="0" indent="0">
              <a:buNone/>
            </a:pPr>
            <a:r>
              <a:rPr lang="hu-HU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Keress </a:t>
            </a:r>
            <a:r>
              <a:rPr lang="hu-HU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 </a:t>
            </a:r>
            <a:r>
              <a:rPr lang="hu-HU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Jónás imádságából </a:t>
            </a:r>
            <a:r>
              <a:rPr lang="hu-HU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olyan részeket, amelyek Jónás teljes </a:t>
            </a:r>
            <a:r>
              <a:rPr lang="hu-HU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csüggedéséről és </a:t>
            </a:r>
            <a:r>
              <a:rPr lang="hu-HU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reménytelen állapotáról szólnak!</a:t>
            </a:r>
          </a:p>
          <a:p>
            <a:pPr marL="0" indent="0">
              <a:buNone/>
            </a:pPr>
            <a:r>
              <a:rPr lang="hu-HU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Miből </a:t>
            </a:r>
            <a:r>
              <a:rPr lang="hu-HU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derül ki, hogy Jónás </a:t>
            </a:r>
            <a:r>
              <a:rPr lang="hu-HU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szerette </a:t>
            </a:r>
            <a:r>
              <a:rPr lang="hu-HU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Istent, és bízott benne</a:t>
            </a:r>
            <a:r>
              <a:rPr lang="hu-HU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hu-HU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hu-HU" sz="240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 </a:t>
            </a:r>
            <a:r>
              <a:rPr lang="hu-HU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hogyan imádkoztál volna hasonló nehéz helyzetben?</a:t>
            </a:r>
          </a:p>
          <a:p>
            <a:pPr marL="0" indent="0">
              <a:buNone/>
            </a:pPr>
            <a:r>
              <a:rPr lang="hu-HU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Írj konkrét példákat </a:t>
            </a:r>
            <a:r>
              <a:rPr lang="hu-HU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arra, </a:t>
            </a:r>
            <a:r>
              <a:rPr lang="hu-HU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 </a:t>
            </a:r>
            <a:r>
              <a:rPr lang="hu-HU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jelent nyomorúságban lenni!</a:t>
            </a:r>
            <a:endParaRPr lang="hu-HU" sz="24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2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6608" y="5349180"/>
            <a:ext cx="1377815" cy="1371719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4328160" y="5839410"/>
            <a:ext cx="60960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Gondolataidat, válaszaidat írd le a füzetedbe, majd készíts egy illusztrációt is a történethez! </a:t>
            </a:r>
          </a:p>
        </p:txBody>
      </p:sp>
    </p:spTree>
    <p:extLst>
      <p:ext uri="{BB962C8B-B14F-4D97-AF65-F5344CB8AC3E}">
        <p14:creationId xmlns:p14="http://schemas.microsoft.com/office/powerpoint/2010/main" val="10754731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3752" y="833106"/>
            <a:ext cx="11274299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Érdekességek </a:t>
            </a:r>
            <a:b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Jónás imádságához és személyéhez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hu-H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18592" y="2743905"/>
            <a:ext cx="3437823" cy="3275934"/>
          </a:xfrm>
          <a:noFill/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Különös dolog, hogy</a:t>
            </a:r>
            <a:r>
              <a:rPr lang="hu-H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Jónás </a:t>
            </a:r>
            <a:r>
              <a:rPr lang="hu-H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imájában Zsoltár-idézetekkel </a:t>
            </a:r>
            <a:r>
              <a:rPr lang="hu-H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találkozunk</a:t>
            </a:r>
            <a:r>
              <a:rPr lang="hu-H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u-H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Jónás, imádságában idéz a </a:t>
            </a:r>
            <a:r>
              <a:rPr lang="hu-H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18. 42. 103. </a:t>
            </a:r>
            <a:r>
              <a:rPr lang="hu-H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120</a:t>
            </a:r>
            <a:r>
              <a:rPr lang="hu-H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Zsoltárból. </a:t>
            </a:r>
          </a:p>
          <a:p>
            <a:pPr marL="0" indent="0">
              <a:buNone/>
            </a:pPr>
            <a:r>
              <a:rPr lang="hu-H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Vesd össze az említett Zsoltárokat Jónás imádságával, és keress hasonlóságokat illetve különbségeket közöttük!</a:t>
            </a:r>
          </a:p>
          <a:p>
            <a:pPr marL="0" indent="0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4739735" y="2743905"/>
            <a:ext cx="6978316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Jézus említi Jónás példáját. Próféciaként értelmezi Jónás tartózkodását a hal gyomrában. 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három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nap a halála és feltámadása között eltelt időre utal. 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hal gyomra pedig a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halálát jelképezi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Mert ahogyan Jónás három nap és három éjjel volt a hal gyomrában, úgy </a:t>
            </a:r>
            <a:r>
              <a:rPr lang="hu-H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lesz az </a:t>
            </a: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Emberfia is a föld belsejében három nap és három éjjel.” </a:t>
            </a:r>
            <a:r>
              <a:rPr lang="hu-H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Mt 12,40</a:t>
            </a:r>
            <a:endParaRPr lang="hu-H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62" y="293787"/>
            <a:ext cx="1383912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7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Szappan">
  <a:themeElements>
    <a:clrScheme name="Szappa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zappa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zappa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3.xml><?xml version="1.0" encoding="utf-8"?>
<a:theme xmlns:a="http://schemas.openxmlformats.org/drawingml/2006/main" name="2_Szappan">
  <a:themeElements>
    <a:clrScheme name="Szappa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zappa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zappa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4.xml><?xml version="1.0" encoding="utf-8"?>
<a:theme xmlns:a="http://schemas.openxmlformats.org/drawingml/2006/main" name="1_Fabetű">
  <a:themeElements>
    <a:clrScheme name="Fabetű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Fabetű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abetű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5.xml><?xml version="1.0" encoding="utf-8"?>
<a:theme xmlns:a="http://schemas.openxmlformats.org/drawingml/2006/main" name="Organikus">
  <a:themeElements>
    <a:clrScheme name="Organikus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ku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us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6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4985</TotalTime>
  <Words>688</Words>
  <Application>Microsoft Office PowerPoint</Application>
  <PresentationFormat>Szélesvásznú</PresentationFormat>
  <Paragraphs>80</Paragraphs>
  <Slides>16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5</vt:i4>
      </vt:variant>
      <vt:variant>
        <vt:lpstr>Diacímek</vt:lpstr>
      </vt:variant>
      <vt:variant>
        <vt:i4>16</vt:i4>
      </vt:variant>
    </vt:vector>
  </HeadingPairs>
  <TitlesOfParts>
    <vt:vector size="29" baseType="lpstr">
      <vt:lpstr>Arial</vt:lpstr>
      <vt:lpstr>Calibri</vt:lpstr>
      <vt:lpstr>Century Gothic</vt:lpstr>
      <vt:lpstr>Garamond</vt:lpstr>
      <vt:lpstr>Gill Sans MT</vt:lpstr>
      <vt:lpstr>Rockwell</vt:lpstr>
      <vt:lpstr>Rockwell Condensed</vt:lpstr>
      <vt:lpstr>Wingdings</vt:lpstr>
      <vt:lpstr>Parcel</vt:lpstr>
      <vt:lpstr>Szappan</vt:lpstr>
      <vt:lpstr>2_Szappan</vt:lpstr>
      <vt:lpstr>1_Fabetű</vt:lpstr>
      <vt:lpstr>Organikus</vt:lpstr>
      <vt:lpstr>Jónás imája  </vt:lpstr>
      <vt:lpstr>PowerPoint-bemutató</vt:lpstr>
      <vt:lpstr>Beszélgessünk!</vt:lpstr>
      <vt:lpstr>Hallgasd meg ezt az éneket!</vt:lpstr>
      <vt:lpstr>PowerPoint-bemutató</vt:lpstr>
      <vt:lpstr>Emlékszel Jónás történetére?</vt:lpstr>
      <vt:lpstr>Olvasd el figyelmesen Jónás imádságát!</vt:lpstr>
      <vt:lpstr>Oldd meg a Jónás imádságához kapcsolódó feladatot!</vt:lpstr>
      <vt:lpstr>Érdekességek  Jónás imádságához és személyéhez </vt:lpstr>
      <vt:lpstr>Néhány fontos gondolat az imádkozásról</vt:lpstr>
      <vt:lpstr>Készítsd el a történethez kapcsolódó kézműves feladatot!</vt:lpstr>
      <vt:lpstr>Hallgasd meg ezt az éneket!</vt:lpstr>
      <vt:lpstr>Készítsd el a mai témához kapcsolódó  online feladatot!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Krisztina Csőri-Czinkos</dc:creator>
  <cp:lastModifiedBy>Gergo</cp:lastModifiedBy>
  <cp:revision>455</cp:revision>
  <dcterms:created xsi:type="dcterms:W3CDTF">2020-07-06T09:13:06Z</dcterms:created>
  <dcterms:modified xsi:type="dcterms:W3CDTF">2021-02-16T09:21:48Z</dcterms:modified>
</cp:coreProperties>
</file>