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  <p:sldMasterId id="2147483852" r:id="rId2"/>
  </p:sldMasterIdLst>
  <p:sldIdLst>
    <p:sldId id="256" r:id="rId3"/>
    <p:sldId id="260" r:id="rId4"/>
    <p:sldId id="264" r:id="rId5"/>
    <p:sldId id="269" r:id="rId6"/>
    <p:sldId id="257" r:id="rId7"/>
    <p:sldId id="258" r:id="rId8"/>
    <p:sldId id="265" r:id="rId9"/>
    <p:sldId id="271" r:id="rId10"/>
    <p:sldId id="272" r:id="rId11"/>
    <p:sldId id="266" r:id="rId12"/>
    <p:sldId id="267" r:id="rId13"/>
    <p:sldId id="268" r:id="rId14"/>
    <p:sldId id="270" r:id="rId15"/>
    <p:sldId id="261" r:id="rId16"/>
    <p:sldId id="262" r:id="rId17"/>
    <p:sldId id="26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3" autoAdjust="0"/>
    <p:restoredTop sz="94660"/>
  </p:normalViewPr>
  <p:slideViewPr>
    <p:cSldViewPr snapToGrid="0">
      <p:cViewPr varScale="1">
        <p:scale>
          <a:sx n="72" d="100"/>
          <a:sy n="72" d="100"/>
        </p:scale>
        <p:origin x="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AF60A-713C-41BA-9788-4C493DDC0A9C}" type="datetimeFigureOut">
              <a:rPr lang="en-US" dirty="0"/>
              <a:t>2/26/2021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E0FA7-C445-42F7-AF66-A4F5A6FC8A9C}" type="datetimeFigureOut">
              <a:rPr lang="en-US" dirty="0"/>
              <a:t>2/26/2021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AC5C5-1A57-4420-8AFB-CE41693A794B}" type="datetimeFigureOut">
              <a:rPr lang="en-US" dirty="0"/>
              <a:t>2/26/2021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8B4AF60A-713C-41BA-9788-4C493DDC0A9C}" type="datetimeFigureOut">
              <a:rPr lang="en-US" smtClean="0"/>
              <a:t>2/26/2021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6428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C08AF-84E6-4329-8E67-FEA434B47075}" type="datetimeFigureOut">
              <a:rPr lang="en-US" smtClean="0"/>
              <a:t>2/26/2021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207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F6EE328-6AFF-436B-881F-213D56084544}" type="datetimeFigureOut">
              <a:rPr lang="en-US" smtClean="0"/>
              <a:t>2/26/2021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5077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2069A-09EE-4C7C-86A4-2314A404921D}" type="datetimeFigureOut">
              <a:rPr lang="en-US" smtClean="0"/>
              <a:t>2/26/2021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77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EE7F1-171E-411F-96CA-A251A21496E7}" type="datetimeFigureOut">
              <a:rPr lang="en-US" smtClean="0"/>
              <a:t>2/26/2021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1049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2C98D-A273-4547-9B92-97D7769F71A6}" type="datetimeFigureOut">
              <a:rPr lang="en-US" smtClean="0"/>
              <a:t>2/26/2021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6084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7CD67-0644-446C-B2AD-1C09BF34F286}" type="datetimeFigureOut">
              <a:rPr lang="en-US" smtClean="0"/>
              <a:t>2/26/2021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2792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0828-6983-48AD-9E27-CBD3696F837E}" type="datetimeFigureOut">
              <a:rPr lang="en-US" smtClean="0"/>
              <a:t>2/26/2021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55661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C08AF-84E6-4329-8E67-FEA434B47075}" type="datetimeFigureOut">
              <a:rPr lang="en-US" dirty="0"/>
              <a:t>2/26/2021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2C5EFB91-0324-450E-B17F-36DC0ECCE413}" type="datetimeFigureOut">
              <a:rPr lang="en-US" smtClean="0"/>
              <a:t>2/26/2021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561719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E0FA7-C445-42F7-AF66-A4F5A6FC8A9C}" type="datetimeFigureOut">
              <a:rPr lang="en-US" smtClean="0"/>
              <a:t>2/26/2021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332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AC5C5-1A57-4420-8AFB-CE41693A794B}" type="datetimeFigureOut">
              <a:rPr lang="en-US" smtClean="0"/>
              <a:t>2/26/2021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031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4F6EE328-6AFF-436B-881F-213D56084544}" type="datetimeFigureOut">
              <a:rPr lang="en-US" dirty="0"/>
              <a:t>2/26/2021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2069A-09EE-4C7C-86A4-2314A404921D}" type="datetimeFigureOut">
              <a:rPr lang="en-US" dirty="0"/>
              <a:t>2/26/2021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EE7F1-171E-411F-96CA-A251A21496E7}" type="datetimeFigureOut">
              <a:rPr lang="en-US" dirty="0"/>
              <a:t>2/26/2021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2C98D-A273-4547-9B92-97D7769F71A6}" type="datetimeFigureOut">
              <a:rPr lang="en-US" dirty="0"/>
              <a:t>2/26/2021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7CD67-0644-446C-B2AD-1C09BF34F286}" type="datetimeFigureOut">
              <a:rPr lang="en-US" dirty="0"/>
              <a:t>2/26/2021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0828-6983-48AD-9E27-CBD3696F837E}" type="datetimeFigureOut">
              <a:rPr lang="en-US" dirty="0"/>
              <a:t>2/26/2021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EFB91-0324-450E-B17F-36DC0ECCE413}" type="datetimeFigureOut">
              <a:rPr lang="en-US" dirty="0"/>
              <a:t>2/26/2021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52E37674-C1BA-4107-9B06-6D4CAC3A3DF5}" type="datetimeFigureOut">
              <a:rPr lang="en-US" dirty="0"/>
              <a:t>2/26/2021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n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2E37674-C1BA-4107-9B06-6D4CAC3A3DF5}" type="datetimeFigureOut">
              <a:rPr lang="en-US" smtClean="0"/>
              <a:t>2/26/2021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145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png"/><Relationship Id="rId5" Type="http://schemas.openxmlformats.org/officeDocument/2006/relationships/image" Target="../media/image22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hu-HU" sz="8000" b="0" smtClean="0">
                <a:solidFill>
                  <a:schemeClr val="bg2">
                    <a:lumMod val="25000"/>
                  </a:schemeClr>
                </a:solidFill>
                <a:latin typeface="Blackadder ITC" panose="04020505051007020D02" pitchFamily="82" charset="0"/>
                <a:cs typeface="Arial" panose="020B0604020202020204" pitchFamily="34" charset="0"/>
              </a:rPr>
              <a:t>Feladatom van!</a:t>
            </a:r>
            <a:endParaRPr lang="hu-HU" sz="8000" b="0" dirty="0">
              <a:solidFill>
                <a:schemeClr val="bg2">
                  <a:lumMod val="25000"/>
                </a:schemeClr>
              </a:solidFill>
              <a:latin typeface="Blackadder ITC" panose="04020505051007020D02" pitchFamily="82" charset="0"/>
              <a:cs typeface="Arial" panose="020B0604020202020204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409369" y="4640913"/>
            <a:ext cx="7891272" cy="1057522"/>
          </a:xfrm>
        </p:spPr>
        <p:txBody>
          <a:bodyPr>
            <a:normAutofit/>
          </a:bodyPr>
          <a:lstStyle/>
          <a:p>
            <a:pPr algn="ctr"/>
            <a:r>
              <a:rPr lang="hu-HU" sz="32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Isten mindenkinek szán feladatot.</a:t>
            </a:r>
            <a:endParaRPr lang="hu-HU" sz="32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49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6565"/>
            <a:ext cx="12099235" cy="6917634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8140" y="560196"/>
            <a:ext cx="10058400" cy="1371600"/>
          </a:xfrm>
          <a:solidFill>
            <a:schemeClr val="accent1">
              <a:alpha val="57000"/>
            </a:schemeClr>
          </a:solidFill>
        </p:spPr>
        <p:txBody>
          <a:bodyPr>
            <a:normAutofit fontScale="90000"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Beszélgessetek 3-4 fős csoportokban a kérdésekről!</a:t>
            </a:r>
            <a:endParaRPr lang="hu-H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66800" y="2795078"/>
            <a:ext cx="10058400" cy="2627906"/>
          </a:xfrm>
          <a:solidFill>
            <a:schemeClr val="tx2">
              <a:lumMod val="40000"/>
              <a:lumOff val="60000"/>
              <a:alpha val="72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hu-HU" sz="2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Milyen </a:t>
            </a:r>
            <a:r>
              <a:rPr lang="hu-HU" sz="2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érzést vált ki </a:t>
            </a:r>
            <a:r>
              <a:rPr lang="hu-HU" sz="2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belőletek, ha megbíznak egy feladattal?</a:t>
            </a:r>
            <a:endParaRPr lang="hu-HU" sz="26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segíthet </a:t>
            </a:r>
            <a:r>
              <a:rPr lang="hu-HU" sz="2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abban, hogy </a:t>
            </a:r>
            <a:r>
              <a:rPr lang="hu-HU" sz="2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elvégezzétek </a:t>
            </a:r>
            <a:r>
              <a:rPr lang="hu-HU" sz="2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rátok </a:t>
            </a:r>
            <a:r>
              <a:rPr lang="hu-HU" sz="2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bízott feladatokat</a:t>
            </a:r>
            <a:r>
              <a:rPr lang="hu-HU" sz="2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hu-HU" sz="2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lehet a mi feladatunk, amivel Isten megbíz minket</a:t>
            </a:r>
            <a:r>
              <a:rPr lang="hu-HU" sz="2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0" indent="0">
              <a:buNone/>
            </a:pPr>
            <a:r>
              <a:rPr lang="hu-HU" sz="2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sz="26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(Az előző órákon hallottakat is beépíthetitek a válaszotokba.)</a:t>
            </a:r>
          </a:p>
          <a:p>
            <a:r>
              <a:rPr lang="hu-HU" sz="2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gondoltok, hogy a meglévő képességeitekkel, hogyan szolgálhattok Istennek?</a:t>
            </a:r>
            <a:endParaRPr lang="hu-HU" sz="26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6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26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Átellenes sarkain kerekített téglalap 3"/>
          <p:cNvSpPr/>
          <p:nvPr/>
        </p:nvSpPr>
        <p:spPr>
          <a:xfrm>
            <a:off x="716329" y="5606721"/>
            <a:ext cx="10972800" cy="1080052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 elkészültetek a csoportos feladattal, beszéljétek meg együtt is a kérdéseket és a válaszokat!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1271" y="2240294"/>
            <a:ext cx="1127858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086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525" y="187456"/>
            <a:ext cx="10607040" cy="6429475"/>
          </a:xfrm>
          <a:prstGeom prst="rect">
            <a:avLst/>
          </a:prstGeom>
        </p:spPr>
      </p:pic>
      <p:sp>
        <p:nvSpPr>
          <p:cNvPr id="9" name="Lekerekített téglalap 8"/>
          <p:cNvSpPr/>
          <p:nvPr/>
        </p:nvSpPr>
        <p:spPr>
          <a:xfrm>
            <a:off x="598516" y="2420651"/>
            <a:ext cx="3478042" cy="1696314"/>
          </a:xfrm>
          <a:prstGeom prst="roundRect">
            <a:avLst/>
          </a:prstGeom>
          <a:solidFill>
            <a:schemeClr val="accent6">
              <a:lumMod val="40000"/>
              <a:lumOff val="60000"/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 gyülekezetben nagy szükség van a szolgálattevőkre is! </a:t>
            </a:r>
            <a:endParaRPr lang="hu-HU" sz="2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4577002" y="2636150"/>
            <a:ext cx="6096000" cy="707886"/>
          </a:xfrm>
          <a:prstGeom prst="rect">
            <a:avLst/>
          </a:prstGeom>
          <a:solidFill>
            <a:schemeClr val="accent3">
              <a:lumMod val="20000"/>
              <a:lumOff val="80000"/>
              <a:alpha val="71000"/>
            </a:schemeClr>
          </a:solidFill>
        </p:spPr>
        <p:txBody>
          <a:bodyPr>
            <a:spAutoFit/>
          </a:bodyPr>
          <a:lstStyle/>
          <a:p>
            <a:r>
              <a:rPr lang="hu-H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gyülekezetben bármilyen munkát lehet végezni, ami Isten ügyét és az egyházközség javát szolgálja. 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9305" y="3584132"/>
            <a:ext cx="1449442" cy="1435138"/>
          </a:xfrm>
          <a:prstGeom prst="rect">
            <a:avLst/>
          </a:prstGeom>
        </p:spPr>
      </p:pic>
      <p:sp>
        <p:nvSpPr>
          <p:cNvPr id="14" name="Téglalap 13"/>
          <p:cNvSpPr/>
          <p:nvPr/>
        </p:nvSpPr>
        <p:spPr>
          <a:xfrm>
            <a:off x="3373572" y="4483799"/>
            <a:ext cx="5005657" cy="1015663"/>
          </a:xfrm>
          <a:prstGeom prst="rect">
            <a:avLst/>
          </a:prstGeom>
          <a:solidFill>
            <a:schemeClr val="accent5">
              <a:lumMod val="40000"/>
              <a:lumOff val="60000"/>
              <a:alpha val="79000"/>
            </a:schemeClr>
          </a:solidFill>
        </p:spPr>
        <p:txBody>
          <a:bodyPr wrap="square">
            <a:spAutoFit/>
          </a:bodyPr>
          <a:lstStyle/>
          <a:p>
            <a:r>
              <a:rPr lang="hu-H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Bármilyen </a:t>
            </a:r>
            <a:r>
              <a:rPr lang="hu-H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önkéntes munkát lehet végezni a gyülekezetben, a gyülekezet vezetőivel </a:t>
            </a:r>
            <a:r>
              <a:rPr lang="hu-H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való </a:t>
            </a:r>
            <a:r>
              <a:rPr lang="hu-H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egyeztetés </a:t>
            </a:r>
            <a:r>
              <a:rPr lang="hu-H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után!</a:t>
            </a:r>
          </a:p>
        </p:txBody>
      </p:sp>
      <p:sp>
        <p:nvSpPr>
          <p:cNvPr id="15" name="Téglalap 14"/>
          <p:cNvSpPr/>
          <p:nvPr/>
        </p:nvSpPr>
        <p:spPr>
          <a:xfrm>
            <a:off x="4110885" y="1442098"/>
            <a:ext cx="4653453" cy="553998"/>
          </a:xfrm>
          <a:prstGeom prst="rect">
            <a:avLst/>
          </a:prstGeom>
          <a:solidFill>
            <a:schemeClr val="accent2">
              <a:lumMod val="40000"/>
              <a:lumOff val="60000"/>
              <a:alpha val="54000"/>
            </a:schemeClr>
          </a:solidFill>
        </p:spPr>
        <p:txBody>
          <a:bodyPr wrap="none">
            <a:spAutoFit/>
          </a:bodyPr>
          <a:lstStyle/>
          <a:p>
            <a:r>
              <a:rPr lang="hu-HU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3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mérce itt is </a:t>
            </a:r>
            <a:r>
              <a:rPr lang="hu-HU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3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Szentírás! </a:t>
            </a:r>
            <a:endParaRPr lang="hu-HU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Vágott nyíl jobbra 15"/>
          <p:cNvSpPr/>
          <p:nvPr/>
        </p:nvSpPr>
        <p:spPr>
          <a:xfrm>
            <a:off x="1077090" y="5499462"/>
            <a:ext cx="10731733" cy="1358538"/>
          </a:xfrm>
          <a:prstGeom prst="notchedRightArrow">
            <a:avLst/>
          </a:pr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következő dián láthatsz konkrét ötleteket, javaslatokat a gyülekezeti szolgálatra, amelyeket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ifisként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, gyerekként is végezhetsz! Lapozz!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864525" y="243480"/>
            <a:ext cx="10607040" cy="1107996"/>
          </a:xfrm>
          <a:prstGeom prst="rect">
            <a:avLst/>
          </a:prstGeom>
          <a:solidFill>
            <a:schemeClr val="accent6">
              <a:lumMod val="50000"/>
              <a:alpha val="56000"/>
            </a:schemeClr>
          </a:solidFill>
        </p:spPr>
        <p:txBody>
          <a:bodyPr wrap="square">
            <a:spAutoFit/>
          </a:bodyPr>
          <a:lstStyle/>
          <a:p>
            <a:r>
              <a:rPr lang="hu-HU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Vannak képességeink</a:t>
            </a:r>
            <a:r>
              <a:rPr lang="hu-H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valami, amiben </a:t>
            </a:r>
            <a:r>
              <a:rPr lang="hu-HU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jók vagyunk! </a:t>
            </a:r>
          </a:p>
          <a:p>
            <a:r>
              <a:rPr lang="hu-HU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 </a:t>
            </a:r>
            <a:r>
              <a:rPr lang="hu-H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lehet ezeket </a:t>
            </a:r>
            <a:r>
              <a:rPr lang="hu-HU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használni mások </a:t>
            </a:r>
            <a:r>
              <a:rPr lang="hu-H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érdekében, egy csoporton belül, a gyülekezetben, Isten </a:t>
            </a:r>
            <a:r>
              <a:rPr lang="hu-HU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ügyéért is.</a:t>
            </a:r>
            <a:endParaRPr lang="hu-HU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62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17856" y="223838"/>
            <a:ext cx="9104812" cy="1222106"/>
          </a:xfrm>
          <a:gradFill flip="none" rotWithShape="1">
            <a:gsLst>
              <a:gs pos="0">
                <a:schemeClr val="tx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tx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tx2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>
            <a:normAutofit/>
          </a:bodyPr>
          <a:lstStyle/>
          <a:p>
            <a:r>
              <a:rPr lang="hu-H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Néhány gyakorlati </a:t>
            </a:r>
            <a:r>
              <a:rPr lang="hu-H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feladat </a:t>
            </a:r>
            <a:r>
              <a:rPr lang="hu-H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gyülekezetek </a:t>
            </a:r>
            <a:r>
              <a:rPr lang="hu-H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életéből, amelyekbe ifjúként is bekapcsolódhatsz a járványhelyzet elmúltával!</a:t>
            </a:r>
            <a:r>
              <a:rPr lang="hu-H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87829" y="1589313"/>
            <a:ext cx="9509761" cy="5060870"/>
          </a:xfr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>
            <a:normAutofit fontScale="25000" lnSpcReduction="20000"/>
          </a:bodyPr>
          <a:lstStyle/>
          <a:p>
            <a:endParaRPr lang="hu-HU" dirty="0"/>
          </a:p>
          <a:p>
            <a:pPr>
              <a:buFont typeface="Wingdings" panose="05000000000000000000" pitchFamily="2" charset="2"/>
              <a:buChar char="ü"/>
            </a:pPr>
            <a:r>
              <a:rPr lang="hu-HU" sz="8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Részt vehetsz különböző előadásokban </a:t>
            </a:r>
            <a:r>
              <a:rPr lang="hu-HU" sz="8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például </a:t>
            </a:r>
            <a:r>
              <a:rPr lang="hu-HU" sz="8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karácsonykor, </a:t>
            </a:r>
            <a:r>
              <a:rPr lang="hu-HU" sz="8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anyák </a:t>
            </a:r>
            <a:r>
              <a:rPr lang="hu-HU" sz="8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napján.</a:t>
            </a:r>
            <a:endParaRPr lang="hu-HU" sz="80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hu-HU" sz="8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Mondhatsz verset, </a:t>
            </a:r>
            <a:r>
              <a:rPr lang="hu-HU" sz="8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felolvashatsz a Bibliából</a:t>
            </a:r>
            <a:r>
              <a:rPr lang="hu-HU" sz="8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8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énekelhetsz </a:t>
            </a:r>
            <a:r>
              <a:rPr lang="hu-HU" sz="8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énekkarban,</a:t>
            </a:r>
            <a:r>
              <a:rPr lang="hu-HU" sz="8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akár rövid </a:t>
            </a:r>
            <a:r>
              <a:rPr lang="hu-HU" sz="8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színdarabokban </a:t>
            </a:r>
            <a:r>
              <a:rPr lang="hu-HU" sz="8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játszhatsz valamilyen szerepet, ha ahhoz van </a:t>
            </a:r>
            <a:r>
              <a:rPr lang="hu-HU" sz="8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kedved, tehetséged</a:t>
            </a:r>
            <a:r>
              <a:rPr lang="hu-HU" sz="8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8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hu-HU" sz="8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Készíthetsz ajándékot </a:t>
            </a:r>
            <a:r>
              <a:rPr lang="hu-HU" sz="8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8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idősek </a:t>
            </a:r>
            <a:r>
              <a:rPr lang="hu-HU" sz="8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vagy a gyerek </a:t>
            </a:r>
            <a:r>
              <a:rPr lang="hu-HU" sz="8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számára.</a:t>
            </a:r>
            <a:endParaRPr lang="hu-HU" sz="80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hu-HU" sz="8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Gyermek-istentiszteleten </a:t>
            </a:r>
            <a:r>
              <a:rPr lang="hu-HU" sz="8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segíthetsz </a:t>
            </a:r>
            <a:r>
              <a:rPr lang="fi-FI" sz="8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annak, aki az alkalmat </a:t>
            </a:r>
            <a:r>
              <a:rPr lang="fi-FI" sz="8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tartja</a:t>
            </a:r>
            <a:r>
              <a:rPr lang="hu-HU" sz="8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sz="8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Kikészítheted </a:t>
            </a:r>
            <a:r>
              <a:rPr lang="hu-HU" sz="8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színezőket, </a:t>
            </a:r>
            <a:r>
              <a:rPr lang="hu-HU" sz="8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ceruzákat a foglalkozásokon.</a:t>
            </a:r>
            <a:endParaRPr lang="hu-HU" sz="80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hu-HU" sz="8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8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nálad kisebbeknek is segíthetsz </a:t>
            </a:r>
            <a:r>
              <a:rPr lang="hu-HU" sz="8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kitölteni a </a:t>
            </a:r>
            <a:r>
              <a:rPr lang="hu-HU" sz="8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feladatlapokat, </a:t>
            </a:r>
            <a:r>
              <a:rPr lang="hu-HU" sz="8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kihegyezni a ceruzákat.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sz="8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Segíthetsz a templom </a:t>
            </a:r>
            <a:r>
              <a:rPr lang="hu-HU" sz="8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környezetének </a:t>
            </a:r>
            <a:r>
              <a:rPr lang="hu-HU" sz="8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rendezésében</a:t>
            </a:r>
            <a:r>
              <a:rPr lang="hu-HU" sz="8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80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hu-HU" sz="8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8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eghívhatsz barátokat, családtagokat </a:t>
            </a:r>
            <a:r>
              <a:rPr lang="hu-HU" sz="8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különböző gyülekezeti alkalmakra. 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sz="8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8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lang="hu-HU" sz="8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istentiszteletek előtt </a:t>
            </a:r>
            <a:r>
              <a:rPr lang="hu-HU" sz="8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liturgiás lapok osztásában is segíthetsz</a:t>
            </a:r>
            <a:r>
              <a:rPr lang="hu-HU" sz="8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ha erre van szükség.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sz="8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szeretetvendégségek előkészítésében </a:t>
            </a:r>
            <a:r>
              <a:rPr lang="hu-HU" sz="8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kikészítheted a süteményeket, innivalókat.</a:t>
            </a:r>
            <a:endParaRPr lang="hu-HU" sz="8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530" y="102328"/>
            <a:ext cx="1438201" cy="14153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18" l="32443" r="896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2165" y="2345313"/>
            <a:ext cx="1243049" cy="161311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264" y="5029200"/>
            <a:ext cx="1987518" cy="132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20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652" y="0"/>
            <a:ext cx="10707757" cy="6878912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33670" y="278295"/>
            <a:ext cx="10421268" cy="2463665"/>
          </a:xfrm>
          <a:solidFill>
            <a:schemeClr val="accent6">
              <a:lumMod val="60000"/>
              <a:lumOff val="40000"/>
              <a:alpha val="44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HITTANOKTATÓKNAK!</a:t>
            </a:r>
            <a:br>
              <a:rPr lang="hu-H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 </a:t>
            </a:r>
            <a:r>
              <a:rPr lang="hu-H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ötlet a következő </a:t>
            </a:r>
            <a:r>
              <a:rPr lang="hu-H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óra tervezéséhez. </a:t>
            </a:r>
            <a:r>
              <a:rPr lang="hu-H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Rendezhettek </a:t>
            </a:r>
            <a:r>
              <a:rPr lang="hu-H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hittancsoportban </a:t>
            </a:r>
            <a:br>
              <a:rPr lang="hu-H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 MIT TUD bemutatót!</a:t>
            </a:r>
            <a:endParaRPr lang="hu-H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44486" y="2741960"/>
            <a:ext cx="10010452" cy="3988905"/>
          </a:xfrm>
          <a:solidFill>
            <a:schemeClr val="accent6">
              <a:lumMod val="50000"/>
              <a:alpha val="56000"/>
            </a:schemeClr>
          </a:solidFill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hu-HU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Néhány percben minden tanuló megmutathatja azt, amiben ügyes. </a:t>
            </a:r>
          </a:p>
          <a:p>
            <a:pPr marL="0" indent="0">
              <a:buNone/>
            </a:pPr>
            <a:r>
              <a:rPr lang="hu-HU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TIPP:</a:t>
            </a:r>
            <a:r>
              <a:rPr lang="hu-HU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Érdemes előre azt is megbeszélni, hogy a kijelölt órára hozzanak magukkal a gyerekek eszközöket, tárgyakat, amely segítségével megmutathatják erősségeiket, képességeiket társaiknak. </a:t>
            </a:r>
          </a:p>
          <a:p>
            <a:pPr marL="0" indent="0">
              <a:buNone/>
            </a:pPr>
            <a:r>
              <a:rPr lang="hu-HU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 valaki prezentációt is készít, gondoskodjunk előre a projektor, a vászon, a laptop beszerzéséről és előkészítéséről is.</a:t>
            </a:r>
          </a:p>
          <a:p>
            <a:pPr marL="0" indent="0">
              <a:buNone/>
            </a:pPr>
            <a:r>
              <a:rPr lang="hu-HU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Fontos, hogy mindenki szerepeljen, és senki se maradjon ki a bemutatóból. Ha valakinek segítségre van szüksége a bemutatóhoz egy csoporttársával közösen is dolgozhat az előadáson.</a:t>
            </a:r>
            <a:endParaRPr lang="hu-HU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98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3867"/>
            <a:ext cx="12192000" cy="6928436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2654" y="217332"/>
            <a:ext cx="9900963" cy="1076861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hu-H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Hallgasd meg ezt az éneket!</a:t>
            </a:r>
            <a:endParaRPr lang="hu-H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4767617" y="222274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None/>
            </a:pP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777923" y="193912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u-HU" b="1" dirty="0"/>
          </a:p>
        </p:txBody>
      </p:sp>
      <p:sp>
        <p:nvSpPr>
          <p:cNvPr id="10" name="Könnycsepp 9"/>
          <p:cNvSpPr/>
          <p:nvPr/>
        </p:nvSpPr>
        <p:spPr>
          <a:xfrm>
            <a:off x="569925" y="3031522"/>
            <a:ext cx="7245691" cy="3489089"/>
          </a:xfrm>
          <a:prstGeom prst="teardrop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Milyen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tulajdonságai vannak egy hű szolgának? </a:t>
            </a:r>
          </a:p>
          <a:p>
            <a:pPr algn="ctr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Fogalmazd meg 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és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írd le a füzetedbe! </a:t>
            </a:r>
            <a:endParaRPr lang="hu-H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925" y="1822534"/>
            <a:ext cx="1542422" cy="1524132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1954" y="5410455"/>
            <a:ext cx="1124958" cy="111015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87718" y="1905041"/>
            <a:ext cx="1609483" cy="1615580"/>
          </a:xfrm>
          <a:prstGeom prst="rect">
            <a:avLst/>
          </a:prstGeom>
        </p:spPr>
      </p:pic>
      <p:pic>
        <p:nvPicPr>
          <p:cNvPr id="3" name="Áldjátok az Úr nevét - zené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15617" y="1499679"/>
            <a:ext cx="1987826" cy="198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4321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50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844" y="757965"/>
            <a:ext cx="3671396" cy="5507095"/>
          </a:xfrm>
          <a:prstGeom prst="rect">
            <a:avLst/>
          </a:prstGeom>
        </p:spPr>
      </p:pic>
      <p:sp>
        <p:nvSpPr>
          <p:cNvPr id="2" name="Tekercs függőlegesen 1"/>
          <p:cNvSpPr/>
          <p:nvPr/>
        </p:nvSpPr>
        <p:spPr>
          <a:xfrm>
            <a:off x="3750419" y="313762"/>
            <a:ext cx="7731125" cy="6230938"/>
          </a:xfrm>
          <a:prstGeom prst="verticalScroll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300" b="0" i="1" u="none" strike="noStrike" kern="1200" cap="none" spc="0" normalizeH="0" baseline="0" noProof="0" dirty="0">
              <a:ln>
                <a:noFill/>
              </a:ln>
              <a:solidFill>
                <a:srgbClr val="6AAC9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 Atyánk, aki a mennyekben vagy, szenteltessék meg a te neved,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jöjjön el a te országod, legyen meg a te akaratod, amint a mennyben, úgy a földön is;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Mindennapi kenyerünket add meg nekünk ma,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és bocsásd meg vétkeinket, miképpen mi is megbocsátunk az ellenünk vétkezőknek;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És ne </a:t>
            </a:r>
            <a:r>
              <a:rPr kumimoji="0" lang="hu-HU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vígy</a:t>
            </a: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minket kísértésbe, de szabadíts meg a gonosztól;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Mert tied az ország, a hatalom és a dicsőség mindörökké.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Ámen.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(Mt 6,9-13)</a:t>
            </a:r>
          </a:p>
        </p:txBody>
      </p:sp>
      <p:pic>
        <p:nvPicPr>
          <p:cNvPr id="60419" name="Kép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7066" y="313762"/>
            <a:ext cx="1440921" cy="1325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abályos ötszög 2"/>
          <p:cNvSpPr/>
          <p:nvPr/>
        </p:nvSpPr>
        <p:spPr>
          <a:xfrm>
            <a:off x="184943" y="4312355"/>
            <a:ext cx="2986087" cy="2317865"/>
          </a:xfrm>
          <a:prstGeom prst="pentagon">
            <a:avLst/>
          </a:prstGeom>
          <a:solidFill>
            <a:schemeClr val="accent2">
              <a:lumMod val="20000"/>
              <a:lumOff val="8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Mondjuk el közösen az Úri </a:t>
            </a:r>
            <a:r>
              <a:rPr kumimoji="0" lang="hu-HU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imádságot!</a:t>
            </a:r>
            <a:endParaRPr kumimoji="0" lang="hu-HU" sz="2500" b="0" i="0" u="none" strike="noStrike" kern="1200" cap="none" spc="0" normalizeH="0" baseline="0" noProof="0" dirty="0">
              <a:ln>
                <a:noFill/>
              </a:ln>
              <a:solidFill>
                <a:srgbClr val="A848A8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3903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64619"/>
          </a:xfrm>
          <a:prstGeom prst="rect">
            <a:avLst/>
          </a:prstGeom>
        </p:spPr>
      </p:pic>
      <p:pic>
        <p:nvPicPr>
          <p:cNvPr id="61442" name="Tartalom helye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349" y="4906880"/>
            <a:ext cx="6230652" cy="1841152"/>
          </a:xfrm>
        </p:spPr>
      </p:pic>
      <p:pic>
        <p:nvPicPr>
          <p:cNvPr id="61443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30" y="5674882"/>
            <a:ext cx="4721044" cy="1073150"/>
          </a:xfrm>
          <a:prstGeom prst="rect">
            <a:avLst/>
          </a:prstGeom>
          <a:solidFill>
            <a:schemeClr val="accent3">
              <a:lumMod val="40000"/>
              <a:lumOff val="60000"/>
              <a:alpha val="69000"/>
            </a:schemeClr>
          </a:solidFill>
          <a:ln>
            <a:noFill/>
          </a:ln>
          <a:extLst/>
        </p:spPr>
      </p:pic>
      <p:sp>
        <p:nvSpPr>
          <p:cNvPr id="2" name="Téglalap 1"/>
          <p:cNvSpPr/>
          <p:nvPr/>
        </p:nvSpPr>
        <p:spPr>
          <a:xfrm>
            <a:off x="840442" y="1954981"/>
            <a:ext cx="7881258" cy="553998"/>
          </a:xfrm>
          <a:prstGeom prst="rect">
            <a:avLst/>
          </a:prstGeom>
          <a:solidFill>
            <a:srgbClr val="FFC000">
              <a:alpha val="86000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hu-HU" sz="3000" dirty="0" smtClean="0">
                <a:solidFill>
                  <a:srgbClr val="A28E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„Szolgáljatok az Úrnak örömmel.” Zsolt 100,2</a:t>
            </a:r>
            <a:endParaRPr kumimoji="0" lang="hu-HU" sz="3000" b="0" i="0" u="none" strike="noStrike" kern="1200" cap="none" spc="0" normalizeH="0" baseline="0" noProof="0" dirty="0">
              <a:ln>
                <a:noFill/>
              </a:ln>
              <a:solidFill>
                <a:srgbClr val="A28E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317634" y="164709"/>
            <a:ext cx="11327365" cy="1395207"/>
          </a:xfrm>
          <a:prstGeom prst="rect">
            <a:avLst/>
          </a:prstGeom>
          <a:solidFill>
            <a:schemeClr val="accent3">
              <a:lumMod val="60000"/>
              <a:lumOff val="40000"/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800" b="1" dirty="0" smtClean="0">
                <a:solidFill>
                  <a:srgbClr val="A28E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2800" b="1" dirty="0">
                <a:solidFill>
                  <a:srgbClr val="A28E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dirty="0" smtClean="0">
                <a:solidFill>
                  <a:srgbClr val="A28E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r>
              <a:rPr kumimoji="0" lang="hu-HU" sz="2800" b="1" i="0" u="none" strike="noStrike" kern="1200" cap="none" spc="0" normalizeH="0" noProof="0" dirty="0" smtClean="0">
                <a:ln>
                  <a:noFill/>
                </a:ln>
                <a:solidFill>
                  <a:srgbClr val="A28E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aranymondás </a:t>
            </a:r>
            <a:r>
              <a:rPr lang="hu-HU" sz="2800" b="1" noProof="0" dirty="0" smtClean="0">
                <a:solidFill>
                  <a:srgbClr val="A28E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</a:t>
            </a:r>
            <a:r>
              <a:rPr lang="hu-HU" sz="2800" b="1" dirty="0" smtClean="0">
                <a:solidFill>
                  <a:srgbClr val="A28E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jellegzetes emberi hozzáállásról szól.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800" b="1" noProof="0" dirty="0" smtClean="0">
                <a:solidFill>
                  <a:srgbClr val="A28E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Örömmel végezzük feladatainkat, erre bátorít a mai Ige.</a:t>
            </a:r>
            <a:endParaRPr kumimoji="0" lang="hu-HU" sz="2800" b="1" i="0" u="none" strike="noStrike" kern="1200" cap="none" spc="0" normalizeH="0" noProof="0" dirty="0" smtClean="0">
              <a:ln>
                <a:noFill/>
              </a:ln>
              <a:solidFill>
                <a:srgbClr val="A28E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 rot="1286221">
            <a:off x="9205429" y="2402401"/>
            <a:ext cx="270907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Kedves Hittanos!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200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Isten szerint végzett szolgálat szeretetből fakad. </a:t>
            </a:r>
            <a:endParaRPr kumimoji="0" lang="hu-H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llipszis 4"/>
          <p:cNvSpPr/>
          <p:nvPr/>
        </p:nvSpPr>
        <p:spPr>
          <a:xfrm>
            <a:off x="317634" y="2904043"/>
            <a:ext cx="5796108" cy="2542599"/>
          </a:xfrm>
          <a:prstGeom prst="ellipse">
            <a:avLst/>
          </a:prstGeom>
          <a:solidFill>
            <a:srgbClr val="002060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Írj 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ötleket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miben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mutatkozhat meg az emberek között végzett 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feladatunk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éppen most a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járványhelyzet idején? </a:t>
            </a:r>
          </a:p>
        </p:txBody>
      </p:sp>
    </p:spTree>
    <p:extLst>
      <p:ext uri="{BB962C8B-B14F-4D97-AF65-F5344CB8AC3E}">
        <p14:creationId xmlns:p14="http://schemas.microsoft.com/office/powerpoint/2010/main" val="350494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4741863"/>
            <a:ext cx="1397000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1470025" y="265113"/>
            <a:ext cx="8978900" cy="58578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Kezdjük közös imádsággal a hittanórát!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694" y="953964"/>
            <a:ext cx="5492158" cy="551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7877175" y="1238250"/>
            <a:ext cx="41481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9" name="Lekerekített téglalap 8"/>
          <p:cNvSpPr/>
          <p:nvPr/>
        </p:nvSpPr>
        <p:spPr>
          <a:xfrm>
            <a:off x="7678271" y="2702858"/>
            <a:ext cx="4194760" cy="254149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200" dirty="0">
                <a:solidFill>
                  <a:srgbClr val="766F5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mai </a:t>
            </a:r>
            <a:r>
              <a:rPr lang="hu-HU" sz="3200" dirty="0" smtClean="0">
                <a:solidFill>
                  <a:srgbClr val="766F5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hittanórán arról </a:t>
            </a:r>
            <a:r>
              <a:rPr lang="hu-HU" sz="3200" dirty="0" smtClean="0">
                <a:solidFill>
                  <a:srgbClr val="766F5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lesz szó, </a:t>
            </a:r>
            <a:r>
              <a:rPr lang="hu-HU" sz="3200" dirty="0" smtClean="0">
                <a:solidFill>
                  <a:srgbClr val="766F5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  feladatunk van.</a:t>
            </a:r>
            <a:endParaRPr lang="hu-HU" sz="3200" dirty="0">
              <a:solidFill>
                <a:srgbClr val="766F54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4398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txBody>
          <a:bodyPr/>
          <a:lstStyle/>
          <a:p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Hallgassuk meg ezt az éneket!</a:t>
            </a:r>
            <a:endParaRPr lang="hu-HU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Vezess, Jézusunk - zenés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24730" y="2014194"/>
            <a:ext cx="1616765" cy="1616765"/>
          </a:xfrm>
        </p:spPr>
      </p:pic>
      <p:sp>
        <p:nvSpPr>
          <p:cNvPr id="5" name="Ellipszis 4"/>
          <p:cNvSpPr/>
          <p:nvPr/>
        </p:nvSpPr>
        <p:spPr>
          <a:xfrm>
            <a:off x="3379304" y="2193098"/>
            <a:ext cx="5161721" cy="1258956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Kattints a hangszóró ikonra a ének elindításához!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06651" y="4293510"/>
            <a:ext cx="742881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Gondolkozz el!</a:t>
            </a:r>
          </a:p>
          <a:p>
            <a:pPr marL="342900" indent="-342900">
              <a:buAutoNum type="arabicPeriod"/>
            </a:pP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Mit jelenthet az ének szövegében, hogy „Vezess Jézusunk, s Véled indulunk”?</a:t>
            </a:r>
          </a:p>
          <a:p>
            <a:pPr marL="342900" indent="-342900">
              <a:buAutoNum type="arabicPeriod"/>
            </a:pP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Az életünkben, milyen „küzdelmekkel” helyzetekkel </a:t>
            </a:r>
          </a:p>
          <a:p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kell megbirkóznunk? </a:t>
            </a:r>
            <a:endParaRPr lang="hu-H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0679" y="4118698"/>
            <a:ext cx="3499053" cy="2330369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227" y="2189006"/>
            <a:ext cx="1609483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387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5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939670" cy="1371600"/>
          </a:xfrm>
        </p:spPr>
        <p:txBody>
          <a:bodyPr>
            <a:normAutofit fontScale="90000"/>
          </a:bodyPr>
          <a:lstStyle/>
          <a:p>
            <a:r>
              <a:rPr lang="hu-H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mindenkinek szán feladatot!</a:t>
            </a:r>
            <a:br>
              <a:rPr lang="hu-H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Vajon ez tényleg így van? </a:t>
            </a:r>
            <a:r>
              <a:rPr lang="hu-HU" i="1" dirty="0" smtClean="0">
                <a:solidFill>
                  <a:srgbClr val="002060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Még neked is? </a:t>
            </a:r>
            <a:endParaRPr lang="hu-HU" i="1" dirty="0">
              <a:solidFill>
                <a:srgbClr val="002060"/>
              </a:solidFill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2786932"/>
          </a:xfrm>
        </p:spPr>
        <p:txBody>
          <a:bodyPr>
            <a:normAutofit/>
          </a:bodyPr>
          <a:lstStyle/>
          <a:p>
            <a:r>
              <a:rPr lang="hu-HU" sz="3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gondolsz erről</a:t>
            </a:r>
            <a:r>
              <a:rPr lang="hu-HU" sz="3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endParaRPr lang="hu-HU" sz="3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3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Beszélgessetek 3-4 fős csoportban, hogy mi lehet az a konkrét feladat, amit Isten neked szán?</a:t>
            </a:r>
          </a:p>
          <a:p>
            <a:r>
              <a:rPr lang="hu-HU" sz="3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Lehet-e például a tanulás ilyen feladatod?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0941" y="1714037"/>
            <a:ext cx="1548518" cy="152413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052" y="5204791"/>
            <a:ext cx="1507495" cy="150749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9232" y="4373217"/>
            <a:ext cx="3180227" cy="211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91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306956" y="437164"/>
            <a:ext cx="7620001" cy="1504258"/>
          </a:xfrm>
        </p:spPr>
        <p:txBody>
          <a:bodyPr>
            <a:normAutofit fontScale="90000"/>
          </a:bodyPr>
          <a:lstStyle/>
          <a:p>
            <a:pPr algn="ctr"/>
            <a:r>
              <a:rPr lang="hu-HU" sz="3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Nézd meg jól ezeket a képeket! </a:t>
            </a:r>
            <a:br>
              <a:rPr lang="hu-HU" sz="3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3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Beszélgessetek a kérdés alapján!</a:t>
            </a:r>
            <a:br>
              <a:rPr lang="hu-HU" sz="3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3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Milyen tevékenységeket fedezel fel?</a:t>
            </a:r>
            <a:endParaRPr lang="hu-HU" sz="3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49616">
            <a:off x="8813915" y="2182952"/>
            <a:ext cx="2621491" cy="393223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370" y="4180767"/>
            <a:ext cx="3669654" cy="244399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0095">
            <a:off x="3714537" y="2130741"/>
            <a:ext cx="3351284" cy="223195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739" y="483568"/>
            <a:ext cx="3326348" cy="2215348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1039" y="2299028"/>
            <a:ext cx="1548518" cy="1524132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398" y="3964637"/>
            <a:ext cx="3657944" cy="244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3766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4524" y="248772"/>
            <a:ext cx="4198535" cy="6297802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51112" y="364298"/>
            <a:ext cx="5546036" cy="1371600"/>
          </a:xfrm>
        </p:spPr>
        <p:txBody>
          <a:bodyPr>
            <a:normAutofit fontScale="90000"/>
          </a:bodyPr>
          <a:lstStyle/>
          <a:p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Gondolkozz el! </a:t>
            </a:r>
            <a:b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 az erősségeid? </a:t>
            </a:r>
            <a:endParaRPr lang="hu-H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95130" y="1934817"/>
            <a:ext cx="6414052" cy="4611757"/>
          </a:xfrm>
        </p:spPr>
        <p:txBody>
          <a:bodyPr>
            <a:noAutofit/>
          </a:bodyPr>
          <a:lstStyle/>
          <a:p>
            <a:pPr algn="just"/>
            <a:r>
              <a:rPr lang="hu-HU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Írj le két három olyan tulajdonságodat, amelyek szerinted az erősségeid!</a:t>
            </a:r>
          </a:p>
          <a:p>
            <a:pPr marL="0" indent="0">
              <a:buNone/>
            </a:pPr>
            <a:r>
              <a:rPr lang="hu-HU" sz="2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(Például</a:t>
            </a:r>
            <a:r>
              <a:rPr lang="hu-HU" sz="2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Jól megy neked a számolás, ügyes vagy a labdajátékokban, türelmesen meg tudsz hallgatni másokat, jó ötleteket találsz ki, mindenféle elektronikai kütyüt meg tudsz javítani, tudsz játszani valamilyen hangszeren, verhetetlen vagy a sakkban, szép képeket készítesz, a gördeszka bajnoka vagy stb.)</a:t>
            </a:r>
          </a:p>
          <a:p>
            <a:pPr marL="0" indent="0">
              <a:buNone/>
            </a:pPr>
            <a:endParaRPr lang="hu-HU" sz="24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hu-HU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 a feladattal elkészültél, beszéljétek meg csoportban is, ki mit írt!</a:t>
            </a:r>
          </a:p>
          <a:p>
            <a:pPr marL="0" indent="0">
              <a:buNone/>
            </a:pPr>
            <a:endParaRPr lang="hu-HU" sz="24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695" y="303214"/>
            <a:ext cx="1450974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37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474226" y="496821"/>
            <a:ext cx="3955774" cy="1040431"/>
          </a:xfrm>
        </p:spPr>
        <p:txBody>
          <a:bodyPr/>
          <a:lstStyle/>
          <a:p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Tudod-e?</a:t>
            </a:r>
            <a:endParaRPr lang="hu-H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02973" y="496821"/>
            <a:ext cx="6871253" cy="5983492"/>
          </a:xfrm>
        </p:spPr>
        <p:txBody>
          <a:bodyPr>
            <a:normAutofit fontScale="92500" lnSpcReduction="20000"/>
          </a:bodyPr>
          <a:lstStyle/>
          <a:p>
            <a:r>
              <a:rPr lang="hu-HU" sz="2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feladat más szóval </a:t>
            </a:r>
            <a:r>
              <a:rPr lang="hu-HU" sz="2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küldetés</a:t>
            </a:r>
            <a:r>
              <a:rPr lang="hu-HU" sz="26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26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6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elhívott emberinek így a prófétáknak is, akikről az előző órákon tanultunk, különleges </a:t>
            </a:r>
            <a:r>
              <a:rPr lang="hu-HU" sz="26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küldetésük </a:t>
            </a:r>
            <a:r>
              <a:rPr lang="hu-HU" sz="26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volt</a:t>
            </a:r>
            <a:r>
              <a:rPr lang="hu-HU" sz="26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sz="26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Azt a feladatot kapták Istentől, hogy hirdessék szavát az embereknek. </a:t>
            </a:r>
          </a:p>
          <a:p>
            <a:r>
              <a:rPr lang="hu-HU" sz="26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Ehhez a feladathoz különleges </a:t>
            </a:r>
            <a:r>
              <a:rPr lang="hu-HU" sz="26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képesség </a:t>
            </a:r>
            <a:r>
              <a:rPr lang="hu-HU" sz="26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</a:t>
            </a:r>
            <a:r>
              <a:rPr lang="hu-HU" sz="26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tulajdonság </a:t>
            </a:r>
            <a:r>
              <a:rPr lang="hu-HU" sz="26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hu-HU" sz="26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kellett</a:t>
            </a:r>
            <a:r>
              <a:rPr lang="hu-HU" sz="26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hu-HU" sz="26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u-HU" sz="2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sz="26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2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engedelmesség</a:t>
            </a:r>
            <a:r>
              <a:rPr lang="hu-HU" sz="26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>
              <a:buNone/>
            </a:pPr>
            <a:r>
              <a:rPr lang="hu-HU" sz="2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sz="26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bátorság</a:t>
            </a:r>
            <a:r>
              <a:rPr lang="hu-HU" sz="26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és </a:t>
            </a:r>
          </a:p>
          <a:p>
            <a:pPr marL="0" indent="0">
              <a:buNone/>
            </a:pPr>
            <a:r>
              <a:rPr lang="hu-HU" sz="2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sz="26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kitartás</a:t>
            </a:r>
            <a:r>
              <a:rPr lang="hu-HU" sz="26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6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is. </a:t>
            </a:r>
          </a:p>
          <a:p>
            <a:r>
              <a:rPr lang="hu-HU" sz="26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a feladat mellé segítségét és vezetését adta, hogy a küldetés sikerüljön</a:t>
            </a:r>
            <a:r>
              <a:rPr lang="hu-HU" sz="2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2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mindenkinek ad személyre szóló feladatot még a gyerekeknek is. </a:t>
            </a:r>
          </a:p>
          <a:p>
            <a:r>
              <a:rPr lang="hu-HU" sz="2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Ezeket a feladatokat nem mindig könnyű elfogadni és elvégezni.</a:t>
            </a:r>
          </a:p>
          <a:p>
            <a:endParaRPr lang="hu-HU" sz="26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6876" y="642594"/>
            <a:ext cx="1542422" cy="152413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4226" y="4630599"/>
            <a:ext cx="2897584" cy="1943153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892" y="2425148"/>
            <a:ext cx="2797195" cy="186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3504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994990" y="642594"/>
            <a:ext cx="8130209" cy="1371600"/>
          </a:xfrm>
        </p:spPr>
        <p:txBody>
          <a:bodyPr>
            <a:normAutofit fontScale="90000"/>
          </a:bodyPr>
          <a:lstStyle/>
          <a:p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Készíts egy vázlatot a füzetedbe!</a:t>
            </a:r>
            <a:endParaRPr lang="hu-H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3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 és milyen feladatokat lehet végezni? </a:t>
            </a:r>
            <a:endParaRPr lang="hu-HU" sz="30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3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Általában milyen </a:t>
            </a:r>
            <a:r>
              <a:rPr lang="hu-HU" sz="3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feladatokat </a:t>
            </a:r>
            <a:r>
              <a:rPr lang="hu-HU" sz="3000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végzel</a:t>
            </a:r>
            <a:r>
              <a:rPr lang="hu-HU" sz="3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3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otthon,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3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3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ház körül a kertben,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3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iskolában,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3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gyülekezetben?</a:t>
            </a:r>
            <a:endParaRPr lang="hu-HU" sz="3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7938" y="1060172"/>
            <a:ext cx="2325618" cy="154888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100" y="3102086"/>
            <a:ext cx="2895294" cy="193398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790" y="642475"/>
            <a:ext cx="1377815" cy="137171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2386" y="4573321"/>
            <a:ext cx="2755416" cy="18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850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5862" y="318052"/>
            <a:ext cx="9939130" cy="606949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hu-HU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képzeld </a:t>
            </a:r>
            <a:r>
              <a:rPr lang="hu-H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hu-HU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házatokat/lakásotokat</a:t>
            </a:r>
            <a:r>
              <a:rPr lang="hu-H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endParaRPr lang="hu-HU" sz="4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Milyen </a:t>
            </a:r>
            <a:r>
              <a:rPr lang="hu-HU" sz="2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feladatok vannak </a:t>
            </a:r>
            <a:r>
              <a:rPr lang="hu-HU" sz="2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otthon? </a:t>
            </a:r>
          </a:p>
          <a:p>
            <a:r>
              <a:rPr lang="hu-HU" sz="2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 </a:t>
            </a:r>
            <a:r>
              <a:rPr lang="hu-HU" sz="2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végzi azokat a feladatokat? Írj egy listát erről! </a:t>
            </a:r>
            <a:endParaRPr lang="hu-HU" sz="22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u-HU" sz="2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Mit végez anya, apa, (testvéred) és mit teszel benne te?</a:t>
            </a:r>
          </a:p>
          <a:p>
            <a:r>
              <a:rPr lang="hu-HU" sz="2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olyan személy, </a:t>
            </a:r>
            <a:r>
              <a:rPr lang="hu-HU" sz="2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aki </a:t>
            </a:r>
            <a:r>
              <a:rPr lang="hu-HU" sz="2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szerinted túlságosan </a:t>
            </a:r>
            <a:r>
              <a:rPr lang="hu-HU" sz="2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sok mindent </a:t>
            </a:r>
            <a:r>
              <a:rPr lang="hu-HU" sz="2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tesz? </a:t>
            </a:r>
          </a:p>
          <a:p>
            <a:r>
              <a:rPr lang="hu-HU" sz="2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</a:t>
            </a:r>
            <a:r>
              <a:rPr lang="hu-HU" sz="2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lehet </a:t>
            </a:r>
            <a:r>
              <a:rPr lang="hu-HU" sz="2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annak </a:t>
            </a:r>
            <a:r>
              <a:rPr lang="hu-HU" sz="2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következménye, ha valaki túlterhelődik a túl sok feladat miatt? Milyen lesz ettől az otthoni hangulat? </a:t>
            </a:r>
          </a:p>
          <a:p>
            <a:endParaRPr lang="hu-HU" sz="22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gondold </a:t>
            </a:r>
            <a:r>
              <a:rPr lang="hu-HU" sz="2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végig, hogyan tudnál segíteni a feladatok egyenlőbb elosztásában és </a:t>
            </a:r>
            <a:r>
              <a:rPr lang="hu-HU" sz="2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azok elvégzésében! </a:t>
            </a:r>
          </a:p>
          <a:p>
            <a:r>
              <a:rPr lang="hu-HU" sz="2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</a:t>
            </a:r>
            <a:r>
              <a:rPr lang="hu-HU" sz="2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gondolsz, mi lehet </a:t>
            </a:r>
            <a:r>
              <a:rPr lang="hu-HU" sz="2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tetteidnek és </a:t>
            </a:r>
            <a:r>
              <a:rPr lang="hu-HU" sz="2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segítségednek </a:t>
            </a:r>
            <a:r>
              <a:rPr lang="hu-HU" sz="2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következménye az otthoni hangulatra, rád és a többi </a:t>
            </a:r>
            <a:r>
              <a:rPr lang="hu-HU" sz="2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családtagodra nézve? </a:t>
            </a:r>
          </a:p>
          <a:p>
            <a:r>
              <a:rPr lang="hu-HU" sz="22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Készíts egy személyes FELADATTERVET, amiben leírod a vállalt tevékenységeket, feladatokat. </a:t>
            </a:r>
            <a:r>
              <a:rPr lang="hu-HU" sz="2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22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eszéld át a TERVET szüleiddel is. </a:t>
            </a:r>
            <a:endParaRPr lang="hu-HU" sz="22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9460" y="1180288"/>
            <a:ext cx="1553347" cy="153966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4992" y="5121846"/>
            <a:ext cx="1377815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889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Fabetű">
  <a:themeElements>
    <a:clrScheme name="Wood Type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Wood Type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C6AE0645-98FF-411B-B0E9-59ABD78A0CCE}"/>
    </a:ext>
  </a:extLst>
</a:theme>
</file>

<file path=ppt/theme/theme2.xml><?xml version="1.0" encoding="utf-8"?>
<a:theme xmlns:a="http://schemas.openxmlformats.org/drawingml/2006/main" name="Szappan">
  <a:themeElements>
    <a:clrScheme name="Szappa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zappa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zappa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TM03090434[[fn=Fabetű]]</Template>
  <TotalTime>271</TotalTime>
  <Words>764</Words>
  <Application>Microsoft Office PowerPoint</Application>
  <PresentationFormat>Szélesvásznú</PresentationFormat>
  <Paragraphs>97</Paragraphs>
  <Slides>16</Slides>
  <Notes>0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10</vt:i4>
      </vt:variant>
      <vt:variant>
        <vt:lpstr>Téma</vt:lpstr>
      </vt:variant>
      <vt:variant>
        <vt:i4>2</vt:i4>
      </vt:variant>
      <vt:variant>
        <vt:lpstr>Diacímek</vt:lpstr>
      </vt:variant>
      <vt:variant>
        <vt:i4>16</vt:i4>
      </vt:variant>
    </vt:vector>
  </HeadingPairs>
  <TitlesOfParts>
    <vt:vector size="28" baseType="lpstr">
      <vt:lpstr>Agency FB</vt:lpstr>
      <vt:lpstr>Arial</vt:lpstr>
      <vt:lpstr>Blackadder ITC</vt:lpstr>
      <vt:lpstr>Century Gothic</vt:lpstr>
      <vt:lpstr>Comic Sans MS</vt:lpstr>
      <vt:lpstr>Garamond</vt:lpstr>
      <vt:lpstr>Georgia</vt:lpstr>
      <vt:lpstr>Rockwell</vt:lpstr>
      <vt:lpstr>Trebuchet MS</vt:lpstr>
      <vt:lpstr>Wingdings</vt:lpstr>
      <vt:lpstr>Fabetű</vt:lpstr>
      <vt:lpstr>Szappan</vt:lpstr>
      <vt:lpstr>Feladatom van!</vt:lpstr>
      <vt:lpstr>PowerPoint-bemutató</vt:lpstr>
      <vt:lpstr>Hallgassuk meg ezt az éneket!</vt:lpstr>
      <vt:lpstr>Isten mindenkinek szán feladatot! Vajon ez tényleg így van? Még neked is? </vt:lpstr>
      <vt:lpstr>Nézd meg jól ezeket a képeket!  Beszélgessetek a kérdés alapján! Milyen tevékenységeket fedezel fel?</vt:lpstr>
      <vt:lpstr>Gondolkozz el!  Mik az erősségeid? </vt:lpstr>
      <vt:lpstr>Tudod-e?</vt:lpstr>
      <vt:lpstr>Készíts egy vázlatot a füzetedbe!</vt:lpstr>
      <vt:lpstr>PowerPoint-bemutató</vt:lpstr>
      <vt:lpstr>Beszélgessetek 3-4 fős csoportokban a kérdésekről!</vt:lpstr>
      <vt:lpstr>PowerPoint-bemutató</vt:lpstr>
      <vt:lpstr>Néhány gyakorlati feladat a gyülekezetek életéből, amelyekbe ifjúként is bekapcsolódhatsz a járványhelyzet elmúltával! </vt:lpstr>
      <vt:lpstr>A HITTANOKTATÓKNAK! Egy ötlet a következő óra tervezéséhez.  Rendezhettek a hittancsoportban  KI MIT TUD bemutatót!</vt:lpstr>
      <vt:lpstr>Hallgasd meg ezt az éneket!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Feladatom van!</dc:title>
  <dc:creator>Gergo</dc:creator>
  <cp:lastModifiedBy>Gergo</cp:lastModifiedBy>
  <cp:revision>57</cp:revision>
  <dcterms:created xsi:type="dcterms:W3CDTF">2021-02-25T14:42:38Z</dcterms:created>
  <dcterms:modified xsi:type="dcterms:W3CDTF">2021-02-26T10:55:40Z</dcterms:modified>
</cp:coreProperties>
</file>