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  <p:sldMasterId id="2147483885" r:id="rId2"/>
    <p:sldMasterId id="2147483903" r:id="rId3"/>
    <p:sldMasterId id="2147483915" r:id="rId4"/>
    <p:sldMasterId id="2147483927" r:id="rId5"/>
    <p:sldMasterId id="2147483945" r:id="rId6"/>
    <p:sldMasterId id="2147483957" r:id="rId7"/>
  </p:sldMasterIdLst>
  <p:notesMasterIdLst>
    <p:notesMasterId r:id="rId29"/>
  </p:notesMasterIdLst>
  <p:sldIdLst>
    <p:sldId id="302" r:id="rId8"/>
    <p:sldId id="339" r:id="rId9"/>
    <p:sldId id="285" r:id="rId10"/>
    <p:sldId id="344" r:id="rId11"/>
    <p:sldId id="329" r:id="rId12"/>
    <p:sldId id="341" r:id="rId13"/>
    <p:sldId id="347" r:id="rId14"/>
    <p:sldId id="333" r:id="rId15"/>
    <p:sldId id="342" r:id="rId16"/>
    <p:sldId id="335" r:id="rId17"/>
    <p:sldId id="334" r:id="rId18"/>
    <p:sldId id="346" r:id="rId19"/>
    <p:sldId id="348" r:id="rId20"/>
    <p:sldId id="336" r:id="rId21"/>
    <p:sldId id="345" r:id="rId22"/>
    <p:sldId id="327" r:id="rId23"/>
    <p:sldId id="321" r:id="rId24"/>
    <p:sldId id="340" r:id="rId25"/>
    <p:sldId id="303" r:id="rId26"/>
    <p:sldId id="290" r:id="rId27"/>
    <p:sldId id="291" r:id="rId28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A140"/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42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744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7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04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521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19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69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68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52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320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130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897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4253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5475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769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861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120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354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76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479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067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137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234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5390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677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964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4717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9956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265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4577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169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2598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3177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99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124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880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901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7227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440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9986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935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574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9431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842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265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91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873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486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7924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018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1812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994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935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366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871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780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7255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646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006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979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098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3598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962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709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4541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5885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68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8401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1737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14337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96119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3522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3682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2636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3490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01553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4118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55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3747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2953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295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288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1412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4630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51360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7909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2720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506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73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5757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87406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2445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5686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8185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6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2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7852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47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665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092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02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2022. 03. 28.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36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a.hu/az_oszovetseg_a_muveszetekben/daniel_az_oroszlanok_vermeben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DAN/6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bibliamindenkie.hu/uj/DAN/6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arcanum.hu/hu/online-kiadvanyok/KonyvekKonyve-a-konyvek-konyve-2/az-oszovetseg-7/a-fogsag-nepe-BDC/daniel-tortenetei-C86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://rpi-feladatbank.reformatus.hu/fL5PzJI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b6wSz2ekfCw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app=desktop&amp;v=bMTb4WTwOSM&amp;feature=youtu.be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7709" y="564776"/>
            <a:ext cx="9136220" cy="1158235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Dániel az oroszlánok vermében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87709" y="1843439"/>
            <a:ext cx="4958000" cy="1200207"/>
          </a:xfrm>
        </p:spPr>
        <p:txBody>
          <a:bodyPr>
            <a:normAutofit fontScale="25000" lnSpcReduction="20000"/>
          </a:bodyPr>
          <a:lstStyle/>
          <a:p>
            <a:r>
              <a:rPr lang="hu-H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6000" dirty="0"/>
              <a:t/>
            </a:r>
            <a:br>
              <a:rPr lang="hu-HU" sz="6000" dirty="0"/>
            </a:br>
            <a:r>
              <a:rPr lang="hu-HU" sz="1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Hűséggel kitartani Isten mellett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2402367"/>
            <a:ext cx="5286750" cy="34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994" y="1963800"/>
            <a:ext cx="7019925" cy="4530744"/>
          </a:xfrm>
          <a:prstGeom prst="rect">
            <a:avLst/>
          </a:prstGeom>
        </p:spPr>
      </p:pic>
      <p:sp>
        <p:nvSpPr>
          <p:cNvPr id="6" name="Felhő 5"/>
          <p:cNvSpPr/>
          <p:nvPr/>
        </p:nvSpPr>
        <p:spPr>
          <a:xfrm>
            <a:off x="8549839" y="2038558"/>
            <a:ext cx="3219533" cy="1632857"/>
          </a:xfrm>
          <a:prstGeom prst="cloudCallout">
            <a:avLst>
              <a:gd name="adj1" fmla="val -68871"/>
              <a:gd name="adj2" fmla="val 4373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Izráel Istene!</a:t>
            </a:r>
          </a:p>
          <a:p>
            <a:pPr algn="ctr"/>
            <a:r>
              <a:rPr lang="hu-HU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 meg!</a:t>
            </a:r>
            <a:endParaRPr lang="hu-HU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zis buborék 10"/>
          <p:cNvSpPr/>
          <p:nvPr/>
        </p:nvSpPr>
        <p:spPr>
          <a:xfrm rot="831472">
            <a:off x="5583633" y="696068"/>
            <a:ext cx="3171361" cy="1426036"/>
          </a:xfrm>
          <a:prstGeom prst="wedgeEllipseCallout">
            <a:avLst>
              <a:gd name="adj1" fmla="val -40383"/>
              <a:gd name="adj2" fmla="val 11190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a lehetőség. Dániel imádkozik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 beárulhatjuk a királynál.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zis buborék 11"/>
          <p:cNvSpPr/>
          <p:nvPr/>
        </p:nvSpPr>
        <p:spPr>
          <a:xfrm rot="20074722">
            <a:off x="1791184" y="252621"/>
            <a:ext cx="3536380" cy="2312929"/>
          </a:xfrm>
          <a:prstGeom prst="wedgeEllipseCallout">
            <a:avLst>
              <a:gd name="adj1" fmla="val 17045"/>
              <a:gd name="adj2" fmla="val 6563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Igen, és nem tud majd mit tenni Dárius, hiszen köti őt a törvény szava. </a:t>
            </a:r>
          </a:p>
          <a:p>
            <a:pPr algn="ctr"/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kell majd ítélnie!</a:t>
            </a:r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593" y="5567132"/>
            <a:ext cx="1092780" cy="1083519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457200" y="2854986"/>
            <a:ext cx="3519340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Mivel Dárius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aláírta a törvényt,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ez a rendelkezés őt is kötelezte annak betartására.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médek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perzsák törvénye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szerint visszavonhatatlan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volt, amit királyi parancsba adott.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Nem lehetett egy másik vagy egy újabb rendelkezéssel felülírni az eredetit.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7234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604"/>
            <a:ext cx="12192000" cy="684539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31900" y="5871246"/>
            <a:ext cx="391885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Rembrandt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Dániel az oroszlánok között, 1652.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Amszterdam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kép forrása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811" y="258814"/>
            <a:ext cx="7458891" cy="653576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4950" y="88996"/>
            <a:ext cx="4009438" cy="13740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Dániel az oroszlánok vermében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891" y="88997"/>
            <a:ext cx="1113838" cy="1104398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531900" y="1531366"/>
            <a:ext cx="3643678" cy="4271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Dárius nem tehetett mást,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az oroszlánok vermébe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dobatta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Dánielt.</a:t>
            </a:r>
          </a:p>
          <a:p>
            <a:pPr algn="ctr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Biztatásul ezt mondta neki: 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te Istened, akit állhatatosan tisztelsz, szabadítson meg téged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71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1670" y="2498848"/>
            <a:ext cx="10690411" cy="3861611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Hangzott a királytól Dániel felé a bátorítás!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Odavittek egy követ, és a verem szájára tették; a király pedig lepecsételte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gyűrűjével.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Dániel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sorsán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már nem lehet változtatni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Emberi erő itt nem segíthet.</a:t>
            </a:r>
          </a:p>
          <a:p>
            <a:r>
              <a:rPr lang="hu-HU" dirty="0" smtClean="0"/>
              <a:t>Vajon mi fog történni?</a:t>
            </a:r>
          </a:p>
          <a:p>
            <a:r>
              <a:rPr lang="hu-HU" dirty="0" smtClean="0"/>
              <a:t>Mi lesz most Dániellel?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Felhő 3"/>
          <p:cNvSpPr/>
          <p:nvPr/>
        </p:nvSpPr>
        <p:spPr>
          <a:xfrm>
            <a:off x="4346473" y="0"/>
            <a:ext cx="7315201" cy="2364377"/>
          </a:xfrm>
          <a:prstGeom prst="cloudCallout">
            <a:avLst>
              <a:gd name="adj1" fmla="val -97824"/>
              <a:gd name="adj2" fmla="val 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„A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te Istened, akit állhatatosan tisztelsz, szabadítson meg téged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656" y="2211894"/>
            <a:ext cx="1316850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király egész éjszaka gyötrődött, és nem tudott aludni. Hajnalhasadáskor mindjárt fölkelt, és sietve odament  az oroszlánok verméhez. </a:t>
            </a:r>
          </a:p>
          <a:p>
            <a:r>
              <a:rPr lang="hu-HU" dirty="0"/>
              <a:t>Amikor odaért a veremhez, szomorú hangon kiáltott Dánielnek: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Ellipszis buborék 3"/>
          <p:cNvSpPr/>
          <p:nvPr/>
        </p:nvSpPr>
        <p:spPr>
          <a:xfrm rot="629182">
            <a:off x="3307976" y="4362710"/>
            <a:ext cx="7288306" cy="1847476"/>
          </a:xfrm>
          <a:prstGeom prst="wedgeEllipseCallout">
            <a:avLst>
              <a:gd name="adj1" fmla="val -84062"/>
              <a:gd name="adj2" fmla="val 134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Dániel, </a:t>
            </a:r>
            <a:r>
              <a:rPr lang="hu-HU" sz="2000" b="1" dirty="0" smtClean="0"/>
              <a:t>te </a:t>
            </a:r>
            <a:r>
              <a:rPr lang="hu-HU" sz="2000" b="1" dirty="0"/>
              <a:t>az élő Isten szolgája vagy! </a:t>
            </a:r>
            <a:endParaRPr lang="hu-HU" sz="2000" b="1" dirty="0" smtClean="0"/>
          </a:p>
          <a:p>
            <a:pPr algn="ctr"/>
            <a:r>
              <a:rPr lang="hu-HU" sz="2000" b="1" dirty="0" smtClean="0"/>
              <a:t>A </a:t>
            </a:r>
            <a:r>
              <a:rPr lang="hu-HU" sz="2000" b="1" dirty="0"/>
              <a:t>te Istened, akit olyan állhatatosan tisztelsz, meg tudott-e menteni az oroszlánoktól?</a:t>
            </a:r>
          </a:p>
        </p:txBody>
      </p:sp>
    </p:spTree>
    <p:extLst>
      <p:ext uri="{BB962C8B-B14F-4D97-AF65-F5344CB8AC3E}">
        <p14:creationId xmlns:p14="http://schemas.microsoft.com/office/powerpoint/2010/main" val="19017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2568" y="578225"/>
            <a:ext cx="5195432" cy="98163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megmutatta szabadítását 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88275" y="2368732"/>
            <a:ext cx="11064239" cy="1824446"/>
          </a:xfrm>
          <a:solidFill>
            <a:schemeClr val="bg2">
              <a:lumMod val="90000"/>
              <a:alpha val="99000"/>
            </a:schemeClr>
          </a:solidFill>
        </p:spPr>
        <p:txBody>
          <a:bodyPr>
            <a:no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Dánielnek nem lett semmi baja az oroszlánok között. Nem bántották őt.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Másnap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boldogan mondta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Dániel a királynak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 Az én Istenem elküldte angyalát, és az bezárta az oroszlánok száját, úgyhogy nem bántottak engem. Mert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Ő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ártatlannak talált engem, és téged sem bántottalak meg, ó,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király!</a:t>
            </a: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395" y="331692"/>
            <a:ext cx="1315514" cy="130436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888275" y="4355722"/>
            <a:ext cx="805220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kattints a Bibliai szöveg elolvasásához!</a:t>
            </a:r>
          </a:p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(Dániel 6)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28989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372"/>
            <a:ext cx="12192000" cy="68753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1436" y="435427"/>
            <a:ext cx="8911687" cy="1280890"/>
          </a:xfrm>
          <a:solidFill>
            <a:srgbClr val="FFFFFF">
              <a:alpha val="67000"/>
            </a:srgbClr>
          </a:solidFill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Én is ilyen szeretnék lenni…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36760" y="1962334"/>
            <a:ext cx="10541726" cy="4671420"/>
          </a:xfrm>
          <a:solidFill>
            <a:schemeClr val="accent6">
              <a:lumMod val="75000"/>
              <a:alpha val="67000"/>
            </a:schemeClr>
          </a:solidFill>
        </p:spPr>
        <p:txBody>
          <a:bodyPr>
            <a:normAutofit/>
          </a:bodyPr>
          <a:lstStyle/>
          <a:p>
            <a:r>
              <a:rPr lang="hu-HU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tulajdonságait ismertétek </a:t>
            </a: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 </a:t>
            </a:r>
            <a:r>
              <a:rPr lang="hu-HU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történet alapján Dánielnek</a:t>
            </a: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Legalább 5 tulajdonságot említsetek!</a:t>
            </a:r>
            <a:endParaRPr lang="hu-HU" sz="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Azokat </a:t>
            </a:r>
            <a:r>
              <a:rPr lang="hu-HU" sz="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tulajdonságokat írjátok le a füzetbe, </a:t>
            </a: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amelyek miatt szeretnétek Dánielre hasonlítani!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egy kiegészíthető példamondat: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Szeretnék Dánielhez hasonlóan én is……………..lenni! 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kipontozott részt egészítsétek ki saját gondolatokkal!</a:t>
            </a:r>
            <a:endParaRPr lang="hu-HU" sz="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037" y="246744"/>
            <a:ext cx="1670449" cy="1658256"/>
          </a:xfrm>
          <a:prstGeom prst="rect">
            <a:avLst/>
          </a:prstGeom>
          <a:solidFill>
            <a:srgbClr val="FFFFFF">
              <a:alpha val="96000"/>
            </a:srgbClr>
          </a:solidFill>
        </p:spPr>
      </p:pic>
    </p:spTree>
    <p:extLst>
      <p:ext uri="{BB962C8B-B14F-4D97-AF65-F5344CB8AC3E}">
        <p14:creationId xmlns:p14="http://schemas.microsoft.com/office/powerpoint/2010/main" val="8595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"/>
            <a:ext cx="12192000" cy="684455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5188" y="278670"/>
            <a:ext cx="6283234" cy="1311895"/>
          </a:xfrm>
          <a:solidFill>
            <a:schemeClr val="accent1">
              <a:alpha val="51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 történet számos érdekességet tartalmaz</a:t>
            </a:r>
            <a:endParaRPr lang="hu-HU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3248" y="1863661"/>
            <a:ext cx="7115400" cy="4431983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különös módon is meg tudja őrizni az Övéit.</a:t>
            </a:r>
          </a:p>
          <a:p>
            <a:pPr algn="ctr"/>
            <a:endParaRPr lang="hu-HU" sz="24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Aki Istent szolgálja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ellensé­geskedés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miatt akár nehéz helyzetbe is kerülhet.</a:t>
            </a:r>
          </a:p>
          <a:p>
            <a:pPr algn="ctr"/>
            <a:endParaRPr lang="hu-HU" sz="24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bibliai szövegből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derül ki, hogy mit tett Dániel az oroszlánok között, de feltehetőleg imádkozott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hu-HU" sz="24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szorult helyzetben való imádkozás fontosságára is felhívja a figyelmet ez a történet.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508" y="502135"/>
            <a:ext cx="1667994" cy="1657267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9096904" y="2547257"/>
            <a:ext cx="2534195" cy="404412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 milyen további  érdekességeket találtatok ebben a történetben?</a:t>
            </a:r>
          </a:p>
          <a:p>
            <a:pPr algn="ctr"/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 emelnétek ki belőle? </a:t>
            </a:r>
          </a:p>
          <a:p>
            <a:pPr algn="ctr"/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Beszéljétek meg a csoportban!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telope Cany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712" y="3878911"/>
            <a:ext cx="1383912" cy="1371719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5239679" y="338901"/>
            <a:ext cx="6756452" cy="2862322"/>
          </a:xfrm>
          <a:prstGeom prst="rect">
            <a:avLst/>
          </a:prstGeom>
          <a:solidFill>
            <a:schemeClr val="accent2"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számodra nehéz </a:t>
            </a:r>
            <a:r>
              <a:rPr lang="hu-HU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helyzetben </a:t>
            </a:r>
            <a:r>
              <a:rPr lang="hu-H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hogyan </a:t>
            </a:r>
            <a:r>
              <a:rPr lang="hu-HU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imádkoznál Istenhez? </a:t>
            </a:r>
            <a:endParaRPr lang="hu-HU" sz="3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Fogalmazz </a:t>
            </a:r>
            <a:r>
              <a:rPr lang="hu-HU" sz="3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 egy személyes imádságot </a:t>
            </a:r>
            <a:r>
              <a:rPr lang="hu-H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írásban! </a:t>
            </a:r>
          </a:p>
          <a:p>
            <a:endParaRPr lang="hu-HU" sz="3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Készíthetsz hozzá egy illusztrációt is!</a:t>
            </a:r>
            <a:endParaRPr lang="hu-HU" sz="3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24" y="141480"/>
            <a:ext cx="4935069" cy="611948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915027" y="6260965"/>
            <a:ext cx="1921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 kép forrása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5678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illouette photo of person standing at the p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0849" y="328292"/>
            <a:ext cx="8911687" cy="17022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az online feladatot!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352" y="2318791"/>
            <a:ext cx="1739425" cy="174435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90849" y="2468752"/>
            <a:ext cx="8368553" cy="3046988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 INFORMÁCIÓ A TANULÓKNAK!</a:t>
            </a:r>
          </a:p>
          <a:p>
            <a:endParaRPr lang="hu-HU" dirty="0" smtClean="0"/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Kérlek,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add meg pontosan 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nevedet a felületen!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Oldd meg a feladatot!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Ha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elkészültél a feladattal, készíts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róla képernyőképet is!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Küldd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el a képet a Hittanoktatódnak!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Jó munkát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kívánok!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939975" y="6088559"/>
            <a:ext cx="5125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kattints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 feladat kitöltéséhez!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67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78"/>
            <a:ext cx="12192000" cy="688437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6364" y="202330"/>
            <a:ext cx="8789727" cy="2009796"/>
          </a:xfrm>
          <a:solidFill>
            <a:schemeClr val="accent6">
              <a:lumMod val="60000"/>
              <a:lumOff val="40000"/>
              <a:alpha val="23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ifjúsági éneket! </a:t>
            </a:r>
            <a:br>
              <a:rPr lang="hu-HU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az ének a mai történet szép összefoglalása!</a:t>
            </a:r>
            <a:endParaRPr lang="hu-HU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sp>
        <p:nvSpPr>
          <p:cNvPr id="10" name="Könnycsepp 9"/>
          <p:cNvSpPr/>
          <p:nvPr/>
        </p:nvSpPr>
        <p:spPr>
          <a:xfrm>
            <a:off x="640080" y="4800601"/>
            <a:ext cx="8582297" cy="1761021"/>
          </a:xfrm>
          <a:prstGeom prst="teardrop">
            <a:avLst>
              <a:gd name="adj" fmla="val 78457"/>
            </a:avLst>
          </a:prstGeom>
          <a:solidFill>
            <a:schemeClr val="accent5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milyen vélemény alakulhatott ki Dánielről a királyi udvarban a </a:t>
            </a:r>
            <a:r>
              <a:rPr lang="hu-HU" sz="2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történtek után</a:t>
            </a:r>
            <a:r>
              <a:rPr lang="hu-HU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899" y="2943505"/>
            <a:ext cx="1542422" cy="1524132"/>
          </a:xfrm>
          <a:prstGeom prst="rect">
            <a:avLst/>
          </a:prstGeom>
        </p:spPr>
      </p:pic>
      <p:sp>
        <p:nvSpPr>
          <p:cNvPr id="12" name="Egy oldalon két sarkán levágott téglalap 11"/>
          <p:cNvSpPr/>
          <p:nvPr/>
        </p:nvSpPr>
        <p:spPr>
          <a:xfrm>
            <a:off x="8597136" y="4370584"/>
            <a:ext cx="3002507" cy="914400"/>
          </a:xfrm>
          <a:prstGeom prst="snip2Same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erről egy vázlatot a füzetedbe!</a:t>
            </a:r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422" y="5451466"/>
            <a:ext cx="1124958" cy="11101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160" y="565044"/>
            <a:ext cx="1609483" cy="16155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134350" y="2318977"/>
            <a:ext cx="3928060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23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Ide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kattints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az ének elindításához!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316854" y="2365143"/>
            <a:ext cx="520687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youtu.be/b6wSz2ekfCw</a:t>
            </a:r>
            <a:endParaRPr lang="hu-HU" dirty="0" smtClean="0"/>
          </a:p>
          <a:p>
            <a:r>
              <a:rPr lang="hu-HU" dirty="0" smtClean="0">
                <a:solidFill>
                  <a:schemeClr val="bg1"/>
                </a:solidFill>
              </a:rPr>
              <a:t>Ha kattintásra nem indul el az ének, 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Akkor ezt a címet másold szerkesztő módban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böngésző címsorába!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9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0913" y="99674"/>
            <a:ext cx="8911687" cy="7878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Fontos információ a Hittanoktatóknak!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9049" y="1008529"/>
            <a:ext cx="11019210" cy="561434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diasorban a 18. dián megtalálható az online feladat megosztott linkje. Ezt adhatják ki a tanulóknak. Ez esetben az ellenőrzésre sajnos nincs mód, tehát a megoldásokról képernyőképet is szükséges kérni a tanulóktól!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Ahhoz, hogy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ellenőrizhetőek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legyenek az elkészített feladatok a hittanoktatók számára, akkor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saját felhasználói fiókban kell elkészíteni a feladatsort a Digitális Feladatbankban!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Ezután pedig a feladatsor linkjét kell megosztani a tanulókkal.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feladat megtalálásához segít a feladat elérési útja!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TÉMA: 8. Dániel az oroszlánok vermében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FELADAT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TÍPUSA: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FŐFOGALOM KERESÉS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FELADAT LEÍRÁSA: Húzd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szavakat a megfelelő személy(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hez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92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95" y="4632500"/>
            <a:ext cx="6230652" cy="1841152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502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1009934" y="2068774"/>
            <a:ext cx="9906117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„Magasztallak, Uram, a népek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közt (...),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szereteted</a:t>
            </a:r>
          </a:p>
          <a:p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égig ér, hűséged a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magas fellegekig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Zsoltárok 57,10–11</a:t>
            </a:r>
          </a:p>
        </p:txBody>
      </p:sp>
      <p:sp>
        <p:nvSpPr>
          <p:cNvPr id="3" name="Téglalap 2"/>
          <p:cNvSpPr/>
          <p:nvPr/>
        </p:nvSpPr>
        <p:spPr>
          <a:xfrm>
            <a:off x="1009934" y="350968"/>
            <a:ext cx="10635065" cy="1193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most az aranymondást és mondd el hangosan is! </a:t>
            </a:r>
            <a:endParaRPr lang="hu-HU" sz="3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015" y="2900239"/>
            <a:ext cx="1321895" cy="12729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1128776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25414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az Isten melletti bátor kiállásról lesz szó.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650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4043" y="101407"/>
            <a:ext cx="8911687" cy="1066203"/>
          </a:xfrm>
          <a:gradFill flip="none" rotWithShape="1">
            <a:gsLst>
              <a:gs pos="3000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az éneket!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Átellenes sarkain levágott téglalap 4"/>
          <p:cNvSpPr/>
          <p:nvPr/>
        </p:nvSpPr>
        <p:spPr>
          <a:xfrm>
            <a:off x="212556" y="3610947"/>
            <a:ext cx="7206057" cy="3115231"/>
          </a:xfrm>
          <a:prstGeom prst="snip2DiagRect">
            <a:avLst/>
          </a:prstGeom>
          <a:solidFill>
            <a:schemeClr val="accent2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GONDOLKOZZUNK!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5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u-HU" sz="2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tulajdonságok és képességek szükségesek ahhoz, hogy valaki nehéz helyzetben is helyt tudjon állni?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hu-HU" sz="25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 kell ahhoz, hogy meg tudj birkózni a kihívásokkal?</a:t>
            </a:r>
            <a:r>
              <a:rPr kumimoji="0" lang="hu-HU" sz="25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hu-HU" sz="25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212" y="665933"/>
            <a:ext cx="1527333" cy="152733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534" y="4532811"/>
            <a:ext cx="1956691" cy="191344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372158" y="1295717"/>
            <a:ext cx="8284939" cy="769441"/>
          </a:xfrm>
          <a:prstGeom prst="rect">
            <a:avLst/>
          </a:prstGeom>
          <a:solidFill>
            <a:schemeClr val="accent3">
              <a:lumMod val="50000"/>
              <a:alpha val="67000"/>
            </a:schemeClr>
          </a:solidFill>
        </p:spPr>
        <p:txBody>
          <a:bodyPr wrap="squar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Kattints erre a linkre az ének elindításához!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78024" y="2314447"/>
            <a:ext cx="10817289" cy="1200329"/>
          </a:xfrm>
          <a:prstGeom prst="rect">
            <a:avLst/>
          </a:prstGeom>
          <a:solidFill>
            <a:schemeClr val="bg2">
              <a:lumMod val="90000"/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www.youtube.com/watch?app=desktop&amp;v=bMTb4WTwOSM&amp;feature=youtu.be</a:t>
            </a:r>
            <a:endParaRPr lang="hu-HU" dirty="0" smtClean="0"/>
          </a:p>
          <a:p>
            <a:r>
              <a:rPr lang="hu-HU" dirty="0">
                <a:solidFill>
                  <a:schemeClr val="bg1"/>
                </a:solidFill>
              </a:rPr>
              <a:t>Ha kattintásra nem indul el az ének, </a:t>
            </a:r>
          </a:p>
          <a:p>
            <a:r>
              <a:rPr lang="hu-HU" dirty="0">
                <a:solidFill>
                  <a:schemeClr val="bg1"/>
                </a:solidFill>
              </a:rPr>
              <a:t>Akkor ezt a címet másold szerkesztő módban</a:t>
            </a:r>
          </a:p>
          <a:p>
            <a:r>
              <a:rPr lang="hu-HU" dirty="0">
                <a:solidFill>
                  <a:schemeClr val="bg1"/>
                </a:solidFill>
              </a:rPr>
              <a:t>a böngésző címsorába</a:t>
            </a:r>
            <a:r>
              <a:rPr lang="hu-HU" dirty="0" smtClean="0">
                <a:solidFill>
                  <a:schemeClr val="bg1"/>
                </a:solidFill>
              </a:rPr>
              <a:t>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54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22960" y="104158"/>
            <a:ext cx="9703091" cy="1032311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Beszélgessetek a kérdésekről!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264" y="1293608"/>
            <a:ext cx="1907042" cy="1864897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179370" y="1136469"/>
            <a:ext cx="8011042" cy="57084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segíthet abban, hogy jó döntéseket hozzunk?</a:t>
            </a:r>
            <a:endParaRPr lang="hu-HU" sz="2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hu-HU" sz="25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egy szuperhősökből álló erős csapatot </a:t>
            </a:r>
            <a:r>
              <a:rPr lang="hu-HU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kellene összeállítanod, </a:t>
            </a:r>
            <a:r>
              <a:rPr lang="hu-HU" sz="2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kiket </a:t>
            </a:r>
            <a:r>
              <a:rPr lang="hu-HU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vinnél </a:t>
            </a:r>
            <a:r>
              <a:rPr lang="hu-HU" sz="2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magaddal és miért?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hu-HU" sz="25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Mondd el, te milyen különös szuperképességeket szeretnél magadnak?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595" y="4185533"/>
            <a:ext cx="3735433" cy="23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3179" y="333967"/>
            <a:ext cx="8911687" cy="801473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Emlékszel még az ifjú Dánielre?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6170" y="1340208"/>
            <a:ext cx="7772400" cy="5047529"/>
          </a:xfrm>
        </p:spPr>
        <p:txBody>
          <a:bodyPr/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Dániel egy zsidó fiú volt, aki Babilonban élt.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Három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barátjával együtt fogolyként került ide.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Biblia szerint a legfontosabb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jellemzője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az Istenben való mély hite volt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Mindvégig alázatos maradt.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Ez a hit adott neki lelki erőt és szorult helyzetekben is ez segített neki a megküzdésben.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Kitűnt bátorságával, kitartásával, szelídségével és ügyességével is. Ezek a tulajdonságok határozták meg jellemét.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Dániel nem felejtette el Istenét, hűséges maradt Hozzá.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Ezen a mai hittanórán egy bizonyítékát ismerhetjük meg Dániel Isten melletti kitartásának.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" b="99058" l="750" r="34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834" y="1399753"/>
            <a:ext cx="5086017" cy="47236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038" y="310675"/>
            <a:ext cx="1094871" cy="10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32"/>
            <a:ext cx="12192000" cy="6833231"/>
          </a:xfrm>
          <a:prstGeom prst="rect">
            <a:avLst/>
          </a:prstGeom>
          <a:gradFill>
            <a:gsLst>
              <a:gs pos="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1635" y="262347"/>
            <a:ext cx="9301958" cy="118872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fontos emberi tulajdonságokat mutatnak be ezek a képek?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704" y="1607767"/>
            <a:ext cx="4852374" cy="29642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327" y="4249270"/>
            <a:ext cx="3330216" cy="221792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548" y="207343"/>
            <a:ext cx="1670449" cy="166435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719" y="2436626"/>
            <a:ext cx="2748802" cy="4123204"/>
          </a:xfrm>
          <a:prstGeom prst="rect">
            <a:avLst/>
          </a:prstGeom>
        </p:spPr>
      </p:pic>
      <p:sp>
        <p:nvSpPr>
          <p:cNvPr id="9" name="Folyamatábra: Másik feldolgozás 8"/>
          <p:cNvSpPr/>
          <p:nvPr/>
        </p:nvSpPr>
        <p:spPr>
          <a:xfrm>
            <a:off x="8404162" y="2076515"/>
            <a:ext cx="3397624" cy="1967934"/>
          </a:xfrm>
          <a:prstGeom prst="flowChartAlternateProcess">
            <a:avLst/>
          </a:prstGeom>
          <a:solidFill>
            <a:schemeClr val="accent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átorság,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kitartás,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alázat,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áldozatkészség,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küzdeni tudás,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rős akarat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43752" y="4728701"/>
            <a:ext cx="4558553" cy="1967934"/>
          </a:xfrm>
          <a:prstGeom prst="ellipse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Ezek a pozitív jellemvonások mind megmutatkoznak Dániel életében is.</a:t>
            </a: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7623" y="1619794"/>
            <a:ext cx="8921931" cy="492469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Asszíria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és Babilon bukása után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új uralkodók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és új erős népek jöttek.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perzsa birodalom lett az akkori kor legnagyobb hatalma.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perzsák uralkodása Izráel életére is hatással volt.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korábban Babiloniába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hurcolt nép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most újabb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kihívásokkal és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újabb küzdelmekkel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szembesült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Istennek különös gondja volt azokra, akik szerették Őt.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Ő vigyázott hűséges szolgájára Dánielre is.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Sőt még az új uralkodó Dárius is nagyon megkedvelte, mert Dániel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megbízható volt, pontos és hűséges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Képességei révén a király fő kormányzója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lett, amit a többi kormányzó bizony nem nézett jó szemmel.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Kieszeltek Dániel ellen egy gonosz tervet, hogy félreállítsák.</a:t>
            </a:r>
          </a:p>
          <a:p>
            <a:pPr marL="0" indent="0">
              <a:buNone/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11" y="147292"/>
            <a:ext cx="1303212" cy="1292168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2612571" y="483326"/>
            <a:ext cx="805978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Itt olvashatsz egy kis történelmi háttéranyagot a mai történet jobb megértéséhez: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12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5463" y="415103"/>
            <a:ext cx="5858744" cy="969559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onosz terv Dániel ellen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6719" y="1577696"/>
            <a:ext cx="6502537" cy="4702629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Dániel rosszakarói azt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tanácsolták a királynak,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hogy adjon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egy szigorú rendeletet. 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Dárius parancsba adta ezt a törvényt az egész Birodalomban. 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Dániel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azonban a törvény ellenére sem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hagyta abba az imádkozást.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Naponta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háromszor kinyitotta Jeruzsálem felé nyíló ablakait, térdre borult, és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úgy imádkozott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mint eddig bármikor.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Ezt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várták csak az ellenségei, és már futottak is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Dáriushoz…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ercs függőlegesen 4"/>
          <p:cNvSpPr/>
          <p:nvPr/>
        </p:nvSpPr>
        <p:spPr>
          <a:xfrm>
            <a:off x="7315201" y="415103"/>
            <a:ext cx="4558936" cy="6338394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Új királyi rendelet:</a:t>
            </a:r>
          </a:p>
          <a:p>
            <a:pPr algn="ctr"/>
            <a:endParaRPr lang="hu-HU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„Aki harminc </a:t>
            </a:r>
            <a:r>
              <a:rPr lang="hu-H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napon belül bármiért könyörög, akár istenhez, akár emberhez </a:t>
            </a:r>
            <a:r>
              <a:rPr lang="hu-H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rajtam kívül, </a:t>
            </a:r>
            <a:r>
              <a:rPr lang="hu-H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 dobják </a:t>
            </a:r>
            <a:r>
              <a:rPr lang="hu-H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az </a:t>
            </a:r>
            <a:r>
              <a:rPr lang="hu-H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oroszlánok vermébe</a:t>
            </a:r>
            <a:r>
              <a:rPr lang="hu-H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</a:p>
          <a:p>
            <a:pPr algn="ctr"/>
            <a:endParaRPr lang="hu-HU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Ennek </a:t>
            </a:r>
            <a:r>
              <a:rPr lang="hu-H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betartása </a:t>
            </a:r>
            <a:r>
              <a:rPr lang="hu-H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mindekire kötelező </a:t>
            </a:r>
            <a:r>
              <a:rPr lang="hu-HU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birodalomban! </a:t>
            </a:r>
          </a:p>
          <a:p>
            <a:pPr algn="ctr"/>
            <a:endParaRPr lang="hu-HU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Dárius, </a:t>
            </a:r>
          </a:p>
          <a:p>
            <a:pPr algn="ctr"/>
            <a:r>
              <a:rPr lang="hu-H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2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perzsia</a:t>
            </a:r>
            <a:r>
              <a:rPr lang="hu-HU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király  </a:t>
            </a:r>
            <a:endParaRPr lang="hu-HU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 smtClean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3749042" y="2873830"/>
            <a:ext cx="3775165" cy="39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10" y="5662218"/>
            <a:ext cx="1091279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élység">
  <a:themeElements>
    <a:clrScheme name="Mélység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Mélység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élység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5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1_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7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4145</TotalTime>
  <Words>1245</Words>
  <Application>Microsoft Office PowerPoint</Application>
  <PresentationFormat>Szélesvásznú</PresentationFormat>
  <Paragraphs>156</Paragraphs>
  <Slides>21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7</vt:i4>
      </vt:variant>
      <vt:variant>
        <vt:lpstr>Diacímek</vt:lpstr>
      </vt:variant>
      <vt:variant>
        <vt:i4>21</vt:i4>
      </vt:variant>
    </vt:vector>
  </HeadingPairs>
  <TitlesOfParts>
    <vt:vector size="40" baseType="lpstr">
      <vt:lpstr>Arial</vt:lpstr>
      <vt:lpstr>Calibri</vt:lpstr>
      <vt:lpstr>Century Gothic</vt:lpstr>
      <vt:lpstr>Century Schoolbook</vt:lpstr>
      <vt:lpstr>Corbel</vt:lpstr>
      <vt:lpstr>Gill Sans MT</vt:lpstr>
      <vt:lpstr>Rockwell</vt:lpstr>
      <vt:lpstr>Rockwell Condensed</vt:lpstr>
      <vt:lpstr>Trebuchet MS</vt:lpstr>
      <vt:lpstr>Wingdings</vt:lpstr>
      <vt:lpstr>Wingdings 2</vt:lpstr>
      <vt:lpstr>Wingdings 3</vt:lpstr>
      <vt:lpstr>Parcel</vt:lpstr>
      <vt:lpstr>Mélység</vt:lpstr>
      <vt:lpstr>Fabetű</vt:lpstr>
      <vt:lpstr>View</vt:lpstr>
      <vt:lpstr>Berlin</vt:lpstr>
      <vt:lpstr>1_Fabetű</vt:lpstr>
      <vt:lpstr>Szálak</vt:lpstr>
      <vt:lpstr>    Dániel az oroszlánok vermében    </vt:lpstr>
      <vt:lpstr>Fontos információ a Hittanoktatóknak!</vt:lpstr>
      <vt:lpstr>PowerPoint-bemutató</vt:lpstr>
      <vt:lpstr>Hallgasd meg ezt az éneket! </vt:lpstr>
      <vt:lpstr>Beszélgessetek a kérdésekről!</vt:lpstr>
      <vt:lpstr>Emlékszel még az ifjú Dánielre?</vt:lpstr>
      <vt:lpstr>Milyen fontos emberi tulajdonságokat mutatnak be ezek a képek? </vt:lpstr>
      <vt:lpstr>PowerPoint-bemutató</vt:lpstr>
      <vt:lpstr>Gonosz terv Dániel ellen</vt:lpstr>
      <vt:lpstr>PowerPoint-bemutató</vt:lpstr>
      <vt:lpstr>Dániel az oroszlánok vermében</vt:lpstr>
      <vt:lpstr>PowerPoint-bemutató</vt:lpstr>
      <vt:lpstr>PowerPoint-bemutató</vt:lpstr>
      <vt:lpstr>Isten megmutatta szabadítását </vt:lpstr>
      <vt:lpstr>Én is ilyen szeretnék lenni…</vt:lpstr>
      <vt:lpstr>Ez a történet számos érdekességet tartalmaz</vt:lpstr>
      <vt:lpstr>PowerPoint-bemutató</vt:lpstr>
      <vt:lpstr>Készítsd el az online feladatot!</vt:lpstr>
      <vt:lpstr>Hallgasd meg ezt az ifjúsági éneket!  Ez az ének a mai történet szép összefoglalása!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Csőri-Czinkos Gergő</cp:lastModifiedBy>
  <cp:revision>372</cp:revision>
  <dcterms:created xsi:type="dcterms:W3CDTF">2020-07-06T09:13:06Z</dcterms:created>
  <dcterms:modified xsi:type="dcterms:W3CDTF">2022-03-28T08:32:51Z</dcterms:modified>
</cp:coreProperties>
</file>