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22" r:id="rId2"/>
    <p:sldMasterId id="2147483960" r:id="rId3"/>
    <p:sldMasterId id="2147483972" r:id="rId4"/>
    <p:sldMasterId id="2147483990" r:id="rId5"/>
    <p:sldMasterId id="2147484002" r:id="rId6"/>
    <p:sldMasterId id="2147484014" r:id="rId7"/>
    <p:sldMasterId id="2147484026" r:id="rId8"/>
    <p:sldMasterId id="2147484044" r:id="rId9"/>
  </p:sldMasterIdLst>
  <p:notesMasterIdLst>
    <p:notesMasterId r:id="rId27"/>
  </p:notesMasterIdLst>
  <p:sldIdLst>
    <p:sldId id="302" r:id="rId10"/>
    <p:sldId id="285" r:id="rId11"/>
    <p:sldId id="344" r:id="rId12"/>
    <p:sldId id="342" r:id="rId13"/>
    <p:sldId id="343" r:id="rId14"/>
    <p:sldId id="339" r:id="rId15"/>
    <p:sldId id="337" r:id="rId16"/>
    <p:sldId id="334" r:id="rId17"/>
    <p:sldId id="338" r:id="rId18"/>
    <p:sldId id="340" r:id="rId19"/>
    <p:sldId id="348" r:id="rId20"/>
    <p:sldId id="341" r:id="rId21"/>
    <p:sldId id="345" r:id="rId22"/>
    <p:sldId id="349" r:id="rId23"/>
    <p:sldId id="303" r:id="rId24"/>
    <p:sldId id="346" r:id="rId25"/>
    <p:sldId id="347" r:id="rId26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1886-59E1-45F3-8AC7-A5AF8285B6E9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DFB1-6641-4A30-AB7A-47A6C37D11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6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F7C9-5303-42C3-80D0-8B25336D5FE2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87F-EC5A-407F-AB86-730C3D479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807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80668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9023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5337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585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2949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8438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09428-E0C5-4175-B4B0-00B8AF5EF7EF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2021. 06. 28.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C0289-B05C-4429-B054-1CA8B3791330}" type="slidenum"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4885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9269BA-62E0-42A1-A90B-2AB963AB5BB5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2021. 06. 28.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7A35B-C2EA-4F09-B1A7-ACF1DA7D196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8138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D581EF-5708-486E-B0A1-81C6B7A62603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2021. 06. 28.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1AC01-3D16-46C8-BB01-1895D9961682}" type="slidenum"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20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3B45F-F1C2-4E45-9F3A-A7C054EBE746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2021. 06. 28.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353E90-58FB-4092-BEC9-C3435ADA17C6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14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85C-F108-48F7-B1BC-3B78AAA4C679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6A58-4C9F-4AF3-B058-0EC5A0E5B6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8192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50E2-4E2E-41EC-86C3-B10EC51C78D6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2021. 06. 28.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A03B28-3E90-4047-8075-A15E6E9E4DD7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5650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12F3D-7F5D-4560-89D1-749ABE8FE135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2021. 06. 28.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D449-D38D-48E0-83D6-61EF9B6D52EF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8225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B7C44-1BEF-42F4-B186-6867A1EEDE39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2021. 06. 28.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66628-5DAD-42F2-BDFA-3896EA6F0E4A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2186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2B029-0236-492A-889D-AA35E859CF30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2021. 06. 28.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D1B38-B9D7-4AD0-A719-144E1F41BD62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2179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F5BC0B-D0A0-4B2B-ABE7-CBCFE4EC4727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2021. 06. 28.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96C519-AAD8-4F95-B8B0-E2534019F62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126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2BE19-12F4-45F7-8017-93C9F549BA33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2021. 06. 28.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0C325-3DF7-4F3E-9CF4-10434BF3A564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5868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55A02B-8CCE-4250-AEF9-7A3703D69E2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2021. 06. 28.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9C9B40-8520-457F-82B7-C23FF97A217A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6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A8B-FED1-40F7-A5E9-3FD894EA9D88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24D3-BDC3-475A-B569-D3EF7CE6B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456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53B-E524-43D5-B42E-D0018E1653B1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781F-1484-496E-AD18-3E2F1CC12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62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83BC-0CA8-4DCC-B092-EDE7CA7D1DFD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8A64-CD3B-47A9-A6CC-88B7BD0D8A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60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18F3-BBFF-477F-8C26-0343585C36C4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56A-2F2C-498F-BA44-B3988462D4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653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B43-D989-42DF-BB19-A270AE61AFA5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F8CC-1F83-4F0D-87C4-311CDD023E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41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480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2013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149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B37B-014A-444E-A5A8-1C20E96BD8C6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D3AF-6BB2-40DA-89CD-3E216F3EFA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181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119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5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8856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6611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46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885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2842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394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FAF1886-59E1-45F3-8AC7-A5AF8285B6E9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4DFB1-6641-4A30-AB7A-47A6C37D111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196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CB37B-014A-444E-A5A8-1C20E96BD8C6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D3AF-6BB2-40DA-89CD-3E216F3EFA2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52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7EA8-7552-4FB0-B1C4-C4094389D783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20F-ADC6-4694-91C1-3E0F91217C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497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C7EA8-7552-4FB0-B1C4-C4094389D783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9320F-ADC6-4694-91C1-3E0F91217CA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5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3E7D3-E658-4AFF-9039-2C21913EFF8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CB11-B82C-4404-94FA-158B93FFFB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186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B6621-C925-4FFD-81B1-0250372C39FB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AC673-FF81-486B-999A-5B8E26921FC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291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74C77-A0D4-4DF7-B5CF-35F0086D2FFA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051E-F522-4C8B-A27D-F4A1FBAF1D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826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3A554-5531-49BE-BC7F-A9CDF5180EBB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93BAE-A7E7-4E0D-9EC4-6E9F6EF4162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28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041C8-4496-456B-88D7-9262CF76FD17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A2C-492A-44B8-9E0A-F7FD3875A7E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293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D6FCB0-1C5B-4B1D-87C6-FA32187F251F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326C3-F75A-4D27-A9CD-61E749ABDCB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878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E18F3-BBFF-477F-8C26-0343585C36C4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DD56A-2F2C-498F-BA44-B3988462D45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530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4B43-D989-42DF-BB19-A270AE61AFA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CF8CC-1F83-4F0D-87C4-311CDD023EB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10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F1886-59E1-45F3-8AC7-A5AF8285B6E9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4DFB1-6641-4A30-AB7A-47A6C37D111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163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E7D3-E658-4AFF-9039-2C21913EFF85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B11-B82C-4404-94FA-158B93FFFB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316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CB37B-014A-444E-A5A8-1C20E96BD8C6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D3AF-6BB2-40DA-89CD-3E216F3EFA2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4763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C7EA8-7552-4FB0-B1C4-C4094389D783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9320F-ADC6-4694-91C1-3E0F91217CA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347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3E7D3-E658-4AFF-9039-2C21913EFF8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CB11-B82C-4404-94FA-158B93FFFB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619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B6621-C925-4FFD-81B1-0250372C39FB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AC673-FF81-486B-999A-5B8E26921FC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975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74C77-A0D4-4DF7-B5CF-35F0086D2FFA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051E-F522-4C8B-A27D-F4A1FBAF1D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7488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3A554-5531-49BE-BC7F-A9CDF5180EBB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93BAE-A7E7-4E0D-9EC4-6E9F6EF4162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2660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041C8-4496-456B-88D7-9262CF76FD17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7A2C-492A-44B8-9E0A-F7FD3875A7E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1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pPr>
              <a:defRPr/>
            </a:pPr>
            <a:fld id="{1AD6FCB0-1C5B-4B1D-87C6-FA32187F251F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pPr>
              <a:defRPr/>
            </a:pPr>
            <a:fld id="{D10326C3-F75A-4D27-A9CD-61E749ABDCB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3058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409F6-29D6-4D33-83E0-CEEFF90CFA6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DA226-7F5F-45B8-A483-3C791735086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467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409F6-29D6-4D33-83E0-CEEFF90CFA6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DA226-7F5F-45B8-A483-3C791735086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15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6621-C925-4FFD-81B1-0250372C39FB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673-FF81-486B-999A-5B8E26921F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9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409F6-29D6-4D33-83E0-CEEFF90CFA6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DA226-7F5F-45B8-A483-3C791735086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066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409F6-29D6-4D33-83E0-CEEFF90CFA6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DA226-7F5F-45B8-A483-3C791735086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99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409F6-29D6-4D33-83E0-CEEFF90CFA6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DA226-7F5F-45B8-A483-3C791735086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3331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409F6-29D6-4D33-83E0-CEEFF90CFA6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DA226-7F5F-45B8-A483-3C791735086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56913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E18F3-BBFF-477F-8C26-0343585C36C4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DD56A-2F2C-498F-BA44-B3988462D45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0206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4B43-D989-42DF-BB19-A270AE61AFA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CF8CC-1F83-4F0D-87C4-311CDD023EB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FAF1886-59E1-45F3-8AC7-A5AF8285B6E9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004DFB1-6641-4A30-AB7A-47A6C37D111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699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CB37B-014A-444E-A5A8-1C20E96BD8C6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D3AF-6BB2-40DA-89CD-3E216F3EFA2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040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0C7EA8-7552-4FB0-B1C4-C4094389D783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>
              <a:defRPr/>
            </a:pPr>
            <a:fld id="{3E39320F-ADC6-4694-91C1-3E0F91217CA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298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3E7D3-E658-4AFF-9039-2C21913EFF8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CB11-B82C-4404-94FA-158B93FFFB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216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4C77-A0D4-4DF7-B5CF-35F0086D2FFA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051E-F522-4C8B-A27D-F4A1FBAF1D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676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B6621-C925-4FFD-81B1-0250372C39FB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AC673-FF81-486B-999A-5B8E26921FC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10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74C77-A0D4-4DF7-B5CF-35F0086D2FFA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051E-F522-4C8B-A27D-F4A1FBAF1D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00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3A554-5531-49BE-BC7F-A9CDF5180EBB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93BAE-A7E7-4E0D-9EC4-6E9F6EF4162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0798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041C8-4496-456B-88D7-9262CF76FD17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857A2C-492A-44B8-9E0A-F7FD3875A7E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408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1AD6FCB0-1C5B-4B1D-87C6-FA32187F251F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0326C3-F75A-4D27-A9CD-61E749ABDCB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87434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E18F3-BBFF-477F-8C26-0343585C36C4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DD56A-2F2C-498F-BA44-B3988462D45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408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4B43-D989-42DF-BB19-A270AE61AFA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CF8CC-1F83-4F0D-87C4-311CDD023EB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015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FAF1886-59E1-45F3-8AC7-A5AF8285B6E9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004DFB1-6641-4A30-AB7A-47A6C37D111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8184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CB37B-014A-444E-A5A8-1C20E96BD8C6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D3AF-6BB2-40DA-89CD-3E216F3EFA2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4342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0C7EA8-7552-4FB0-B1C4-C4094389D783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>
              <a:defRPr/>
            </a:pPr>
            <a:fld id="{3E39320F-ADC6-4694-91C1-3E0F91217CA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58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A554-5531-49BE-BC7F-A9CDF5180EBB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3BAE-A7E7-4E0D-9EC4-6E9F6EF416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057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3E7D3-E658-4AFF-9039-2C21913EFF8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CB11-B82C-4404-94FA-158B93FFFB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7955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B6621-C925-4FFD-81B1-0250372C39FB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AC673-FF81-486B-999A-5B8E26921FC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26760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74C77-A0D4-4DF7-B5CF-35F0086D2FFA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051E-F522-4C8B-A27D-F4A1FBAF1D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963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3A554-5531-49BE-BC7F-A9CDF5180EBB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93BAE-A7E7-4E0D-9EC4-6E9F6EF4162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39106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041C8-4496-456B-88D7-9262CF76FD17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857A2C-492A-44B8-9E0A-F7FD3875A7E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81717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1AD6FCB0-1C5B-4B1D-87C6-FA32187F251F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0326C3-F75A-4D27-A9CD-61E749ABDCB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90420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E18F3-BBFF-477F-8C26-0343585C36C4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DD56A-2F2C-498F-BA44-B3988462D45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98718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4B43-D989-42DF-BB19-A270AE61AFA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CF8CC-1F83-4F0D-87C4-311CDD023EB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35784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FAF1886-59E1-45F3-8AC7-A5AF8285B6E9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004DFB1-6641-4A30-AB7A-47A6C37D111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30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CB37B-014A-444E-A5A8-1C20E96BD8C6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D3AF-6BB2-40DA-89CD-3E216F3EFA2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835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1C8-4496-456B-88D7-9262CF76FD17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7A2C-492A-44B8-9E0A-F7FD3875A7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7480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0C7EA8-7552-4FB0-B1C4-C4094389D783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>
              <a:defRPr/>
            </a:pPr>
            <a:fld id="{3E39320F-ADC6-4694-91C1-3E0F91217CA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86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3E7D3-E658-4AFF-9039-2C21913EFF8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CB11-B82C-4404-94FA-158B93FFFB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39311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B6621-C925-4FFD-81B1-0250372C39FB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AC673-FF81-486B-999A-5B8E26921FC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4975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74C77-A0D4-4DF7-B5CF-35F0086D2FFA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051E-F522-4C8B-A27D-F4A1FBAF1D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94083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3A554-5531-49BE-BC7F-A9CDF5180EBB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93BAE-A7E7-4E0D-9EC4-6E9F6EF4162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514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041C8-4496-456B-88D7-9262CF76FD17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857A2C-492A-44B8-9E0A-F7FD3875A7E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13392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1AD6FCB0-1C5B-4B1D-87C6-FA32187F251F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0326C3-F75A-4D27-A9CD-61E749ABDCB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03490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E18F3-BBFF-477F-8C26-0343585C36C4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DD56A-2F2C-498F-BA44-B3988462D45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3126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4B43-D989-42DF-BB19-A270AE61AFA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CF8CC-1F83-4F0D-87C4-311CDD023EB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9778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7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CB0-1C5B-4B1D-87C6-FA32187F251F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26C3-F75A-4D27-A9CD-61E749ABDC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4491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7012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239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3125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404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0986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7659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4348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3975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2926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48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03DA226-7F5F-45B8-A483-3C79173508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12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03DA226-7F5F-45B8-A483-3C791735086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99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03DA226-7F5F-45B8-A483-3C791735086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200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03DA226-7F5F-45B8-A483-3C791735086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691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03DA226-7F5F-45B8-A483-3C791735086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39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 smtClean="0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03DA226-7F5F-45B8-A483-3C791735086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99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06F1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6F1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353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2021. 06. 28.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4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abibliamindenkie.hu/uj/EZK/2" TargetMode="Externa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ordwall.net/play/10300/230/132" TargetMode="Externa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zJrAajyfcZ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25617" y="534810"/>
            <a:ext cx="8154584" cy="10517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Isten üzenete a fogságban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44909" y="2730945"/>
            <a:ext cx="4958000" cy="74187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31655" y="2151153"/>
            <a:ext cx="48189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Ezékiel próféta és a fogság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9" b="96859" l="980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7500" y="2125358"/>
            <a:ext cx="7262570" cy="42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4"/>
            <a:ext cx="12192001" cy="684682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03504" y="283106"/>
            <a:ext cx="4663978" cy="1499616"/>
          </a:xfrm>
          <a:solidFill>
            <a:srgbClr val="FFC000">
              <a:alpha val="34000"/>
            </a:srgbClr>
          </a:solidFill>
        </p:spPr>
        <p:txBody>
          <a:bodyPr>
            <a:normAutofit/>
          </a:bodyPr>
          <a:lstStyle/>
          <a:p>
            <a:r>
              <a:rPr lang="hu-HU" sz="4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Ezékiel elhívása </a:t>
            </a:r>
            <a:endParaRPr lang="hu-HU" sz="4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7647" y="4927356"/>
            <a:ext cx="9153053" cy="1629076"/>
          </a:xfrm>
          <a:solidFill>
            <a:schemeClr val="tx2">
              <a:lumMod val="40000"/>
              <a:lumOff val="60000"/>
              <a:alpha val="81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Ezékiel prófétát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Babilonban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hívta el a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prófétai szolgálatra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Elhívása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egy különös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látomásban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történt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Ezékiel elhívásának leírását itt olvashatod el: Ezékiel 2,1-10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47" y="283107"/>
            <a:ext cx="1571154" cy="15536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392" y="3310349"/>
            <a:ext cx="1889924" cy="1883827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 flipV="1">
            <a:off x="8306602" y="6113417"/>
            <a:ext cx="1748790" cy="1526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>
            <a:hlinkClick r:id="rId5"/>
          </p:cNvPr>
          <p:cNvSpPr/>
          <p:nvPr/>
        </p:nvSpPr>
        <p:spPr>
          <a:xfrm>
            <a:off x="10055392" y="5484562"/>
            <a:ext cx="2151551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endParaRPr lang="hu-HU" dirty="0" smtClean="0"/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kattints!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52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894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irattekercs Isten szavát jelenti</a:t>
            </a:r>
            <a:endParaRPr lang="hu-HU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3188" l="49950" r="9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559" y="750771"/>
            <a:ext cx="8075039" cy="453413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56402" y="1364909"/>
            <a:ext cx="64970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Ezékiel </a:t>
            </a:r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hang parancsának engedelmeskedve kinyitotta </a:t>
            </a:r>
            <a:r>
              <a:rPr lang="hu-HU" sz="3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száját és </a:t>
            </a:r>
            <a:r>
              <a:rPr lang="hu-HU" sz="3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megette az </a:t>
            </a:r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irattekercset.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íze pedig olyan </a:t>
            </a:r>
            <a:r>
              <a:rPr lang="hu-HU" sz="3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édes volt, mint a </a:t>
            </a:r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méznek. </a:t>
            </a:r>
          </a:p>
          <a:p>
            <a:endParaRPr lang="hu-HU" sz="3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érezhette édesnek az ízét</a:t>
            </a:r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hu-HU" sz="3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7153454" y="2637323"/>
            <a:ext cx="4502740" cy="37728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 algn="ctr"/>
            <a:endParaRPr lang="hu-H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Abban az időben a méz nagyon értékesnek számított.</a:t>
            </a:r>
          </a:p>
          <a:p>
            <a:pPr algn="ctr"/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Igéjét a mézhez hasonlítani azt fejezi ki,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Isten szava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érték!</a:t>
            </a:r>
          </a:p>
          <a:p>
            <a:pPr algn="ctr"/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agyon meg kell becsülni. </a:t>
            </a:r>
          </a:p>
          <a:p>
            <a:pPr algn="ctr"/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Különleges dolog, hogy olvashatjuk, és az is, hogy beszélhetünk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róla. </a:t>
            </a:r>
            <a:endParaRPr lang="hu-H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 szava akkor is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javunkra van,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abban figyelmeztetés, vagy feddés olvasható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02" y="4721440"/>
            <a:ext cx="1688738" cy="168873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581935" y="4827145"/>
            <a:ext cx="401381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Keress a Bibliádban!</a:t>
            </a:r>
          </a:p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a Zsolt 19,8-11 verseit!</a:t>
            </a:r>
          </a:p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azokat a kifejezéseket, amelyek Isten Igéjéhez kapcsolódnak!</a:t>
            </a:r>
            <a:endParaRPr lang="hu-HU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0451" y="478965"/>
            <a:ext cx="8914597" cy="1118829"/>
          </a:xfrm>
        </p:spPr>
        <p:txBody>
          <a:bodyPr>
            <a:normAutofit/>
          </a:bodyPr>
          <a:lstStyle/>
          <a:p>
            <a:r>
              <a:rPr lang="hu-HU" sz="4000" cap="none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Ezékiel különleges feladatot kapott </a:t>
            </a:r>
            <a:endParaRPr lang="hu-HU" sz="4000" cap="none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637" y="1597794"/>
            <a:ext cx="7863840" cy="4908884"/>
          </a:xfrm>
        </p:spPr>
        <p:txBody>
          <a:bodyPr>
            <a:normAutofit fontScale="92500" lnSpcReduction="10000"/>
          </a:bodyPr>
          <a:lstStyle/>
          <a:p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Ezékiel a fogságban </a:t>
            </a:r>
            <a:r>
              <a:rPr lang="hu-H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biztatta, bátorította Isten népét. </a:t>
            </a:r>
          </a:p>
          <a:p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Szavaiban azonban </a:t>
            </a:r>
            <a:r>
              <a:rPr lang="hu-H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emlékeztette honfitársait</a:t>
            </a: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a bűneik miatt kerültek ilyen helyzetbe. </a:t>
            </a:r>
          </a:p>
          <a:p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engedte meg az idegen nép elnyomását, mert elfordultak Tőle.</a:t>
            </a:r>
          </a:p>
          <a:p>
            <a:r>
              <a:rPr lang="hu-H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Arról is szólt</a:t>
            </a: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</a:t>
            </a:r>
            <a:r>
              <a:rPr lang="hu-H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hazatérés lehetséges </a:t>
            </a: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abban az esteben, ha az egész nép az Úrhoz tér, megbánja bűneit. </a:t>
            </a:r>
          </a:p>
          <a:p>
            <a:r>
              <a:rPr lang="hu-H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ígéretét is továbbította</a:t>
            </a: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az Úr mindvégig velük marad, ha hallgatnak az Ő szavára. </a:t>
            </a:r>
          </a:p>
          <a:p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Ezékiel őrállóként, lelkigondozóként a nép mellett állt.</a:t>
            </a:r>
          </a:p>
          <a:p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 nép hűtlensége ellenére is hű marad Övéihez.</a:t>
            </a: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551" y="1725028"/>
            <a:ext cx="3490812" cy="46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9021"/>
            <a:ext cx="12192000" cy="693702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4689107" cy="1371600"/>
          </a:xfrm>
          <a:solidFill>
            <a:schemeClr val="accent2">
              <a:lumMod val="20000"/>
              <a:lumOff val="80000"/>
              <a:alpha val="49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5161" y="2331332"/>
            <a:ext cx="5632384" cy="3114922"/>
          </a:xfrm>
          <a:solidFill>
            <a:schemeClr val="bg2">
              <a:lumMod val="50000"/>
              <a:alpha val="44000"/>
            </a:schemeClr>
          </a:solidFill>
        </p:spPr>
        <p:txBody>
          <a:bodyPr>
            <a:noAutofit/>
          </a:bodyPr>
          <a:lstStyle/>
          <a:p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hu-HU" sz="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jelent őrt állni?</a:t>
            </a:r>
          </a:p>
          <a:p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feladatai vannak </a:t>
            </a:r>
            <a:r>
              <a:rPr lang="hu-HU" sz="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őrnek?</a:t>
            </a:r>
          </a:p>
          <a:p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képességre, tulajdonságra </a:t>
            </a:r>
            <a:r>
              <a:rPr lang="hu-HU" sz="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 egy </a:t>
            </a:r>
            <a:r>
              <a:rPr lang="hu-HU" sz="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 őrállónak?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130" y="642594"/>
            <a:ext cx="1688738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Oldd meg az online feladatot!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28819" y="2629118"/>
            <a:ext cx="1743607" cy="77002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!</a:t>
            </a:r>
          </a:p>
          <a:p>
            <a:endParaRPr lang="hu-HU" dirty="0">
              <a:hlinkClick r:id="rId2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19" y="642594"/>
            <a:ext cx="1743607" cy="174970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703672" y="2525211"/>
            <a:ext cx="74403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hu-HU" sz="2400" dirty="0">
                <a:solidFill>
                  <a:srgbClr val="D3481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 INFORMÁCIÓ A TANULÓKNAK!</a:t>
            </a:r>
          </a:p>
          <a:p>
            <a:pPr lvl="0">
              <a:defRPr/>
            </a:pPr>
            <a:endParaRPr lang="hu-HU" sz="1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Kérlek, add meg pontosan a nevedet a felületen!</a:t>
            </a:r>
          </a:p>
          <a:p>
            <a:pPr lvl="0">
              <a:defRPr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Oldd meg a feladatot!</a:t>
            </a:r>
          </a:p>
          <a:p>
            <a:pPr lvl="0">
              <a:defRPr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Ha elkészültél a feladattal, készíts róla képernyőképet is!</a:t>
            </a:r>
          </a:p>
          <a:p>
            <a:pPr lvl="0">
              <a:defRPr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Küldd el a képet a Hittanoktatódnak!</a:t>
            </a:r>
          </a:p>
          <a:p>
            <a:pPr lvl="0">
              <a:defRPr/>
            </a:pPr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 munkát kívánok!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319" y="4134195"/>
            <a:ext cx="2900814" cy="19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3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3867"/>
            <a:ext cx="12192000" cy="69284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6845" y="217332"/>
            <a:ext cx="8876772" cy="152122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sp>
        <p:nvSpPr>
          <p:cNvPr id="10" name="Könnycsepp 9"/>
          <p:cNvSpPr/>
          <p:nvPr/>
        </p:nvSpPr>
        <p:spPr>
          <a:xfrm>
            <a:off x="1396538" y="4796443"/>
            <a:ext cx="5629903" cy="1724167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fogságban miért jelenthetett volna vigasztalást a népnek, amiről az ének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szól? 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02" y="3701869"/>
            <a:ext cx="1542422" cy="1524132"/>
          </a:xfrm>
          <a:prstGeom prst="rect">
            <a:avLst/>
          </a:prstGeom>
        </p:spPr>
      </p:pic>
      <p:sp>
        <p:nvSpPr>
          <p:cNvPr id="12" name="Egy oldalon két sarkán levágott téglalap 11"/>
          <p:cNvSpPr/>
          <p:nvPr/>
        </p:nvSpPr>
        <p:spPr>
          <a:xfrm>
            <a:off x="7492748" y="5293895"/>
            <a:ext cx="3002507" cy="1226715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egy vázlatot a füzetedbe a mai hittanórán tanultakról!</a:t>
            </a:r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6058" y="5413474"/>
            <a:ext cx="1124958" cy="11101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718" y="1905041"/>
            <a:ext cx="1609483" cy="1615580"/>
          </a:xfrm>
          <a:prstGeom prst="rect">
            <a:avLst/>
          </a:prstGeom>
        </p:spPr>
      </p:pic>
      <p:pic>
        <p:nvPicPr>
          <p:cNvPr id="3" name="Valaki vallást tesz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82755" y="2222741"/>
            <a:ext cx="1546578" cy="154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364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ercs függőlegesen 1"/>
          <p:cNvSpPr/>
          <p:nvPr/>
        </p:nvSpPr>
        <p:spPr>
          <a:xfrm>
            <a:off x="1740997" y="313762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1" u="none" strike="noStrike" kern="1200" cap="none" spc="0" normalizeH="0" baseline="0" noProof="0" dirty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Atyánk, aki a mennyekben vagy, szenteltessék meg a te neved,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Mindennapi kenyerünket add meg nekünk ma,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ne </a:t>
            </a:r>
            <a:r>
              <a:rPr kumimoji="0" lang="hu-HU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vígy</a:t>
            </a: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minket kísértésbe, de szabadíts meg a gonosztól;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Mert tied az ország, a hatalom és a dicsőség mindörökké.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Ámen.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812392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99677" y="3823757"/>
            <a:ext cx="2986087" cy="2630488"/>
          </a:xfrm>
          <a:prstGeom prst="pentagon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Mondjuk el közösen az Úri 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imádságot!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rgbClr val="A848A8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1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4619"/>
          </a:xfrm>
          <a:prstGeom prst="rect">
            <a:avLst/>
          </a:prstGeom>
        </p:spPr>
      </p:pic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49" y="4906880"/>
            <a:ext cx="6230652" cy="1841152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6" y="5558763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800100" y="2179698"/>
            <a:ext cx="7881258" cy="1938992"/>
          </a:xfrm>
          <a:prstGeom prst="rect">
            <a:avLst/>
          </a:prstGeom>
          <a:solidFill>
            <a:srgbClr val="FFC000">
              <a:alpha val="86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„Emberfia! Őrállóvá tettelek téged Izráel házában. Ha </a:t>
            </a:r>
            <a:r>
              <a:rPr lang="hu-HU" sz="3000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Igét </a:t>
            </a:r>
            <a:r>
              <a:rPr lang="hu-HU" sz="300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hallasz </a:t>
            </a:r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300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őlem</a:t>
            </a:r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figyelmeztesd őket az én nevemben!”</a:t>
            </a:r>
          </a:p>
          <a:p>
            <a:pPr lvl="0"/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Ezékiel 3,17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7634" y="164709"/>
            <a:ext cx="11327365" cy="1395207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Fogadd</a:t>
            </a:r>
            <a:r>
              <a:rPr kumimoji="0" lang="hu-HU" sz="2800" b="1" i="0" u="none" strike="noStrike" kern="1200" cap="none" spc="0" normalizeH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meg az aranymondás szavait!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Emlékeztessen téged arra, hogy felelősséggel tartozol mások felé.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 rot="1286221">
            <a:off x="9205429" y="2494734"/>
            <a:ext cx="2709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Kedves Hittanos!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noProof="0" dirty="0" smtClean="0">
                <a:solidFill>
                  <a:prstClr val="black"/>
                </a:solidFill>
                <a:latin typeface="Rockwell" panose="02060603020205020403"/>
              </a:rPr>
              <a:t>Mások bátorítása, biztatása fontos feladatunk.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4" y="953964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2702858"/>
            <a:ext cx="4194760" cy="25414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Ezékiel prófétáról lesz szó.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endParaRPr lang="hu-HU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809" y="419053"/>
            <a:ext cx="1826781" cy="1831942"/>
          </a:xfrm>
          <a:prstGeom prst="rect">
            <a:avLst/>
          </a:prstGeom>
        </p:spPr>
      </p:pic>
      <p:sp>
        <p:nvSpPr>
          <p:cNvPr id="5" name="Szabályos ötszög 4"/>
          <p:cNvSpPr/>
          <p:nvPr/>
        </p:nvSpPr>
        <p:spPr>
          <a:xfrm>
            <a:off x="243078" y="2914650"/>
            <a:ext cx="7129272" cy="3752850"/>
          </a:xfrm>
          <a:prstGeom prst="pentagon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Amíg az éneket hallgatod, gondolkozz el! 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iben mutatkozik meg Isten gondviselése az életedben? 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408510" y="1752415"/>
            <a:ext cx="5973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kattints az ének elindításához!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33" y="2677574"/>
            <a:ext cx="1504205" cy="1479135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7372350" y="3594931"/>
            <a:ext cx="4551940" cy="3105150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jelenthet ez a mondat az ének szövegében: </a:t>
            </a:r>
          </a:p>
          <a:p>
            <a:pPr algn="ctr"/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„Atyám két kezedben csak ott lakhatom.”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635" y="204312"/>
            <a:ext cx="9905998" cy="967783"/>
          </a:xfrm>
          <a:solidFill>
            <a:schemeClr val="accent6">
              <a:lumMod val="20000"/>
              <a:lumOff val="80000"/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35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jól ezeket a képeket! </a:t>
            </a:r>
            <a:endParaRPr lang="hu-HU" sz="35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468" y="1336857"/>
            <a:ext cx="9905998" cy="16354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  A PADTÁRSADDAL!</a:t>
            </a:r>
          </a:p>
          <a:p>
            <a:pPr marL="0" indent="0" algn="ctr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MIRE VOLNA LEGINKÁBB SZÜKSÉGE EZEKNEK AZ EMBEREKNEK?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276" y="585216"/>
            <a:ext cx="1689445" cy="16521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1044">
            <a:off x="315283" y="3142802"/>
            <a:ext cx="3924055" cy="277953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1337">
            <a:off x="8113557" y="2855729"/>
            <a:ext cx="3793523" cy="252653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277" y="4118994"/>
            <a:ext cx="3471862" cy="231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54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33750" y="544654"/>
            <a:ext cx="7791450" cy="1371600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Nehéz élethelyzetek között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0050" y="2178425"/>
            <a:ext cx="5200650" cy="4182034"/>
          </a:xfrm>
        </p:spPr>
        <p:txBody>
          <a:bodyPr>
            <a:normAutofit/>
          </a:bodyPr>
          <a:lstStyle/>
          <a:p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Sokszor nagyon jól esik az embernek, ha megvigasztalják.</a:t>
            </a:r>
          </a:p>
          <a:p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 érezni a támogatást, hogy nem egyedül kell cipelni a lelki terheket. </a:t>
            </a:r>
          </a:p>
          <a:p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Emlékszel olyan élményedre, amikor oda tudtál állni valaki mellé? </a:t>
            </a:r>
          </a:p>
          <a:p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Neked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érzés volt, amikor melléd álltak?</a:t>
            </a:r>
            <a:endParaRPr lang="hu-HU" sz="2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érzés segíteni valakinek vagy segítséget kapni másoktól?</a:t>
            </a:r>
          </a:p>
          <a:p>
            <a:endParaRPr lang="hu-HU" sz="2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0" y="2447786"/>
            <a:ext cx="6153151" cy="407493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42" y="308186"/>
            <a:ext cx="1528000" cy="150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Beszélgessünk a kérdésekről!</a:t>
            </a:r>
            <a:endParaRPr lang="hu-HU" sz="400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3400" y="2272378"/>
            <a:ext cx="5638801" cy="4147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érzés lehet egy olyan küldetést vállalni, ami mások megvigasztalásával, bátorításával függ össze?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Mikor érezheted magad megfelelően felkészültnek egy ilyen nehéz feladatra? </a:t>
            </a:r>
            <a:endParaRPr lang="hu-HU" sz="2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920" y="397670"/>
            <a:ext cx="1691929" cy="168716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10570" y="1658735"/>
            <a:ext cx="3608642" cy="54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297"/>
            <a:ext cx="12192000" cy="687029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461" y="933651"/>
            <a:ext cx="5996539" cy="1703671"/>
          </a:xfrm>
          <a:solidFill>
            <a:schemeClr val="accent2">
              <a:lumMod val="20000"/>
              <a:lumOff val="80000"/>
              <a:alpha val="69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40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még a babiloni fogságban </a:t>
            </a:r>
            <a:br>
              <a:rPr lang="hu-HU" sz="40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mondott le népéről.</a:t>
            </a:r>
            <a:endParaRPr lang="hu-HU" sz="400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962" y="4600875"/>
            <a:ext cx="10966076" cy="1981813"/>
          </a:xfrm>
          <a:solidFill>
            <a:schemeClr val="bg2">
              <a:lumMod val="90000"/>
              <a:alpha val="73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népe ugyan fogságban volt Babilóniában, de az Úr üzenete és bátorítása mindvégig kísérte őket.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 babiloni fogság idején is gondoskodott arról, hogy népe 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otthonától távol </a:t>
            </a:r>
            <a:r>
              <a:rPr lang="hu-HU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maradjon 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 </a:t>
            </a:r>
            <a:r>
              <a:rPr lang="hu-HU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nélkül.</a:t>
            </a:r>
            <a:endParaRPr lang="hu-HU" sz="25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53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599"/>
            <a:ext cx="10771094" cy="686759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942727" y="193286"/>
            <a:ext cx="4092388" cy="6463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A babiloni fogság </a:t>
            </a:r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időszaka </a:t>
            </a:r>
          </a:p>
          <a:p>
            <a:r>
              <a:rPr lang="hu-H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 Kr</a:t>
            </a: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. e. </a:t>
            </a:r>
            <a:r>
              <a:rPr lang="hu-H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5. század.</a:t>
            </a:r>
          </a:p>
          <a:p>
            <a:r>
              <a:rPr lang="hu-H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Ekkor </a:t>
            </a: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a legyőzött Júda lakosságából a vezetőket, a szakképzett munkaerőt, a tanult embereket Babilonba hurcolták. </a:t>
            </a:r>
            <a:endParaRPr lang="hu-H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Babiloni 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fogságnak </a:t>
            </a: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azt az időszakot nevezzük, amikor a </a:t>
            </a:r>
            <a:r>
              <a:rPr lang="hu-H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déli országrésznek, </a:t>
            </a: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Júda lakosságának nagy részét elhurcolták Babilonba. </a:t>
            </a:r>
            <a:endParaRPr lang="hu-H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Nebukadneccar</a:t>
            </a:r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király </a:t>
            </a:r>
          </a:p>
          <a:p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(Kr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. e. 605-562)</a:t>
            </a: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 az egyiptomi hadsereg elleni győzelme után Júdát is a birodalmához csatolta.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03" y="1048871"/>
            <a:ext cx="1431252" cy="14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3073" y="604092"/>
            <a:ext cx="4098757" cy="1773347"/>
          </a:xfrm>
        </p:spPr>
        <p:txBody>
          <a:bodyPr>
            <a:normAutofit/>
          </a:bodyPr>
          <a:lstStyle/>
          <a:p>
            <a:r>
              <a:rPr lang="hu-HU" sz="4000" cap="non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Ezékiel próféta személye</a:t>
            </a:r>
            <a:endParaRPr lang="hu-HU" sz="4000" cap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4143" y="1490765"/>
            <a:ext cx="6314173" cy="477413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Ezékiel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zok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 a papok közé tartozott, aki az első fogságba vitelkor, </a:t>
            </a:r>
            <a:r>
              <a:rPr lang="hu-H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Kr. e. 597-ban került </a:t>
            </a:r>
            <a:r>
              <a:rPr lang="hu-H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fogságba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fogság 5. évében szólította meg őt Isten. </a:t>
            </a:r>
            <a:endParaRPr lang="hu-HU" sz="2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vágya az volt, hogy az Úr templomában, Jeruzsálemben szolgálhasson. Isten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azonban egészen más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feladatot adott neki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 mint húsz éven át hirdette Isten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Igéit népe fiainak a fogság idején.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következő dián az elhívásáról olvashatsz.</a:t>
            </a:r>
            <a:endParaRPr lang="hu-HU" sz="2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488" y="2444817"/>
            <a:ext cx="4505342" cy="34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4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4.xml><?xml version="1.0" encoding="utf-8"?>
<a:theme xmlns:a="http://schemas.openxmlformats.org/drawingml/2006/main" name="Szita">
  <a:themeElements>
    <a:clrScheme name="Szit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zit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it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5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6.xml><?xml version="1.0" encoding="utf-8"?>
<a:theme xmlns:a="http://schemas.openxmlformats.org/drawingml/2006/main" name="1_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7.xml><?xml version="1.0" encoding="utf-8"?>
<a:theme xmlns:a="http://schemas.openxmlformats.org/drawingml/2006/main" name="2_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8.xml><?xml version="1.0" encoding="utf-8"?>
<a:theme xmlns:a="http://schemas.openxmlformats.org/drawingml/2006/main" name="Szelet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9.xml><?xml version="1.0" encoding="utf-8"?>
<a:theme xmlns:a="http://schemas.openxmlformats.org/drawingml/2006/main" name="1_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4080</TotalTime>
  <Words>788</Words>
  <Application>Microsoft Office PowerPoint</Application>
  <PresentationFormat>Szélesvásznú</PresentationFormat>
  <Paragraphs>98</Paragraphs>
  <Slides>17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9</vt:i4>
      </vt:variant>
      <vt:variant>
        <vt:lpstr>Diacímek</vt:lpstr>
      </vt:variant>
      <vt:variant>
        <vt:i4>17</vt:i4>
      </vt:variant>
    </vt:vector>
  </HeadingPairs>
  <TitlesOfParts>
    <vt:vector size="37" baseType="lpstr">
      <vt:lpstr>Arial</vt:lpstr>
      <vt:lpstr>Calibri</vt:lpstr>
      <vt:lpstr>Century Gothic</vt:lpstr>
      <vt:lpstr>Garamond</vt:lpstr>
      <vt:lpstr>Gill Sans MT</vt:lpstr>
      <vt:lpstr>Rockwell</vt:lpstr>
      <vt:lpstr>Rockwell Condensed</vt:lpstr>
      <vt:lpstr>Tw Cen MT</vt:lpstr>
      <vt:lpstr>Tw Cen MT Condensed</vt:lpstr>
      <vt:lpstr>Wingdings</vt:lpstr>
      <vt:lpstr>Wingdings 3</vt:lpstr>
      <vt:lpstr>7_Szálak</vt:lpstr>
      <vt:lpstr>Parcel</vt:lpstr>
      <vt:lpstr>Integrál</vt:lpstr>
      <vt:lpstr>Szita</vt:lpstr>
      <vt:lpstr>Szappan</vt:lpstr>
      <vt:lpstr>1_Szappan</vt:lpstr>
      <vt:lpstr>2_Szappan</vt:lpstr>
      <vt:lpstr>Szelet</vt:lpstr>
      <vt:lpstr>1_Fabetű</vt:lpstr>
      <vt:lpstr>Isten üzenete a fogságban </vt:lpstr>
      <vt:lpstr>PowerPoint-bemutató</vt:lpstr>
      <vt:lpstr>Hallgasd meg ezt az éneket!</vt:lpstr>
      <vt:lpstr>Nézd meg jól ezeket a képeket! </vt:lpstr>
      <vt:lpstr>Nehéz élethelyzetek között</vt:lpstr>
      <vt:lpstr>Beszélgessünk a kérdésekről!</vt:lpstr>
      <vt:lpstr>Isten még a babiloni fogságban  sem mondott le népéről.</vt:lpstr>
      <vt:lpstr>PowerPoint-bemutató</vt:lpstr>
      <vt:lpstr>Ezékiel próféta személye</vt:lpstr>
      <vt:lpstr>Ezékiel elhívása </vt:lpstr>
      <vt:lpstr>Az irattekercs Isten szavát jelenti</vt:lpstr>
      <vt:lpstr>Ezékiel különleges feladatot kapott </vt:lpstr>
      <vt:lpstr>Beszélgessünk!</vt:lpstr>
      <vt:lpstr>Oldd meg az online feladatot!</vt:lpstr>
      <vt:lpstr>Hallgasd meg ezt az éneket!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Gergo</cp:lastModifiedBy>
  <cp:revision>323</cp:revision>
  <dcterms:created xsi:type="dcterms:W3CDTF">2020-07-06T09:13:06Z</dcterms:created>
  <dcterms:modified xsi:type="dcterms:W3CDTF">2021-06-28T06:08:06Z</dcterms:modified>
</cp:coreProperties>
</file>