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7" r:id="rId3"/>
    <p:sldMasterId id="2147483699" r:id="rId4"/>
    <p:sldMasterId id="2147483711" r:id="rId5"/>
    <p:sldMasterId id="2147483723" r:id="rId6"/>
    <p:sldMasterId id="2147483735" r:id="rId7"/>
    <p:sldMasterId id="2147483747" r:id="rId8"/>
  </p:sldMasterIdLst>
  <p:sldIdLst>
    <p:sldId id="256" r:id="rId9"/>
    <p:sldId id="259" r:id="rId10"/>
    <p:sldId id="260" r:id="rId11"/>
    <p:sldId id="261" r:id="rId12"/>
    <p:sldId id="267" r:id="rId13"/>
    <p:sldId id="258" r:id="rId14"/>
    <p:sldId id="266" r:id="rId15"/>
    <p:sldId id="272" r:id="rId16"/>
    <p:sldId id="257" r:id="rId17"/>
    <p:sldId id="271" r:id="rId18"/>
    <p:sldId id="269" r:id="rId19"/>
    <p:sldId id="270" r:id="rId20"/>
    <p:sldId id="273" r:id="rId21"/>
    <p:sldId id="274" r:id="rId22"/>
    <p:sldId id="275" r:id="rId23"/>
    <p:sldId id="262" r:id="rId24"/>
    <p:sldId id="263" r:id="rId25"/>
    <p:sldId id="264" r:id="rId26"/>
    <p:sldId id="26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77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7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939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28265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715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2925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464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5378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31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89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301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528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397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860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216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361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77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0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50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483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06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592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059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998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742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355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594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2670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591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45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23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575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649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63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355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430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847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0186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3288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4326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601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1355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1746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6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9445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194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9619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3295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01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8077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88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0698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9238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989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730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407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0560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72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3924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0677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724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5025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102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8450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765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9260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2223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360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5932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6714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522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830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155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5567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420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1535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2301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426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9364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1573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53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1261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4292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990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2231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7111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1601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424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55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5039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43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03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3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73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54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7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42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hyperlink" Target="https://abibliamindenkie.hu/uj/PSA/51/" TargetMode="Externa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9.xml"/><Relationship Id="rId4" Type="http://schemas.openxmlformats.org/officeDocument/2006/relationships/hyperlink" Target="http://rpi-feladatbank.reformatus.hu/VTSopTQk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16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Relationship Id="rId5" Type="http://schemas.openxmlformats.org/officeDocument/2006/relationships/hyperlink" Target="https://www.youtube.com/watch?v=vLvd7m-5cW8" TargetMode="Externa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06953" y="5061857"/>
            <a:ext cx="10299682" cy="1645512"/>
          </a:xfrm>
          <a:solidFill>
            <a:schemeClr val="tx2">
              <a:lumMod val="75000"/>
              <a:alpha val="26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/>
              <a:t>Készítsétek az Úr útját! </a:t>
            </a:r>
          </a:p>
        </p:txBody>
      </p:sp>
      <p:sp>
        <p:nvSpPr>
          <p:cNvPr id="4" name="Lekerekített téglalap 3"/>
          <p:cNvSpPr/>
          <p:nvPr/>
        </p:nvSpPr>
        <p:spPr>
          <a:xfrm>
            <a:off x="1271847" y="266007"/>
            <a:ext cx="8794865" cy="914400"/>
          </a:xfrm>
          <a:prstGeom prst="roundRect">
            <a:avLst/>
          </a:prstGeom>
          <a:solidFill>
            <a:srgbClr val="0070C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JÉZUS UTAT MUTAT A DÖNTÉSEINKBEN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240" y="1265145"/>
            <a:ext cx="7195297" cy="3162300"/>
          </a:xfrm>
          <a:prstGeom prst="rect">
            <a:avLst/>
          </a:prstGeom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603433" y="3638550"/>
            <a:ext cx="5018910" cy="532534"/>
          </a:xfrm>
        </p:spPr>
        <p:txBody>
          <a:bodyPr>
            <a:noAutofit/>
          </a:bodyPr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Keresztelő János története</a:t>
            </a:r>
          </a:p>
        </p:txBody>
      </p:sp>
    </p:spTree>
    <p:extLst>
      <p:ext uri="{BB962C8B-B14F-4D97-AF65-F5344CB8AC3E}">
        <p14:creationId xmlns:p14="http://schemas.microsoft.com/office/powerpoint/2010/main" val="162688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0530" y="370323"/>
            <a:ext cx="10766596" cy="929972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biblia beszél keresztelő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jánosról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354873" y="2018750"/>
            <a:ext cx="11702655" cy="4634599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Megjelent 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egy ember, 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akit Isten küldött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, akinek a neve 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János</a:t>
            </a:r>
            <a:r>
              <a:rPr lang="hu-H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Ő 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tanúként jött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, hogy bizonyságot tegyen a világosságról, 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hogy mindenki higgyen általa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Nem 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ő volt a világosság, de 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bizonyságot kellett tennie a világosságról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hu-HU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1,6-8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Amikor megkérdezték tőle, hogy kicsoda, ő így felelt nekik: „</a:t>
            </a:r>
            <a:r>
              <a:rPr lang="hu-H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Én 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kiáltó hang vagyok a pusztában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: egyengessétek az Úr 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útját, 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ahogyan Ézsaiás próféta megmondta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r>
              <a:rPr lang="hu-HU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1,23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többen 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úgy vélték, hogy Keresztelő János az eljövendő Messiás, János 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azonban világossá 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tette, hogy </a:t>
            </a:r>
            <a:r>
              <a:rPr lang="hu-HU" sz="2600" dirty="0" err="1">
                <a:latin typeface="Arial" panose="020B0604020202020204" pitchFamily="34" charset="0"/>
                <a:cs typeface="Arial" panose="020B0604020202020204" pitchFamily="34" charset="0"/>
              </a:rPr>
              <a:t>őnála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 nagyobb az, aki utána jön. </a:t>
            </a:r>
            <a:r>
              <a:rPr lang="hu-HU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V.ö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1,29-30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82" y="370323"/>
            <a:ext cx="1440973" cy="1436914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3500846" y="1397727"/>
            <a:ext cx="8336280" cy="483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Figyelmesen olvasd el a szöveget!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812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2"/>
            <a:ext cx="12191999" cy="68736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5547" y="248402"/>
            <a:ext cx="10364451" cy="100345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Keresztelő János egy különleges feladatot kapott: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849086" y="1328057"/>
            <a:ext cx="8469085" cy="1796143"/>
          </a:xfrm>
          <a:solidFill>
            <a:schemeClr val="accent3">
              <a:lumMod val="60000"/>
              <a:lumOff val="40000"/>
              <a:alpha val="55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Ő Készítette fel az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embereket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Jézussal való találkozásra.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Sokan hittek a szavának és a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Jordán folyóhoz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gyűltek, hogy megkeresztelje őket.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János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így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tanította őket:</a:t>
            </a:r>
          </a:p>
        </p:txBody>
      </p:sp>
      <p:sp>
        <p:nvSpPr>
          <p:cNvPr id="4" name="Ellipszis buborék 3"/>
          <p:cNvSpPr/>
          <p:nvPr/>
        </p:nvSpPr>
        <p:spPr>
          <a:xfrm>
            <a:off x="1491343" y="2971800"/>
            <a:ext cx="10112829" cy="3712029"/>
          </a:xfrm>
          <a:prstGeom prst="wedgeEllipseCallout">
            <a:avLst>
              <a:gd name="adj1" fmla="val 48777"/>
              <a:gd name="adj2" fmla="val -34668"/>
            </a:avLst>
          </a:prstGeom>
          <a:solidFill>
            <a:schemeClr val="accent4">
              <a:lumMod val="50000"/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Minden fát, amely nem terem gyümölcsöt, kivágnak, és tűzre vetnek. </a:t>
            </a:r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legyetek a terméketlen fához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hasonlók! </a:t>
            </a:r>
          </a:p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Jó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gyümölcs nélkül nem ér az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semmit! </a:t>
            </a:r>
          </a:p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áltassátok magatokat ezt</a:t>
            </a:r>
          </a:p>
          <a:p>
            <a:pPr algn="ctr"/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mondogatva: Ábrahám a mi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atyánk! </a:t>
            </a:r>
          </a:p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Hiába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emlegetitek a nevét, ha nem követitek a tetteit.</a:t>
            </a:r>
          </a:p>
          <a:p>
            <a:pPr algn="ctr"/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Teremjetek inkább jó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gyümölcsöket!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47" y="4356847"/>
            <a:ext cx="1887792" cy="186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96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ite pampas grasses near body of water at day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4050161" y="1936786"/>
            <a:ext cx="6596743" cy="3424107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Ezt Kérdezte a sokaság Jánostól.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elhő 3"/>
          <p:cNvSpPr/>
          <p:nvPr/>
        </p:nvSpPr>
        <p:spPr>
          <a:xfrm rot="21072844">
            <a:off x="287689" y="470584"/>
            <a:ext cx="6868885" cy="1349829"/>
          </a:xfrm>
          <a:prstGeom prst="cloudCallout">
            <a:avLst>
              <a:gd name="adj1" fmla="val -8783"/>
              <a:gd name="adj2" fmla="val 87936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akkor mit tegyünk?</a:t>
            </a:r>
          </a:p>
        </p:txBody>
      </p:sp>
      <p:sp>
        <p:nvSpPr>
          <p:cNvPr id="6" name="Ellipszis buborék 5"/>
          <p:cNvSpPr/>
          <p:nvPr/>
        </p:nvSpPr>
        <p:spPr>
          <a:xfrm>
            <a:off x="951540" y="2383167"/>
            <a:ext cx="10406742" cy="2290995"/>
          </a:xfrm>
          <a:prstGeom prst="wedgeEllipseCallout">
            <a:avLst>
              <a:gd name="adj1" fmla="val -56863"/>
              <a:gd name="adj2" fmla="val 61642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Akinek van két ruhája, adja oda</a:t>
            </a:r>
          </a:p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az egyiket annak, akinek egy sincs, és</a:t>
            </a:r>
          </a:p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akinek van ennivalója, az is hasonlóan</a:t>
            </a:r>
          </a:p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egyen! – szólt János.</a:t>
            </a: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838" y="5029201"/>
            <a:ext cx="1554110" cy="1549732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394100" y="4766334"/>
            <a:ext cx="6435699" cy="1812599"/>
          </a:xfrm>
          <a:prstGeom prst="foldedCorner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Mit gondoltok erről?</a:t>
            </a:r>
          </a:p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Beszéljétek meg, szerintetek hogyan készülhetünk a Jézussal való találkozásra?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93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6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6616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30316" y="430258"/>
            <a:ext cx="10364451" cy="860659"/>
          </a:xfrm>
          <a:solidFill>
            <a:schemeClr val="accent6">
              <a:lumMod val="20000"/>
              <a:lumOff val="80000"/>
              <a:alpha val="32000"/>
            </a:schemeClr>
          </a:solidFill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Beszélgessetek csoportban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920" y="986118"/>
            <a:ext cx="1712650" cy="1707825"/>
          </a:xfrm>
          <a:prstGeom prst="rect">
            <a:avLst/>
          </a:prstGeom>
        </p:spPr>
      </p:pic>
      <p:sp>
        <p:nvSpPr>
          <p:cNvPr id="5" name="Felhő 4"/>
          <p:cNvSpPr/>
          <p:nvPr/>
        </p:nvSpPr>
        <p:spPr>
          <a:xfrm>
            <a:off x="233083" y="1290917"/>
            <a:ext cx="7983637" cy="3523771"/>
          </a:xfrm>
          <a:prstGeom prst="cloudCallout">
            <a:avLst>
              <a:gd name="adj1" fmla="val 56572"/>
              <a:gd name="adj2" fmla="val -33862"/>
            </a:avLst>
          </a:prstGeom>
          <a:solidFill>
            <a:schemeClr val="accent3">
              <a:lumMod val="60000"/>
              <a:lumOff val="4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eriod"/>
            </a:pPr>
            <a:r>
              <a:rPr lang="hu-HU" sz="3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hu-HU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jelent, ha Isten Igéjéhez </a:t>
            </a:r>
            <a:r>
              <a:rPr lang="hu-HU" sz="3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igazodunk? </a:t>
            </a:r>
          </a:p>
          <a:p>
            <a:pPr marL="514350" indent="-514350" algn="ctr">
              <a:buAutoNum type="arabicPeriod"/>
            </a:pPr>
            <a:r>
              <a:rPr lang="hu-HU" sz="3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jelent</a:t>
            </a:r>
            <a:r>
              <a:rPr lang="hu-HU" sz="300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hogyha </a:t>
            </a:r>
            <a:r>
              <a:rPr lang="hu-HU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csupán emberi elvárásoknak akarunk </a:t>
            </a:r>
            <a:r>
              <a:rPr lang="hu-HU" sz="3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megfelelni</a:t>
            </a:r>
            <a:r>
              <a:rPr lang="hu-HU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003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1834" y="303623"/>
            <a:ext cx="1387113" cy="1371615"/>
          </a:xfrm>
          <a:prstGeom prst="rect">
            <a:avLst/>
          </a:prstGeom>
        </p:spPr>
      </p:pic>
      <p:sp>
        <p:nvSpPr>
          <p:cNvPr id="8" name="Lekerekített téglalap 7"/>
          <p:cNvSpPr/>
          <p:nvPr/>
        </p:nvSpPr>
        <p:spPr>
          <a:xfrm>
            <a:off x="475130" y="222940"/>
            <a:ext cx="9359152" cy="942471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Keresztelő János arra bátorította a népet, hogy tartsanak igaz bűnbánatot, térjenek meg és magukat megtisztítva készüljenek a Jézussal való találkozásra.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6140822" y="1934600"/>
            <a:ext cx="5907742" cy="44935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Ez azt jelenti számunkra, hogy imádságban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végig gondoljuk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életünket, dolgainkat. Megvizsgáljuk magunkat, mi volt az, amiben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esetleg hibáztunk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és bocsánatot kérünk. </a:t>
            </a:r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Ezt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 folyamatot bűnbánatnak nevezzük. 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Amikor igazán bánkódunk bűneink miatt és meg is valljuk azokat Isten előtt.</a:t>
            </a:r>
          </a:p>
          <a:p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Az önvizsgálatban sokat segít Isten Igéje, ami rávilágít tetteinkre, és motivál arra is, hogy Isten tetszése szerint éljünk.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7" y="2057692"/>
            <a:ext cx="5715881" cy="380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83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7"/>
            <a:ext cx="12192000" cy="6851905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72720" y="949048"/>
            <a:ext cx="8138160" cy="1330959"/>
          </a:xfrm>
          <a:solidFill>
            <a:schemeClr val="accent4">
              <a:lumMod val="20000"/>
              <a:lumOff val="80000"/>
              <a:alpha val="64000"/>
            </a:schemeClr>
          </a:solidFill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Most gondold végig néhány percben, hogy melyek azok a dolgok vagy tettek, amiket bánsz.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Őszinte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szívvel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fogalmazz meg egy imádságot is.</a:t>
            </a:r>
          </a:p>
          <a:p>
            <a:pPr marL="0" indent="0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4180" y="160735"/>
            <a:ext cx="1603348" cy="1576626"/>
          </a:xfrm>
          <a:prstGeom prst="rect">
            <a:avLst/>
          </a:prstGeom>
        </p:spPr>
      </p:pic>
      <p:sp>
        <p:nvSpPr>
          <p:cNvPr id="6" name="Folyamatábra: Dokumentum 5"/>
          <p:cNvSpPr/>
          <p:nvPr/>
        </p:nvSpPr>
        <p:spPr>
          <a:xfrm>
            <a:off x="139378" y="2466862"/>
            <a:ext cx="9705661" cy="4432898"/>
          </a:xfrm>
          <a:prstGeom prst="flowChartDocument">
            <a:avLst/>
          </a:prstGeom>
          <a:solidFill>
            <a:schemeClr val="tx2">
              <a:lumMod val="20000"/>
              <a:lumOff val="80000"/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</a:p>
          <a:p>
            <a:endParaRPr lang="hu-HU" sz="22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Bibliában, a zsoltárok könyvében sokféle bűnbánati zsoltár is olvasható, </a:t>
            </a:r>
            <a:r>
              <a:rPr lang="hu-HU" sz="2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amelyekben </a:t>
            </a:r>
            <a:r>
              <a:rPr lang="hu-HU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írók Istenhez fordulnak segítségért</a:t>
            </a:r>
            <a:r>
              <a:rPr lang="hu-HU" sz="2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egyik legismertebb </a:t>
            </a:r>
            <a:r>
              <a:rPr lang="hu-HU" sz="2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közülük Dávid </a:t>
            </a:r>
            <a:r>
              <a:rPr lang="hu-HU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bűnbánati </a:t>
            </a:r>
            <a:r>
              <a:rPr lang="hu-HU" sz="2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zsoltára</a:t>
            </a:r>
            <a:r>
              <a:rPr lang="hu-HU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amelynek hangszeres feldolgozása is </a:t>
            </a:r>
            <a:r>
              <a:rPr lang="hu-HU" sz="2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van. </a:t>
            </a:r>
          </a:p>
          <a:p>
            <a:r>
              <a:rPr lang="hu-HU" sz="2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kíváncsi vagy az énekes </a:t>
            </a:r>
            <a:r>
              <a:rPr lang="hu-HU" sz="2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feldolgozásra, akkor </a:t>
            </a:r>
            <a:r>
              <a:rPr lang="hu-HU" sz="22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kattints</a:t>
            </a:r>
            <a:r>
              <a:rPr lang="hu-HU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erre az ikonra.</a:t>
            </a:r>
            <a:endParaRPr lang="hu-HU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 pedig elolvashatod </a:t>
            </a:r>
            <a:r>
              <a:rPr lang="hu-HU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51. zsoltárt</a:t>
            </a:r>
            <a:r>
              <a:rPr lang="hu-HU" sz="2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2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Kattints ide!</a:t>
            </a:r>
          </a:p>
          <a:p>
            <a:pPr algn="ctr"/>
            <a:endParaRPr lang="hu-HU" dirty="0" smtClean="0"/>
          </a:p>
        </p:txBody>
      </p:sp>
      <p:pic>
        <p:nvPicPr>
          <p:cNvPr id="8" name="Teremts bennem tiszta szívet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83520" y="4295677"/>
            <a:ext cx="1270000" cy="1270000"/>
          </a:xfrm>
          <a:prstGeom prst="rect">
            <a:avLst/>
          </a:prstGeom>
        </p:spPr>
      </p:pic>
      <p:cxnSp>
        <p:nvCxnSpPr>
          <p:cNvPr id="10" name="Egyenes összekötő nyíllal 9"/>
          <p:cNvCxnSpPr/>
          <p:nvPr/>
        </p:nvCxnSpPr>
        <p:spPr>
          <a:xfrm flipV="1">
            <a:off x="9205546" y="4930677"/>
            <a:ext cx="725854" cy="18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kerekített téglalap 11"/>
          <p:cNvSpPr/>
          <p:nvPr/>
        </p:nvSpPr>
        <p:spPr>
          <a:xfrm>
            <a:off x="2367280" y="213360"/>
            <a:ext cx="7498080" cy="690880"/>
          </a:xfrm>
          <a:prstGeom prst="roundRect">
            <a:avLst/>
          </a:prstGeom>
          <a:solidFill>
            <a:srgbClr val="6E779A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Tedd személyessé!</a:t>
            </a:r>
            <a:endParaRPr lang="hu-H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1375" y="5275384"/>
            <a:ext cx="1408515" cy="14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61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29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0849" y="328292"/>
            <a:ext cx="8911687" cy="170221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Készítsd el az online feladatot!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7173" y="1179399"/>
            <a:ext cx="1739425" cy="1744352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133983" y="3369875"/>
            <a:ext cx="8368553" cy="3046988"/>
          </a:xfrm>
          <a:prstGeom prst="rect">
            <a:avLst/>
          </a:prstGeom>
          <a:solidFill>
            <a:schemeClr val="accent2">
              <a:lumMod val="20000"/>
              <a:lumOff val="80000"/>
              <a:alpha val="77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FONTOS INFORMÁCIÓ A TANULÓKNAK!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Kérlek,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 meg pontosan a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nevedet a felületen!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Oldd meg a feladatot!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Ha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elkészültél a feladattal, készíts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róla képernyőképet is!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Küldd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a képet a Hittanoktatódnak!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kívánok!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5183414" y="2261609"/>
            <a:ext cx="4770858" cy="877163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>
            <a:spAutoFit/>
          </a:bodyPr>
          <a:lstStyle/>
          <a:p>
            <a:r>
              <a:rPr lang="hu-HU" sz="33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 kattints a feladathoz!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1827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378"/>
            <a:ext cx="12192000" cy="688437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6364" y="202330"/>
            <a:ext cx="8789727" cy="2009796"/>
          </a:xfrm>
          <a:solidFill>
            <a:schemeClr val="accent6">
              <a:lumMod val="60000"/>
              <a:lumOff val="40000"/>
              <a:alpha val="23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Hallgasd meg az ifjúsági éneket!</a:t>
            </a:r>
            <a:br>
              <a:rPr lang="hu-HU" sz="3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Kattints a hangszóró ikonra! </a:t>
            </a:r>
            <a:br>
              <a:rPr lang="hu-HU" sz="3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767617" y="22227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77923" y="193912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Könnycsepp 9"/>
          <p:cNvSpPr/>
          <p:nvPr/>
        </p:nvSpPr>
        <p:spPr>
          <a:xfrm>
            <a:off x="536364" y="4777691"/>
            <a:ext cx="4127537" cy="1761021"/>
          </a:xfrm>
          <a:prstGeom prst="teardrop">
            <a:avLst>
              <a:gd name="adj" fmla="val 78457"/>
            </a:avLst>
          </a:prstGeom>
          <a:solidFill>
            <a:schemeClr val="accent5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tanultál ma Keresztelő Jánosról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357" y="2934271"/>
            <a:ext cx="1542422" cy="1524132"/>
          </a:xfrm>
          <a:prstGeom prst="rect">
            <a:avLst/>
          </a:prstGeom>
        </p:spPr>
      </p:pic>
      <p:sp>
        <p:nvSpPr>
          <p:cNvPr id="12" name="Egy oldalon két sarkán levágott téglalap 11"/>
          <p:cNvSpPr/>
          <p:nvPr/>
        </p:nvSpPr>
        <p:spPr>
          <a:xfrm>
            <a:off x="5069779" y="5180548"/>
            <a:ext cx="3002507" cy="914400"/>
          </a:xfrm>
          <a:prstGeom prst="snip2SameRect">
            <a:avLst/>
          </a:prstGeom>
          <a:solidFill>
            <a:schemeClr val="accent2">
              <a:lumMod val="60000"/>
              <a:lumOff val="40000"/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Készíts egy vázlatot a füzetedbe!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3241" y="5198074"/>
            <a:ext cx="1124958" cy="111015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0160" y="565044"/>
            <a:ext cx="1609483" cy="1615580"/>
          </a:xfrm>
          <a:prstGeom prst="rect">
            <a:avLst/>
          </a:prstGeom>
        </p:spPr>
      </p:pic>
      <p:pic>
        <p:nvPicPr>
          <p:cNvPr id="8" name="Új szívet adj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9271" y="1491868"/>
            <a:ext cx="1633183" cy="163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04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" y="0"/>
            <a:ext cx="12188541" cy="6858465"/>
          </a:xfrm>
          <a:prstGeom prst="rect">
            <a:avLst/>
          </a:prstGeom>
          <a:solidFill>
            <a:schemeClr val="bg1">
              <a:alpha val="17000"/>
            </a:schemeClr>
          </a:solidFill>
        </p:spPr>
      </p:pic>
      <p:sp>
        <p:nvSpPr>
          <p:cNvPr id="2" name="Tekercs függőlegesen 1"/>
          <p:cNvSpPr/>
          <p:nvPr/>
        </p:nvSpPr>
        <p:spPr>
          <a:xfrm>
            <a:off x="1740997" y="313762"/>
            <a:ext cx="7731125" cy="6230938"/>
          </a:xfrm>
          <a:prstGeom prst="verticalScroll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300" b="0" i="1" u="none" strike="noStrike" kern="1200" cap="none" spc="0" normalizeH="0" baseline="0" noProof="0" dirty="0">
              <a:ln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 Atyánk, aki a mennyekben vagy, szenteltessék meg a te neved,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Mindennapi kenyerünket add meg nekünk ma,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ne </a:t>
            </a:r>
            <a:r>
              <a:rPr kumimoji="0" lang="hu-HU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vígy</a:t>
            </a: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minket kísértésbe, de szabadíts meg a gonosztól;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Mert tied az ország, a hatalom és a dicsőség mindörökké.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Ámen.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60419" name="Kép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812392"/>
            <a:ext cx="2100263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abályos ötszög 2"/>
          <p:cNvSpPr/>
          <p:nvPr/>
        </p:nvSpPr>
        <p:spPr>
          <a:xfrm>
            <a:off x="8916006" y="628002"/>
            <a:ext cx="2986087" cy="2630488"/>
          </a:xfrm>
          <a:prstGeom prst="pentagon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Mondjuk el közösen az Úri </a:t>
            </a:r>
            <a:r>
              <a:rPr kumimoji="0" lang="hu-HU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imádságot!</a:t>
            </a:r>
            <a:endParaRPr kumimoji="0" lang="hu-HU" sz="25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299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9"/>
            <a:ext cx="12192000" cy="6858000"/>
          </a:xfrm>
          <a:prstGeom prst="rect">
            <a:avLst/>
          </a:prstGeom>
        </p:spPr>
      </p:pic>
      <p:pic>
        <p:nvPicPr>
          <p:cNvPr id="61442" name="Tartalom hely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49" y="4906880"/>
            <a:ext cx="6230652" cy="1841152"/>
          </a:xfrm>
        </p:spPr>
      </p:pic>
      <p:pic>
        <p:nvPicPr>
          <p:cNvPr id="61443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6" y="5558763"/>
            <a:ext cx="4721044" cy="1073150"/>
          </a:xfrm>
          <a:prstGeom prst="rect">
            <a:avLst/>
          </a:prstGeom>
          <a:solidFill>
            <a:schemeClr val="accent3">
              <a:lumMod val="40000"/>
              <a:lumOff val="60000"/>
              <a:alpha val="69000"/>
            </a:schemeClr>
          </a:solidFill>
          <a:ln>
            <a:noFill/>
          </a:ln>
          <a:extLst/>
        </p:spPr>
      </p:pic>
      <p:sp>
        <p:nvSpPr>
          <p:cNvPr id="2" name="Téglalap 1"/>
          <p:cNvSpPr/>
          <p:nvPr/>
        </p:nvSpPr>
        <p:spPr>
          <a:xfrm>
            <a:off x="493204" y="3156575"/>
            <a:ext cx="7616654" cy="1477328"/>
          </a:xfrm>
          <a:prstGeom prst="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„Lelkem várja az Urat, jobban,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 az őrök a reggelt…”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Zsoltárok 130,6</a:t>
            </a:r>
            <a:endParaRPr kumimoji="0" lang="hu-H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800100" y="350968"/>
            <a:ext cx="10844899" cy="1193184"/>
          </a:xfrm>
          <a:prstGeom prst="rect">
            <a:avLst/>
          </a:prstGeom>
          <a:solidFill>
            <a:schemeClr val="accent3">
              <a:lumMod val="60000"/>
              <a:lumOff val="4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28E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Tanuld meg most </a:t>
            </a:r>
            <a:r>
              <a:rPr kumimoji="0" lang="hu-HU" sz="3000" b="0" i="0" u="none" strike="noStrike" kern="1200" cap="none" spc="0" normalizeH="0" baseline="0" noProof="0" smtClean="0">
                <a:ln>
                  <a:noFill/>
                </a:ln>
                <a:solidFill>
                  <a:srgbClr val="A28E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az aranymondást, </a:t>
            </a:r>
            <a:r>
              <a:rPr kumimoji="0" lang="hu-H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28E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mondd el hangosan is! </a:t>
            </a:r>
            <a:endParaRPr kumimoji="0" lang="hu-HU" sz="3000" b="0" i="0" u="none" strike="noStrike" kern="1200" cap="none" spc="0" normalizeH="0" baseline="0" noProof="0" dirty="0">
              <a:ln>
                <a:noFill/>
              </a:ln>
              <a:solidFill>
                <a:srgbClr val="A28E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3104" y="2520107"/>
            <a:ext cx="1321895" cy="127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66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60913" y="99674"/>
            <a:ext cx="8911687" cy="78783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Fontos információ a Hittanoktatóknak!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99049" y="1008529"/>
            <a:ext cx="11327340" cy="5614340"/>
          </a:xfrm>
          <a:solidFill>
            <a:schemeClr val="bg2">
              <a:lumMod val="90000"/>
            </a:schemeClr>
          </a:solidFill>
        </p:spPr>
        <p:txBody>
          <a:bodyPr>
            <a:normAutofit fontScale="92500"/>
          </a:bodyPr>
          <a:lstStyle/>
          <a:p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diasorban a 16. dián megtalálható az online feladat megosztott linkje. </a:t>
            </a:r>
          </a:p>
          <a:p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Ezt adhatják ki a tanulóknak. Ez esetben az ellenőrzésre sajnos nincs mód, tehát a megoldásokról képernyőképet is szükséges kérni a tanulóktól!</a:t>
            </a:r>
          </a:p>
          <a:p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Ahhoz, hogy </a:t>
            </a:r>
            <a:r>
              <a:rPr lang="hu-HU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ellenőrizhetőek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legyenek az elkészített feladatok a Hittanoktatók számára, akkor </a:t>
            </a:r>
            <a:r>
              <a:rPr lang="hu-H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saját felhasználói fiókban kell elkészíteni a feladatsort a Digitális Feladatbankban!</a:t>
            </a:r>
          </a:p>
          <a:p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Ezután pedig a feladatsor linkjét kell megosztani a tanulókkal. </a:t>
            </a:r>
          </a:p>
          <a:p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feladatok megtalálásához segít a feladatok elérési útja! </a:t>
            </a:r>
          </a:p>
          <a:p>
            <a:pPr lvl="1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TÉMA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Készítsétek az Úr útját!</a:t>
            </a:r>
          </a:p>
          <a:p>
            <a:pPr lvl="1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OSZTÁLY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5. osztály</a:t>
            </a:r>
          </a:p>
          <a:p>
            <a:pPr lvl="1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FELADATOK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	1. Mit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tudsz Keresztelő Jánosról? Húzd alá a helyes válaszokat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1654175" lvl="8" indent="0">
              <a:buNone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		2. Igaz vagy hamis? Írd a megfelelő betűt az egyes mondatok elé!</a:t>
            </a:r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6474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4741864"/>
            <a:ext cx="139700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470025" y="265113"/>
            <a:ext cx="8978900" cy="5857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Kezdjük közös imádsággal a hittanórát!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30" y="1128776"/>
            <a:ext cx="5492158" cy="55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7877175" y="1238250"/>
            <a:ext cx="4148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7678271" y="2702858"/>
            <a:ext cx="4194760" cy="338361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mai 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hittanórán Keresztelő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Jánosról </a:t>
            </a:r>
            <a:endParaRPr lang="hu-HU" sz="3200" dirty="0">
              <a:solidFill>
                <a:srgbClr val="766F5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az ő különös szolgálatáról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szó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766F5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83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34043" y="101407"/>
            <a:ext cx="8911687" cy="1066203"/>
          </a:xfrm>
          <a:gradFill flip="none" rotWithShape="1">
            <a:gsLst>
              <a:gs pos="3000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Hallgasd meg ezt az éneket!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Átellenes sarkain levágott téglalap 4"/>
          <p:cNvSpPr/>
          <p:nvPr/>
        </p:nvSpPr>
        <p:spPr>
          <a:xfrm>
            <a:off x="2618507" y="4056609"/>
            <a:ext cx="6099781" cy="2152773"/>
          </a:xfrm>
          <a:prstGeom prst="snip2DiagRect">
            <a:avLst>
              <a:gd name="adj1" fmla="val 12355"/>
              <a:gd name="adj2" fmla="val 16667"/>
            </a:avLst>
          </a:prstGeom>
          <a:solidFill>
            <a:schemeClr val="accent2">
              <a:lumMod val="5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GONDOLKOZZUNK!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5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u-HU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Hogyan „futhatunk” Jézushoz?</a:t>
            </a: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hu-HU" sz="25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jelenthet az „élő víz” kifejezés? </a:t>
            </a:r>
            <a:r>
              <a:rPr kumimoji="0" lang="hu-HU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5212" y="665933"/>
            <a:ext cx="1527333" cy="152733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8625" y="4804756"/>
            <a:ext cx="1678600" cy="164150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4667250" y="1269017"/>
            <a:ext cx="4909992" cy="1015663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</p:spPr>
        <p:txBody>
          <a:bodyPr wrap="square">
            <a:spAutoFit/>
          </a:bodyPr>
          <a:lstStyle/>
          <a:p>
            <a:endParaRPr lang="hu-HU" dirty="0" smtClean="0">
              <a:hlinkClick r:id="rId5"/>
            </a:endParaRP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kattints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az ének elindításához!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381024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705" y="889000"/>
            <a:ext cx="4371975" cy="1325563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Mi jut eszedbe, ha ezeket látod? 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5493" y="4272249"/>
            <a:ext cx="2857500" cy="16002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929">
            <a:off x="811729" y="3871994"/>
            <a:ext cx="4786313" cy="240070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101" y="368467"/>
            <a:ext cx="1383531" cy="1367125"/>
          </a:xfrm>
          <a:prstGeom prst="rect">
            <a:avLst/>
          </a:prstGeom>
        </p:spPr>
      </p:pic>
      <p:sp>
        <p:nvSpPr>
          <p:cNvPr id="8" name="Folyamatábra: Másik feldolgozás 7"/>
          <p:cNvSpPr/>
          <p:nvPr/>
        </p:nvSpPr>
        <p:spPr>
          <a:xfrm>
            <a:off x="9010651" y="3667124"/>
            <a:ext cx="2733674" cy="233362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tburkolat-javítás,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aszfaltozás,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 járda készítés.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9976">
            <a:off x="7045830" y="671916"/>
            <a:ext cx="4028186" cy="268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0189" cy="6864901"/>
          </a:xfrm>
          <a:prstGeom prst="rect">
            <a:avLst/>
          </a:prstGeom>
        </p:spPr>
      </p:pic>
      <p:sp>
        <p:nvSpPr>
          <p:cNvPr id="5" name="Folyamatábra: Másik feldolgozás 4"/>
          <p:cNvSpPr/>
          <p:nvPr/>
        </p:nvSpPr>
        <p:spPr>
          <a:xfrm>
            <a:off x="4405746" y="199506"/>
            <a:ext cx="5370022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Nézzétek meg jól ezt a képet! </a:t>
            </a:r>
          </a:p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Beszélgessetek a kérdésekről!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3422" y="288452"/>
            <a:ext cx="1192312" cy="1187960"/>
          </a:xfrm>
          <a:prstGeom prst="rect">
            <a:avLst/>
          </a:prstGeom>
        </p:spPr>
      </p:pic>
      <p:sp>
        <p:nvSpPr>
          <p:cNvPr id="7" name="Felfelé nyílbuborék 6"/>
          <p:cNvSpPr/>
          <p:nvPr/>
        </p:nvSpPr>
        <p:spPr>
          <a:xfrm>
            <a:off x="819150" y="4786053"/>
            <a:ext cx="10001249" cy="1903615"/>
          </a:xfrm>
          <a:prstGeom prst="upArrowCallout">
            <a:avLst/>
          </a:prstGeom>
          <a:solidFill>
            <a:schemeClr val="accent3">
              <a:alpha val="78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Milyen tevekénységet végeznek a képen látható emberek?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Mit gondoltok,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ehéz vagy könnyű a munkájuk?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Mire kell figyelniük? 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1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2"/>
            <a:ext cx="12192000" cy="686511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9100" y="365126"/>
            <a:ext cx="9124950" cy="996950"/>
          </a:xfrm>
          <a:solidFill>
            <a:schemeClr val="bg1">
              <a:alpha val="42000"/>
            </a:schemeClr>
          </a:solidFill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9100" y="1533525"/>
            <a:ext cx="9124950" cy="4857749"/>
          </a:xfrm>
          <a:solidFill>
            <a:schemeClr val="bg1">
              <a:alpha val="66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hu-HU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Az útkészítéshez jól összehangolt munkára van szükség.</a:t>
            </a:r>
          </a:p>
          <a:p>
            <a:pPr>
              <a:lnSpc>
                <a:spcPct val="120000"/>
              </a:lnSpc>
            </a:pPr>
            <a:r>
              <a:rPr lang="hu-H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Jézus korában a legjobb útépítők a rómaiak voltak. </a:t>
            </a:r>
          </a:p>
          <a:p>
            <a:pPr>
              <a:lnSpc>
                <a:spcPct val="120000"/>
              </a:lnSpc>
            </a:pPr>
            <a:r>
              <a:rPr lang="hu-H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 kellett, a völgyeket feltöltötték, az egyenetlen talajt kiegyenlítették. </a:t>
            </a:r>
          </a:p>
          <a:p>
            <a:pPr>
              <a:lnSpc>
                <a:spcPct val="120000"/>
              </a:lnSpc>
            </a:pPr>
            <a:r>
              <a:rPr lang="hu-HU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Mély</a:t>
            </a:r>
            <a:r>
              <a:rPr lang="hu-HU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alapot ástak és több rétegben rakták le a különböző méretű köveket. </a:t>
            </a:r>
          </a:p>
          <a:p>
            <a:pPr>
              <a:lnSpc>
                <a:spcPct val="120000"/>
              </a:lnSpc>
            </a:pPr>
            <a:r>
              <a:rPr lang="hu-HU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Az út két oldala lefelé lejtett, hogy elvezesse az esővizet. </a:t>
            </a:r>
          </a:p>
          <a:p>
            <a:pPr>
              <a:lnSpc>
                <a:spcPct val="120000"/>
              </a:lnSpc>
            </a:pPr>
            <a:r>
              <a:rPr lang="hu-HU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tetejét sima kövekkel burkolták. </a:t>
            </a:r>
          </a:p>
          <a:p>
            <a:pPr>
              <a:lnSpc>
                <a:spcPct val="120000"/>
              </a:lnSpc>
            </a:pPr>
            <a:r>
              <a:rPr lang="hu-H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útépítés célja a gyors közlekedés biztosítása volt. </a:t>
            </a:r>
          </a:p>
          <a:p>
            <a:pPr>
              <a:lnSpc>
                <a:spcPct val="120000"/>
              </a:lnSpc>
            </a:pPr>
            <a:r>
              <a:rPr lang="hu-HU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Ezt leginkább a hadsereg miatt tartották fontosnak. </a:t>
            </a:r>
          </a:p>
          <a:p>
            <a:pPr>
              <a:lnSpc>
                <a:spcPct val="120000"/>
              </a:lnSpc>
            </a:pPr>
            <a:r>
              <a:rPr lang="hu-H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uralkodó látogatása különleges esemény volt. Érkezése előtt is igyekeztek az utakat rendbe rakni. </a:t>
            </a:r>
          </a:p>
          <a:p>
            <a:pPr>
              <a:lnSpc>
                <a:spcPct val="120000"/>
              </a:lnSpc>
            </a:pPr>
            <a:r>
              <a:rPr lang="hu-HU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Nem fordulhatott elő, hogy a legfontosabb ember úthiba miatt ne tudjon továbbmenni.</a:t>
            </a: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075" y="709747"/>
            <a:ext cx="1316850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30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6503" cy="6981092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8565" y="4441371"/>
            <a:ext cx="11308975" cy="2147688"/>
          </a:xfrm>
          <a:solidFill>
            <a:schemeClr val="accent2">
              <a:lumMod val="60000"/>
              <a:lumOff val="40000"/>
              <a:alpha val="66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Beszéljétek meg, ti hogyan készültök és mit terveztetek erre az évre!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Mitől lehet más ez az év, mint az előző?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Gondolataitokat írjátok le egy lapra, majd beszéljétek át csoportban is a véleményeket!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66" y="253911"/>
            <a:ext cx="1752312" cy="171358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2548" y="3137647"/>
            <a:ext cx="1558488" cy="154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6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11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35486" y="347321"/>
            <a:ext cx="7218039" cy="1113629"/>
          </a:xfrm>
          <a:solidFill>
            <a:schemeClr val="accent5">
              <a:lumMod val="40000"/>
              <a:lumOff val="60000"/>
              <a:alpha val="39000"/>
            </a:schemeClr>
          </a:solidFill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KI volt Keresztelő János?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2169300" y="1749373"/>
            <a:ext cx="9761075" cy="4977998"/>
          </a:xfrm>
          <a:solidFill>
            <a:schemeClr val="accent4">
              <a:lumMod val="60000"/>
              <a:lumOff val="40000"/>
              <a:alpha val="58000"/>
            </a:schemeClr>
          </a:solidFill>
        </p:spPr>
        <p:txBody>
          <a:bodyPr>
            <a:noAutofit/>
          </a:bodyPr>
          <a:lstStyle/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Jézus útkészítőjének nevezzük. </a:t>
            </a:r>
            <a:endParaRPr lang="hu-H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Isten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által kiválasztott 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próféta volt. </a:t>
            </a:r>
            <a:endParaRPr lang="hu-HU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Papi családból származott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. Szülei: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Zakariás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Erzsébet.</a:t>
            </a:r>
          </a:p>
          <a:p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Egyszerű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életet élt és 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Júdea pusztájában lakott.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Teveszőr ruhát viselt, sáskát és vadmézet evett. </a:t>
            </a:r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Azt 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hirdette az embereknek, hogy térjenek meg és keresztelkedjenek meg. </a:t>
            </a:r>
            <a:endParaRPr lang="hu-HU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Arról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tanított,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hogy eljön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 Messiás, és 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mindenkinek fel kell készülnie a Vele való találkozásra.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25" y="5149361"/>
            <a:ext cx="1316850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6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Szelet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Cseppecske">
  <a:themeElements>
    <a:clrScheme name="Cseppecske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Cseppecsk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seppecsk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4.xml><?xml version="1.0" encoding="utf-8"?>
<a:theme xmlns:a="http://schemas.openxmlformats.org/drawingml/2006/main" name="1_Fabetű">
  <a:themeElements>
    <a:clrScheme name="Fabetű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bet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abet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Fabetű">
  <a:themeElements>
    <a:clrScheme name="Fabetű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bet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abet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7.xml><?xml version="1.0" encoding="utf-8"?>
<a:theme xmlns:a="http://schemas.openxmlformats.org/drawingml/2006/main" name="1_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8.xml><?xml version="1.0" encoding="utf-8"?>
<a:theme xmlns:a="http://schemas.openxmlformats.org/drawingml/2006/main" name="1_Cseppecske">
  <a:themeElements>
    <a:clrScheme name="Cseppecske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Cseppecsk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seppecsk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392</TotalTime>
  <Words>928</Words>
  <Application>Microsoft Office PowerPoint</Application>
  <PresentationFormat>Szélesvásznú</PresentationFormat>
  <Paragraphs>122</Paragraphs>
  <Slides>19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8</vt:i4>
      </vt:variant>
      <vt:variant>
        <vt:lpstr>Diacímek</vt:lpstr>
      </vt:variant>
      <vt:variant>
        <vt:i4>19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Gill Sans MT</vt:lpstr>
      <vt:lpstr>Rockwell</vt:lpstr>
      <vt:lpstr>Rockwell Condensed</vt:lpstr>
      <vt:lpstr>Tw Cen MT</vt:lpstr>
      <vt:lpstr>Wingdings</vt:lpstr>
      <vt:lpstr>Wingdings 3</vt:lpstr>
      <vt:lpstr>Szelet</vt:lpstr>
      <vt:lpstr>Cseppecske</vt:lpstr>
      <vt:lpstr>Parcel</vt:lpstr>
      <vt:lpstr>1_Fabetű</vt:lpstr>
      <vt:lpstr>Office-téma</vt:lpstr>
      <vt:lpstr>Fabetű</vt:lpstr>
      <vt:lpstr>1_Parcel</vt:lpstr>
      <vt:lpstr>1_Cseppecske</vt:lpstr>
      <vt:lpstr>Készítsétek az Úr útját! </vt:lpstr>
      <vt:lpstr>Fontos információ a Hittanoktatóknak!</vt:lpstr>
      <vt:lpstr>PowerPoint-bemutató</vt:lpstr>
      <vt:lpstr>Hallgasd meg ezt az éneket! </vt:lpstr>
      <vt:lpstr>Mi jut eszedbe, ha ezeket látod? </vt:lpstr>
      <vt:lpstr>PowerPoint-bemutató</vt:lpstr>
      <vt:lpstr>Tudod-e?</vt:lpstr>
      <vt:lpstr>PowerPoint-bemutató</vt:lpstr>
      <vt:lpstr>KI volt Keresztelő János?</vt:lpstr>
      <vt:lpstr>a biblia beszél keresztelő jánosról</vt:lpstr>
      <vt:lpstr>Keresztelő János egy különleges feladatot kapott:</vt:lpstr>
      <vt:lpstr>PowerPoint-bemutató</vt:lpstr>
      <vt:lpstr>Beszélgessetek csoportban</vt:lpstr>
      <vt:lpstr>PowerPoint-bemutató</vt:lpstr>
      <vt:lpstr>PowerPoint-bemutató</vt:lpstr>
      <vt:lpstr>Készítsd el az online feladatot!</vt:lpstr>
      <vt:lpstr>Hallgasd meg az ifjúsági éneket! Kattints a hangszóró ikonra!  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Készítsétek az Úr útját!</dc:title>
  <dc:creator>Csőri-Czinkos Gergő</dc:creator>
  <cp:lastModifiedBy>Csőri-Czinkos Gergő</cp:lastModifiedBy>
  <cp:revision>73</cp:revision>
  <dcterms:created xsi:type="dcterms:W3CDTF">2020-12-21T09:10:28Z</dcterms:created>
  <dcterms:modified xsi:type="dcterms:W3CDTF">2022-03-28T08:58:44Z</dcterms:modified>
</cp:coreProperties>
</file>