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  <p:sldMasterId id="2147483699" r:id="rId2"/>
    <p:sldMasterId id="2147483735" r:id="rId3"/>
    <p:sldMasterId id="2147483747" r:id="rId4"/>
  </p:sldMasterIdLst>
  <p:sldIdLst>
    <p:sldId id="256" r:id="rId5"/>
    <p:sldId id="260" r:id="rId6"/>
    <p:sldId id="284" r:id="rId7"/>
    <p:sldId id="261" r:id="rId8"/>
    <p:sldId id="277" r:id="rId9"/>
    <p:sldId id="278" r:id="rId10"/>
    <p:sldId id="276" r:id="rId11"/>
    <p:sldId id="279" r:id="rId12"/>
    <p:sldId id="281" r:id="rId13"/>
    <p:sldId id="269" r:id="rId14"/>
    <p:sldId id="285" r:id="rId15"/>
    <p:sldId id="280" r:id="rId16"/>
    <p:sldId id="286" r:id="rId17"/>
    <p:sldId id="283" r:id="rId18"/>
    <p:sldId id="282" r:id="rId19"/>
    <p:sldId id="273" r:id="rId20"/>
    <p:sldId id="263" r:id="rId21"/>
    <p:sldId id="264" r:id="rId22"/>
    <p:sldId id="265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77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109428-E0C5-4175-B4B0-00B8AF5EF7EF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2021. 01. 11.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6C0289-B05C-4429-B054-1CA8B3791330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5944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2BE19-12F4-45F7-8017-93C9F549BA33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2021. 01. 11.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D0C325-3DF7-4F3E-9CF4-10434BF3A564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430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55A02B-8CCE-4250-AEF9-7A3703D69E2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2021. 01. 11.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9C9B40-8520-457F-82B7-C23FF97A217A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847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109428-E0C5-4175-B4B0-00B8AF5EF7EF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2021. 01. 11.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6C0289-B05C-4429-B054-1CA8B3791330}" type="slidenum">
              <a:rPr kumimoji="0" lang="hu-HU" sz="2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0186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9269BA-62E0-42A1-A90B-2AB963AB5BB5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2021. 01. 11.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97A35B-C2EA-4F09-B1A7-ACF1DA7D196C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328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D581EF-5708-486E-B0A1-81C6B7A62603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2021. 01. 11.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C1AC01-3D16-46C8-BB01-1895D9961682}" type="slidenum">
              <a:rPr kumimoji="0" lang="hu-HU" sz="2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432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C3B45F-F1C2-4E45-9F3A-A7C054EBE746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2021. 01. 11.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353E90-58FB-4092-BEC9-C3435ADA17C6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6012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8A50E2-4E2E-41EC-86C3-B10EC51C78D6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2021. 01. 11.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03B28-3E90-4047-8075-A15E6E9E4DD7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1355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612F3D-7F5D-4560-89D1-749ABE8FE135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2021. 01. 11.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23D449-D38D-48E0-83D6-61EF9B6D52EF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1746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1B7C44-1BEF-42F4-B186-6867A1EEDE39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2021. 01. 11.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F66628-5DAD-42F2-BDFA-3896EA6F0E4A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768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D2B029-0236-492A-889D-AA35E859CF30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2021. 01. 11.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5D1B38-B9D7-4AD0-A719-144E1F41BD62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944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9269BA-62E0-42A1-A90B-2AB963AB5BB5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2021. 01. 11.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97A35B-C2EA-4F09-B1A7-ACF1DA7D196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2670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F5BC0B-D0A0-4B2B-ABE7-CBCFE4EC4727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2021. 01. 11.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96C519-AAD8-4F95-B8B0-E2534019F62C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4194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2BE19-12F4-45F7-8017-93C9F549BA33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2021. 01. 11.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D0C325-3DF7-4F3E-9CF4-10434BF3A564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9619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55A02B-8CCE-4250-AEF9-7A3703D69E22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2021. 01. 11.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9C9B40-8520-457F-82B7-C23FF97A217A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3295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109428-E0C5-4175-B4B0-00B8AF5EF7EF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2021. 01. 11.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6C0289-B05C-4429-B054-1CA8B3791330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5227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9269BA-62E0-42A1-A90B-2AB963AB5BB5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2021. 01. 11.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97A35B-C2EA-4F09-B1A7-ACF1DA7D196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830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D581EF-5708-486E-B0A1-81C6B7A62603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2021. 01. 11.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C1AC01-3D16-46C8-BB01-1895D9961682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1552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C3B45F-F1C2-4E45-9F3A-A7C054EBE746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2021. 01. 11.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353E90-58FB-4092-BEC9-C3435ADA17C6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5567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8A50E2-4E2E-41EC-86C3-B10EC51C78D6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2021. 01. 11.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03B28-3E90-4047-8075-A15E6E9E4DD7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7420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612F3D-7F5D-4560-89D1-749ABE8FE135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2021. 01. 11.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23D449-D38D-48E0-83D6-61EF9B6D52EF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1535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1B7C44-1BEF-42F4-B186-6867A1EEDE39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2021. 01. 11.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F66628-5DAD-42F2-BDFA-3896EA6F0E4A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230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D581EF-5708-486E-B0A1-81C6B7A62603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2021. 01. 11.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C1AC01-3D16-46C8-BB01-1895D9961682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5912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D2B029-0236-492A-889D-AA35E859CF30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2021. 01. 11.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5D1B38-B9D7-4AD0-A719-144E1F41BD62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4426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F5BC0B-D0A0-4B2B-ABE7-CBCFE4EC4727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2021. 01. 11.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96C519-AAD8-4F95-B8B0-E2534019F62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9364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2BE19-12F4-45F7-8017-93C9F549BA33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2021. 01. 11.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D0C325-3DF7-4F3E-9CF4-10434BF3A564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1573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55A02B-8CCE-4250-AEF9-7A3703D69E2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2021. 01. 11.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9C9B40-8520-457F-82B7-C23FF97A217A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5348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1261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4292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599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2231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7111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160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C3B45F-F1C2-4E45-9F3A-A7C054EBE746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2021. 01. 11.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353E90-58FB-4092-BEC9-C3435ADA17C6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4545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3424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855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5039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439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9394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728265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3715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2925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7464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537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8A50E2-4E2E-41EC-86C3-B10EC51C78D6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2021. 01. 11.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03B28-3E90-4047-8075-A15E6E9E4DD7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1238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31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612F3D-7F5D-4560-89D1-749ABE8FE135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2021. 01. 11.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23D449-D38D-48E0-83D6-61EF9B6D52EF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457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1B7C44-1BEF-42F4-B186-6867A1EEDE39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2021. 01. 11.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F66628-5DAD-42F2-BDFA-3896EA6F0E4A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649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D2B029-0236-492A-889D-AA35E859CF30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2021. 01. 11.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5D1B38-B9D7-4AD0-A719-144E1F41BD62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63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F5BC0B-D0A0-4B2B-ABE7-CBCFE4EC4727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2021. 01. 11.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96C519-AAD8-4F95-B8B0-E2534019F62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355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3950A-0EE0-400B-8837-60B74F85927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2021. 01. 11.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D0CE1-DF78-4351-A5F8-C4257F4C1AE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331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3950A-0EE0-400B-8837-60B74F859272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2021. 01. 11.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D0CE1-DF78-4351-A5F8-C4257F4C1AEC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732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3950A-0EE0-400B-8837-60B74F85927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2021. 01. 11.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D0CE1-DF78-4351-A5F8-C4257F4C1AE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37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422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youtube.com/watch?v=9Nr4sZafeNs" TargetMode="Externa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5.xml"/><Relationship Id="rId4" Type="http://schemas.openxmlformats.org/officeDocument/2006/relationships/hyperlink" Target="https://www.youtube.com/watch?v=rSa7TbCCh3w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Relationship Id="rId4" Type="http://schemas.openxmlformats.org/officeDocument/2006/relationships/hyperlink" Target="https://hu.wikipedia.org/wiki/Luther_M%C3%A1rton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youtube.com/watch?v=Q3R_N4hk2Ng" TargetMode="Externa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ctrTitle"/>
          </p:nvPr>
        </p:nvSpPr>
        <p:spPr>
          <a:xfrm>
            <a:off x="306977" y="4788131"/>
            <a:ext cx="9966960" cy="3355744"/>
          </a:xfrm>
        </p:spPr>
        <p:txBody>
          <a:bodyPr/>
          <a:lstStyle/>
          <a:p>
            <a:r>
              <a:rPr lang="hu-HU" sz="8800" b="1" dirty="0"/>
              <a:t>Jézus Krisztus </a:t>
            </a:r>
            <a:r>
              <a:rPr lang="hu-HU" sz="8800" b="1" dirty="0" smtClean="0"/>
              <a:t>megkeresztelése </a:t>
            </a:r>
            <a:r>
              <a:rPr lang="hu-HU" b="1" dirty="0" smtClean="0"/>
              <a:t/>
            </a:r>
            <a:br>
              <a:rPr lang="hu-HU" b="1" dirty="0" smtClean="0"/>
            </a:br>
            <a:endParaRPr lang="hu-HU" b="1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886" y="291185"/>
            <a:ext cx="6146891" cy="437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840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92"/>
            <a:ext cx="12191999" cy="6873699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99063" y="717250"/>
            <a:ext cx="8752741" cy="1003455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Keresztelő János </a:t>
            </a:r>
            <a:b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megkereszteli Jézust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836021" y="2429163"/>
            <a:ext cx="10519955" cy="3695412"/>
          </a:xfrm>
          <a:solidFill>
            <a:schemeClr val="accent3">
              <a:lumMod val="60000"/>
              <a:lumOff val="40000"/>
              <a:alpha val="87000"/>
            </a:schemeClr>
          </a:solidFill>
        </p:spPr>
        <p:txBody>
          <a:bodyPr>
            <a:noAutofit/>
          </a:bodyPr>
          <a:lstStyle/>
          <a:p>
            <a:r>
              <a:rPr lang="hu-HU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János sok embert megkeresztelt a </a:t>
            </a:r>
            <a:r>
              <a:rPr lang="hu-HU" sz="2400" cap="none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hu-HU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ordán folyóban.</a:t>
            </a:r>
          </a:p>
          <a:p>
            <a:r>
              <a:rPr lang="hu-HU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Sokan úgy érezték, hogy szükség van arra, hogy megváltozzanak, és Isten akarata szerint éljenek. </a:t>
            </a:r>
          </a:p>
          <a:p>
            <a:r>
              <a:rPr lang="hu-HU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Jánoshoz menve megbánták bűneiket, és megkeresztelkedtek.</a:t>
            </a:r>
          </a:p>
          <a:p>
            <a:r>
              <a:rPr lang="hu-HU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400" cap="none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hu-HU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ordánnál megjelent Jézus is, Akinek nem lett volna szüksége arra, hogy megkeresztelkedjen, hiszen Ő bűntelen volt és mindenkinél tisztább és igazabb.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2" y="504653"/>
            <a:ext cx="1444793" cy="14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0969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519757" y="2735083"/>
            <a:ext cx="5154678" cy="3668047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42123" y="3079143"/>
            <a:ext cx="5741437" cy="3323987"/>
          </a:xfrm>
          <a:prstGeom prst="rect">
            <a:avLst/>
          </a:prstGeom>
          <a:solidFill>
            <a:schemeClr val="tx1">
              <a:lumMod val="75000"/>
              <a:lumOff val="25000"/>
              <a:alpha val="63000"/>
            </a:schemeClr>
          </a:solidFill>
        </p:spPr>
        <p:txBody>
          <a:bodyPr wrap="square">
            <a:spAutoFit/>
          </a:bodyPr>
          <a:lstStyle/>
          <a:p>
            <a:r>
              <a:rPr lang="hu-HU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Amikor pedig Jézus megkeresztelkedett, </a:t>
            </a:r>
            <a:endParaRPr lang="hu-HU" sz="3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kijött </a:t>
            </a:r>
            <a:r>
              <a:rPr lang="hu-HU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vízből </a:t>
            </a:r>
            <a:r>
              <a:rPr lang="hu-HU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</a:t>
            </a:r>
            <a:r>
              <a:rPr lang="hu-H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megnyílt</a:t>
            </a:r>
            <a:endParaRPr lang="hu-HU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ég. </a:t>
            </a:r>
          </a:p>
          <a:p>
            <a:r>
              <a:rPr lang="hu-H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</a:t>
            </a:r>
            <a:r>
              <a:rPr lang="hu-HU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Lelke</a:t>
            </a:r>
            <a:r>
              <a:rPr lang="hu-H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mint egy galamb </a:t>
            </a:r>
            <a:r>
              <a:rPr lang="hu-HU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rászállt</a:t>
            </a:r>
            <a:r>
              <a:rPr lang="hu-H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Jézusra.</a:t>
            </a:r>
          </a:p>
          <a:p>
            <a:endParaRPr lang="hu-HU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859707" y="391450"/>
            <a:ext cx="8686993" cy="492443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hu-HU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Jézus megkeresztelkedésekor egy különös dolog </a:t>
            </a:r>
            <a:r>
              <a:rPr lang="hu-HU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történt: </a:t>
            </a:r>
            <a:endParaRPr lang="hu-HU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llipszis buborék 7"/>
          <p:cNvSpPr/>
          <p:nvPr/>
        </p:nvSpPr>
        <p:spPr>
          <a:xfrm>
            <a:off x="5156717" y="1138906"/>
            <a:ext cx="7035283" cy="1359597"/>
          </a:xfrm>
          <a:prstGeom prst="wedgeEllipseCallout">
            <a:avLst>
              <a:gd name="adj1" fmla="val 6640"/>
              <a:gd name="adj2" fmla="val 170284"/>
            </a:avLst>
          </a:prstGeom>
          <a:solidFill>
            <a:srgbClr val="FFFF00">
              <a:alpha val="5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 az én szeretett Fiam, akiben gyönyörködöm.</a:t>
            </a:r>
          </a:p>
        </p:txBody>
      </p:sp>
      <p:sp>
        <p:nvSpPr>
          <p:cNvPr id="9" name="Téglalap 8"/>
          <p:cNvSpPr/>
          <p:nvPr/>
        </p:nvSpPr>
        <p:spPr>
          <a:xfrm>
            <a:off x="1039577" y="1310872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sz="3000" dirty="0">
                <a:latin typeface="Arial" panose="020B0604020202020204" pitchFamily="34" charset="0"/>
                <a:cs typeface="Arial" panose="020B0604020202020204" pitchFamily="34" charset="0"/>
              </a:rPr>
              <a:t>És íme, hang</a:t>
            </a:r>
          </a:p>
          <a:p>
            <a:r>
              <a:rPr lang="sv-SE" sz="3000" dirty="0">
                <a:latin typeface="Arial" panose="020B0604020202020204" pitchFamily="34" charset="0"/>
                <a:cs typeface="Arial" panose="020B0604020202020204" pitchFamily="34" charset="0"/>
              </a:rPr>
              <a:t>hallatszott a mennyből:</a:t>
            </a: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1888" y="90545"/>
            <a:ext cx="1060141" cy="104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59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gy oldalon két sarkán kerekített téglalap 4"/>
          <p:cNvSpPr/>
          <p:nvPr/>
        </p:nvSpPr>
        <p:spPr>
          <a:xfrm>
            <a:off x="1035687" y="161203"/>
            <a:ext cx="8806789" cy="1490416"/>
          </a:xfrm>
          <a:prstGeom prst="round2Same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Nézzünk meg együtt egy filmrészletet!</a:t>
            </a:r>
          </a:p>
          <a:p>
            <a:pPr algn="ctr"/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 filmrészlet egy kifejező illusztráció </a:t>
            </a:r>
          </a:p>
          <a:p>
            <a:pPr algn="ctr"/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Jézus megkeresztelkedése történetéhez.</a:t>
            </a:r>
            <a:endParaRPr lang="hu-H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3966990" y="1761078"/>
            <a:ext cx="6014788" cy="55399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hu-HU" sz="30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Kattints ide a videó elindításához! </a:t>
            </a:r>
            <a:endParaRPr lang="hu-HU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5673" y="472503"/>
            <a:ext cx="1550188" cy="154583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978" y="2658545"/>
            <a:ext cx="8152800" cy="3069104"/>
          </a:xfrm>
          <a:prstGeom prst="rect">
            <a:avLst/>
          </a:prstGeom>
        </p:spPr>
      </p:pic>
      <p:sp>
        <p:nvSpPr>
          <p:cNvPr id="6" name="Lekerekített téglalap 5"/>
          <p:cNvSpPr/>
          <p:nvPr/>
        </p:nvSpPr>
        <p:spPr>
          <a:xfrm>
            <a:off x="6512767" y="5112507"/>
            <a:ext cx="3842906" cy="91440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 kép forrása a filmrészlet egyik pillanatképe.</a:t>
            </a:r>
            <a:endParaRPr lang="hu-H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5987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9" y="-24684"/>
            <a:ext cx="12193057" cy="6907367"/>
          </a:xfrm>
          <a:prstGeom prst="rect">
            <a:avLst/>
          </a:prstGeom>
        </p:spPr>
      </p:pic>
      <p:sp>
        <p:nvSpPr>
          <p:cNvPr id="6" name="Lekerekített téglalap 5"/>
          <p:cNvSpPr/>
          <p:nvPr/>
        </p:nvSpPr>
        <p:spPr>
          <a:xfrm>
            <a:off x="457201" y="1554479"/>
            <a:ext cx="10084526" cy="5199018"/>
          </a:xfrm>
          <a:prstGeom prst="roundRect">
            <a:avLst/>
          </a:prstGeom>
          <a:solidFill>
            <a:schemeClr val="accent1">
              <a:alpha val="51000"/>
            </a:schemeClr>
          </a:solidFill>
          <a:ln>
            <a:solidFill>
              <a:schemeClr val="accent1">
                <a:shade val="50000"/>
                <a:alpha val="3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keresztséget </a:t>
            </a: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Jézus Krisztus </a:t>
            </a:r>
            <a:r>
              <a:rPr lang="hu-H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rendelte el ezekkel a szavakkal:</a:t>
            </a:r>
          </a:p>
          <a:p>
            <a:endParaRPr lang="hu-H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„Menjetek el tehát, tegyetek tanítvánnyá minden népet, megkeresztelve őket az Atyának, a Fiúnak és a Szentléleknek nevében, tanítva őket, hogy megtartsák mindazt, amit én parancsoltam nektek; és íme, én veletek vagyok minden napon a világ végezetéig.” </a:t>
            </a:r>
            <a:r>
              <a:rPr lang="hu-H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Mt 28,19-20</a:t>
            </a:r>
            <a:endParaRPr lang="hu-H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Tehát a keresztelői gyakorlatunk mögött Jézus Krisztus szava és rendelése áll.</a:t>
            </a:r>
            <a:endParaRPr lang="hu-H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4558" y="573708"/>
            <a:ext cx="1690555" cy="1685793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1881051" y="573708"/>
            <a:ext cx="7425944" cy="64633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KERESZTSÉG ELRENDELÉSE </a:t>
            </a:r>
            <a:endParaRPr lang="hu-H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637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30"/>
            <a:ext cx="12192000" cy="689998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9062" y="287282"/>
            <a:ext cx="10364451" cy="687768"/>
          </a:xfrm>
        </p:spPr>
        <p:txBody>
          <a:bodyPr/>
          <a:lstStyle/>
          <a:p>
            <a:r>
              <a:rPr lang="hu-H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mai keresztelési gyakorlat</a:t>
            </a:r>
            <a:endParaRPr lang="hu-H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540519" y="2103590"/>
            <a:ext cx="5498699" cy="3658527"/>
          </a:xfrm>
          <a:prstGeom prst="rect">
            <a:avLst/>
          </a:prstGeom>
        </p:spPr>
      </p:pic>
      <p:sp>
        <p:nvSpPr>
          <p:cNvPr id="5" name="Folyamatábra: Másik feldolgozás 4"/>
          <p:cNvSpPr/>
          <p:nvPr/>
        </p:nvSpPr>
        <p:spPr>
          <a:xfrm>
            <a:off x="459062" y="975050"/>
            <a:ext cx="5928675" cy="5687007"/>
          </a:xfrm>
          <a:prstGeom prst="flowChartAlternateProcess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hu-H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KERESZTSÉG </a:t>
            </a:r>
            <a:r>
              <a:rPr lang="hu-H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elsősorban azt fejezi ki, hogy az életünk Krisztushoz tartozik. </a:t>
            </a:r>
          </a:p>
          <a:p>
            <a:pPr algn="ctr"/>
            <a:r>
              <a:rPr lang="hu-H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Másrészt tagjává leszünk a keresztyén anyaszentegyháznak is. </a:t>
            </a:r>
          </a:p>
          <a:p>
            <a:pPr algn="ctr"/>
            <a:endParaRPr lang="hu-H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hu-H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VÍZ </a:t>
            </a:r>
            <a:r>
              <a:rPr lang="hu-H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Jézus értünk hozott áldozatát szimbolizálja, és azt, hogy Ő megtisztít minket minden bűnünktől. </a:t>
            </a:r>
            <a:r>
              <a:rPr lang="hu-H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vízzel való keresztelés jele a Hozzá való tartozásunknak.</a:t>
            </a:r>
          </a:p>
          <a:p>
            <a:pPr algn="ctr"/>
            <a:endParaRPr lang="hu-H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hu-H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KIFEJEZZÜK </a:t>
            </a:r>
            <a:r>
              <a:rPr lang="hu-H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azt, hogy Ő már sokkal korábban megváltott minket, mint arról bármiféle fogalmunk lett volna. </a:t>
            </a:r>
          </a:p>
          <a:p>
            <a:pPr algn="ctr"/>
            <a:endParaRPr lang="hu-H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hu-H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keresztség alkalmával a szülők, és a keresztszülők </a:t>
            </a:r>
            <a:r>
              <a:rPr lang="hu-H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FOGADALMAT</a:t>
            </a:r>
            <a:r>
              <a:rPr lang="hu-H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tesznek, hogy a gyermeküket hitben nevelik. </a:t>
            </a:r>
            <a:endParaRPr lang="hu-H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587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9" y="-21635"/>
            <a:ext cx="12193057" cy="690127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44870" y="128363"/>
            <a:ext cx="5709093" cy="949025"/>
          </a:xfrm>
        </p:spPr>
        <p:txBody>
          <a:bodyPr/>
          <a:lstStyle/>
          <a:p>
            <a:r>
              <a:rPr lang="hu-H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Nézz utána!</a:t>
            </a:r>
            <a:endParaRPr lang="hu-H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7824652" y="781506"/>
            <a:ext cx="4040454" cy="5595542"/>
          </a:xfrm>
          <a:prstGeom prst="rect">
            <a:avLst/>
          </a:prstGeom>
        </p:spPr>
      </p:pic>
      <p:sp>
        <p:nvSpPr>
          <p:cNvPr id="5" name="Lekerekített téglalap 4"/>
          <p:cNvSpPr/>
          <p:nvPr/>
        </p:nvSpPr>
        <p:spPr>
          <a:xfrm>
            <a:off x="1039091" y="1077388"/>
            <a:ext cx="6458139" cy="5547347"/>
          </a:xfrm>
          <a:prstGeom prst="roundRect">
            <a:avLst/>
          </a:prstGeom>
          <a:solidFill>
            <a:srgbClr val="002060">
              <a:alpha val="41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 már meg vagy keresztelve, </a:t>
            </a:r>
          </a:p>
          <a:p>
            <a:pPr algn="ctr"/>
            <a:r>
              <a:rPr lang="hu-H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akkor neked is van </a:t>
            </a:r>
          </a:p>
          <a:p>
            <a:pPr algn="ctr"/>
            <a:r>
              <a:rPr lang="hu-H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KERESZTELŐI EMLÉKLAPOD, </a:t>
            </a:r>
          </a:p>
          <a:p>
            <a:pPr algn="ctr"/>
            <a:r>
              <a:rPr lang="hu-H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amit a nevedre állítottak ki abban a gyülekezetben, ahol megkereszteltek téged. </a:t>
            </a:r>
          </a:p>
          <a:p>
            <a:pPr algn="ctr"/>
            <a:endParaRPr lang="hu-H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Kérd meg szüleidet, hogy mutassák meg az EMLÉKLAPOT, és olvassátok el!</a:t>
            </a:r>
          </a:p>
          <a:p>
            <a:pPr algn="ctr"/>
            <a:endParaRPr lang="hu-H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Beszélgess el szüleiddel a keresztelődről! </a:t>
            </a:r>
          </a:p>
          <a:p>
            <a:pPr algn="ctr"/>
            <a:r>
              <a:rPr lang="hu-H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 készültek fényképek, nézegessétek meg azokat is!</a:t>
            </a:r>
          </a:p>
        </p:txBody>
      </p:sp>
    </p:spTree>
    <p:extLst>
      <p:ext uri="{BB962C8B-B14F-4D97-AF65-F5344CB8AC3E}">
        <p14:creationId xmlns:p14="http://schemas.microsoft.com/office/powerpoint/2010/main" val="4265597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66164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30316" y="430258"/>
            <a:ext cx="10364451" cy="860659"/>
          </a:xfrm>
          <a:solidFill>
            <a:schemeClr val="accent6">
              <a:lumMod val="20000"/>
              <a:lumOff val="80000"/>
              <a:alpha val="32000"/>
            </a:schemeClr>
          </a:solidFill>
        </p:spPr>
        <p:txBody>
          <a:bodyPr/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Beszélgessetek csoportban!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0920" y="986118"/>
            <a:ext cx="1712650" cy="1707825"/>
          </a:xfrm>
          <a:prstGeom prst="rect">
            <a:avLst/>
          </a:prstGeom>
        </p:spPr>
      </p:pic>
      <p:sp>
        <p:nvSpPr>
          <p:cNvPr id="5" name="Felhő 4"/>
          <p:cNvSpPr/>
          <p:nvPr/>
        </p:nvSpPr>
        <p:spPr>
          <a:xfrm>
            <a:off x="233083" y="1721175"/>
            <a:ext cx="7983637" cy="3690580"/>
          </a:xfrm>
          <a:prstGeom prst="cloudCallout">
            <a:avLst>
              <a:gd name="adj1" fmla="val 64508"/>
              <a:gd name="adj2" fmla="val -43249"/>
            </a:avLst>
          </a:prstGeom>
          <a:solidFill>
            <a:schemeClr val="accent3">
              <a:lumMod val="60000"/>
              <a:lumOff val="40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hu-HU" sz="3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ogyan fejezhetjük ki a Krisztushoz való tartozásunkat</a:t>
            </a:r>
            <a:r>
              <a:rPr lang="hu-HU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hu-HU" sz="3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hu-HU" sz="3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3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keresztségen kívül.) 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920" y="5067076"/>
            <a:ext cx="1468959" cy="1460706"/>
          </a:xfrm>
          <a:prstGeom prst="rect">
            <a:avLst/>
          </a:prstGeom>
        </p:spPr>
      </p:pic>
      <p:sp>
        <p:nvSpPr>
          <p:cNvPr id="7" name="Lekerekített téglalap 6"/>
          <p:cNvSpPr/>
          <p:nvPr/>
        </p:nvSpPr>
        <p:spPr>
          <a:xfrm>
            <a:off x="3956180" y="5603149"/>
            <a:ext cx="6024936" cy="873578"/>
          </a:xfrm>
          <a:prstGeom prst="roundRect">
            <a:avLst>
              <a:gd name="adj" fmla="val 50000"/>
            </a:avLst>
          </a:prstGeom>
          <a:solidFill>
            <a:schemeClr val="accent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A gondolataitokat írjátok le a füzetbe is!</a:t>
            </a:r>
            <a:endParaRPr lang="hu-HU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0352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378"/>
            <a:ext cx="12192000" cy="688437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6364" y="202330"/>
            <a:ext cx="8789727" cy="2009796"/>
          </a:xfrm>
          <a:solidFill>
            <a:schemeClr val="accent6">
              <a:lumMod val="60000"/>
              <a:lumOff val="40000"/>
              <a:alpha val="23000"/>
            </a:schemeClr>
          </a:solidFill>
        </p:spPr>
        <p:txBody>
          <a:bodyPr>
            <a:normAutofit/>
          </a:bodyPr>
          <a:lstStyle/>
          <a:p>
            <a:r>
              <a:rPr lang="hu-HU" sz="32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Hallgasd meg ezt az éneket!</a:t>
            </a:r>
            <a:br>
              <a:rPr lang="hu-HU" sz="32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32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Kattints a hangszóró ikonra! </a:t>
            </a:r>
            <a:br>
              <a:rPr lang="hu-HU" sz="32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3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4767617" y="222274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777923" y="193912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0160" y="565044"/>
            <a:ext cx="1609483" cy="1615580"/>
          </a:xfrm>
          <a:prstGeom prst="rect">
            <a:avLst/>
          </a:prstGeom>
        </p:spPr>
      </p:pic>
      <p:pic>
        <p:nvPicPr>
          <p:cNvPr id="3" name="Amint vagyok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79002" y="1621765"/>
            <a:ext cx="2625012" cy="2625012"/>
          </a:xfrm>
          <a:prstGeom prst="rect">
            <a:avLst/>
          </a:prstGeom>
        </p:spPr>
      </p:pic>
      <p:sp>
        <p:nvSpPr>
          <p:cNvPr id="8" name="Lekerekített téglalap 7"/>
          <p:cNvSpPr/>
          <p:nvPr/>
        </p:nvSpPr>
        <p:spPr>
          <a:xfrm>
            <a:off x="182880" y="3383281"/>
            <a:ext cx="7910321" cy="321553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Szerinted miből derül ki, hogy Krisztus elfogad </a:t>
            </a:r>
            <a:r>
              <a:rPr lang="hu-HU" sz="3000" b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minket?</a:t>
            </a:r>
          </a:p>
          <a:p>
            <a:pPr algn="ctr"/>
            <a:endParaRPr lang="hu-HU" sz="30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3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Krisztus elfogad minket. </a:t>
            </a:r>
          </a:p>
          <a:p>
            <a:pPr algn="ctr"/>
            <a:r>
              <a:rPr lang="hu-HU" sz="3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„Ez abból derül, ki hogy...”</a:t>
            </a:r>
          </a:p>
          <a:p>
            <a:pPr algn="ctr"/>
            <a:r>
              <a:rPr lang="hu-HU" sz="3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Egészíts ki a mondatot!</a:t>
            </a:r>
            <a:endParaRPr lang="hu-HU" sz="3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5339" y="4410581"/>
            <a:ext cx="2034523" cy="196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6049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ercs függőlegesen 1"/>
          <p:cNvSpPr/>
          <p:nvPr/>
        </p:nvSpPr>
        <p:spPr>
          <a:xfrm>
            <a:off x="1740997" y="313762"/>
            <a:ext cx="7731125" cy="6230938"/>
          </a:xfrm>
          <a:prstGeom prst="verticalScroll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300" b="0" i="1" u="none" strike="noStrike" kern="1200" cap="none" spc="0" normalizeH="0" baseline="0" noProof="0" dirty="0">
              <a:ln>
                <a:noFill/>
              </a:ln>
              <a:solidFill>
                <a:srgbClr val="6AAC9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 Atyánk, aki a mennyekben vagy, szenteltessék meg a te neved,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jöjjön el a te országod, legyen meg a te akaratod, amint a mennyben, úgy a földön is;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Mindennapi kenyerünket add meg nekünk ma,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és bocsásd meg vétkeinket, miképpen mi is megbocsátunk az ellenünk vétkezőknek;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És ne </a:t>
            </a:r>
            <a:r>
              <a:rPr kumimoji="0" lang="hu-HU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vígy</a:t>
            </a: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minket kísértésbe, de szabadíts meg a gonosztól;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Mert tied az ország, a hatalom és a dicsőség mindörökké.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Ámen.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(Mt 6,9-13)</a:t>
            </a:r>
          </a:p>
        </p:txBody>
      </p:sp>
      <p:pic>
        <p:nvPicPr>
          <p:cNvPr id="60419" name="Kép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1812392"/>
            <a:ext cx="2100263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abályos ötszög 2"/>
          <p:cNvSpPr/>
          <p:nvPr/>
        </p:nvSpPr>
        <p:spPr>
          <a:xfrm>
            <a:off x="8916006" y="628002"/>
            <a:ext cx="2986087" cy="2630488"/>
          </a:xfrm>
          <a:prstGeom prst="pentagon">
            <a:avLst/>
          </a:prstGeom>
          <a:solidFill>
            <a:schemeClr val="accent2">
              <a:lumMod val="20000"/>
              <a:lumOff val="8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Mondjuk el közösen az Úri </a:t>
            </a:r>
            <a:r>
              <a:rPr kumimoji="0" lang="hu-HU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imádságot!</a:t>
            </a:r>
            <a:endParaRPr kumimoji="0" lang="hu-HU" sz="25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29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1442" name="Tartalom helye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349" y="4906880"/>
            <a:ext cx="6230652" cy="1841152"/>
          </a:xfrm>
        </p:spPr>
      </p:pic>
      <p:pic>
        <p:nvPicPr>
          <p:cNvPr id="61443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16" y="5558763"/>
            <a:ext cx="4721044" cy="1073150"/>
          </a:xfrm>
          <a:prstGeom prst="rect">
            <a:avLst/>
          </a:prstGeom>
          <a:solidFill>
            <a:schemeClr val="accent3">
              <a:lumMod val="40000"/>
              <a:lumOff val="60000"/>
              <a:alpha val="69000"/>
            </a:schemeClr>
          </a:solidFill>
          <a:ln>
            <a:noFill/>
          </a:ln>
          <a:extLst/>
        </p:spPr>
      </p:pic>
      <p:sp>
        <p:nvSpPr>
          <p:cNvPr id="2" name="Téglalap 1"/>
          <p:cNvSpPr/>
          <p:nvPr/>
        </p:nvSpPr>
        <p:spPr>
          <a:xfrm>
            <a:off x="294012" y="2520107"/>
            <a:ext cx="7802584" cy="1754326"/>
          </a:xfrm>
          <a:prstGeom prst="rect">
            <a:avLst/>
          </a:prstGeom>
          <a:solidFill>
            <a:schemeClr val="accent2">
              <a:lumMod val="60000"/>
              <a:lumOff val="40000"/>
              <a:alpha val="44000"/>
            </a:schemeClr>
          </a:solidFill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</a:t>
            </a:r>
            <a:r>
              <a:rPr lang="hu-HU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íme, hang hallatszott </a:t>
            </a:r>
            <a:r>
              <a:rPr lang="hu-H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mennyből</a:t>
            </a:r>
            <a:r>
              <a:rPr lang="hu-HU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hu-HU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 az én szeretett </a:t>
            </a:r>
            <a:r>
              <a:rPr lang="hu-H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fiam</a:t>
            </a:r>
            <a:r>
              <a:rPr lang="hu-HU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akiben gyönyörködöm</a:t>
            </a:r>
            <a:r>
              <a:rPr lang="hu-H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  <a:r>
              <a:rPr lang="hu-HU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Máté </a:t>
            </a:r>
            <a:r>
              <a:rPr lang="hu-HU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3,17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800100" y="350968"/>
            <a:ext cx="10844899" cy="1193184"/>
          </a:xfrm>
          <a:prstGeom prst="rect">
            <a:avLst/>
          </a:prstGeom>
          <a:solidFill>
            <a:schemeClr val="accent3">
              <a:lumMod val="60000"/>
              <a:lumOff val="40000"/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28E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Tanuld meg most </a:t>
            </a:r>
            <a:r>
              <a:rPr kumimoji="0" lang="hu-HU" sz="3000" b="0" i="0" u="none" strike="noStrike" kern="1200" cap="none" spc="0" normalizeH="0" baseline="0" noProof="0" smtClean="0">
                <a:ln>
                  <a:noFill/>
                </a:ln>
                <a:solidFill>
                  <a:srgbClr val="A28E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az aranymondást, </a:t>
            </a:r>
            <a:r>
              <a:rPr kumimoji="0" lang="hu-HU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28E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és mondd el hangosan is! </a:t>
            </a:r>
            <a:endParaRPr kumimoji="0" lang="hu-HU" sz="3000" b="0" i="0" u="none" strike="noStrike" kern="1200" cap="none" spc="0" normalizeH="0" baseline="0" noProof="0" dirty="0">
              <a:ln>
                <a:noFill/>
              </a:ln>
              <a:solidFill>
                <a:srgbClr val="A28E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3104" y="2520107"/>
            <a:ext cx="1321895" cy="127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66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4741864"/>
            <a:ext cx="1397000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470025" y="265113"/>
            <a:ext cx="8978900" cy="5857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Kezdjük közös imádsággal a hittanórát!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630" y="1128776"/>
            <a:ext cx="5492158" cy="551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7877175" y="1238250"/>
            <a:ext cx="4148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9" name="Lekerekített téglalap 8"/>
          <p:cNvSpPr/>
          <p:nvPr/>
        </p:nvSpPr>
        <p:spPr>
          <a:xfrm>
            <a:off x="7678271" y="2702858"/>
            <a:ext cx="4194760" cy="338361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766F5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mai 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66F5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hittanórán </a:t>
            </a:r>
            <a:r>
              <a:rPr lang="hu-HU" sz="3200" dirty="0" smtClean="0">
                <a:solidFill>
                  <a:srgbClr val="766F5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Jézus Krisztus megkereszteléséről lesz szó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66F5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srgbClr val="766F5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5837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  <a:alpha val="48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997" y="1710913"/>
            <a:ext cx="9255456" cy="3771233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58560" y="482409"/>
            <a:ext cx="10742028" cy="1158032"/>
          </a:xfrm>
          <a:solidFill>
            <a:schemeClr val="accent1">
              <a:alpha val="28000"/>
            </a:schemeClr>
          </a:solidFill>
        </p:spPr>
        <p:txBody>
          <a:bodyPr/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Hallgasd meg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zt az éneket!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7940" y="1355212"/>
            <a:ext cx="1743648" cy="1748574"/>
          </a:xfrm>
          <a:prstGeom prst="rect">
            <a:avLst/>
          </a:prstGeom>
        </p:spPr>
      </p:pic>
      <p:sp>
        <p:nvSpPr>
          <p:cNvPr id="6" name="Lekerekített téglalap 5"/>
          <p:cNvSpPr/>
          <p:nvPr/>
        </p:nvSpPr>
        <p:spPr>
          <a:xfrm>
            <a:off x="3304903" y="5763239"/>
            <a:ext cx="4862957" cy="91440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kép a videóklipből való.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4596445" y="4577938"/>
            <a:ext cx="597311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0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Ide </a:t>
            </a:r>
            <a:r>
              <a:rPr lang="hu-HU" sz="3000" dirty="0" err="1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kattints</a:t>
            </a:r>
            <a:r>
              <a:rPr lang="hu-HU" sz="30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 az ének elindításához!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745800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Átellenes sarkain levágott téglalap 4"/>
          <p:cNvSpPr/>
          <p:nvPr/>
        </p:nvSpPr>
        <p:spPr>
          <a:xfrm>
            <a:off x="358633" y="2171700"/>
            <a:ext cx="8969971" cy="4373153"/>
          </a:xfrm>
          <a:prstGeom prst="snip2DiagRect">
            <a:avLst>
              <a:gd name="adj1" fmla="val 12355"/>
              <a:gd name="adj2" fmla="val 16667"/>
            </a:avLst>
          </a:prstGeom>
          <a:solidFill>
            <a:schemeClr val="accent2">
              <a:lumMod val="50000"/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hu-HU" sz="25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hu-HU" sz="25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hu-HU" sz="25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jelentenek neked ezek a kapcsolatok?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2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(Lehetnek személyek, vagy egy olyan közösség, amelynek tagja vagy, akár valamilyen szakkör, ifjúságiklub, vagy sportegyesület.) </a:t>
            </a:r>
            <a:endParaRPr lang="hu-HU" sz="25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u-HU" sz="25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hu-HU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Volt-e valamilyen feltétele</a:t>
            </a:r>
            <a:r>
              <a:rPr kumimoji="0" lang="hu-HU" sz="25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annak, hogy ezekbe a csoportokba bekerülj?</a:t>
            </a:r>
            <a:r>
              <a:rPr kumimoji="0" lang="hu-HU" sz="25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hu-HU" sz="25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(Például valamilyen tagdíj befizetése</a:t>
            </a:r>
            <a:r>
              <a:rPr lang="hu-HU" sz="25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vagy</a:t>
            </a:r>
            <a:r>
              <a:rPr kumimoji="0" lang="hu-HU" sz="25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igazolvány, kiállítása a nevedre.)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hu-HU" sz="2500" baseline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hu-HU" sz="25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90" y="378565"/>
            <a:ext cx="1155731" cy="1136469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7235" y="5129264"/>
            <a:ext cx="1438923" cy="1415589"/>
          </a:xfrm>
          <a:prstGeom prst="rect">
            <a:avLst/>
          </a:prstGeom>
        </p:spPr>
      </p:pic>
      <p:sp>
        <p:nvSpPr>
          <p:cNvPr id="2" name="Lekerekített téglalap 1"/>
          <p:cNvSpPr/>
          <p:nvPr/>
        </p:nvSpPr>
        <p:spPr>
          <a:xfrm>
            <a:off x="2642476" y="244129"/>
            <a:ext cx="9255968" cy="1450234"/>
          </a:xfrm>
          <a:prstGeom prst="roundRect">
            <a:avLst>
              <a:gd name="adj" fmla="val 50000"/>
            </a:avLst>
          </a:prstGeom>
          <a:solidFill>
            <a:schemeClr val="bg2">
              <a:lumMod val="25000"/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GONDOLKOZZUNK!</a:t>
            </a:r>
            <a:endParaRPr lang="hu-HU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Írd le a füzetedbe, hogy kikhez tartozol! </a:t>
            </a:r>
          </a:p>
          <a:p>
            <a:pPr algn="ctr"/>
            <a:endParaRPr lang="hu-H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1024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03138" y="268678"/>
            <a:ext cx="5816883" cy="1415749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Beszélgessetek a kérdésekről a képek alapján!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112000" y="2289867"/>
            <a:ext cx="5360382" cy="2872683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hu-HU" sz="22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Milyen tárgyakkal, gesztusokkal lehet kifejezni valakihez való tartozásunkat?</a:t>
            </a:r>
          </a:p>
          <a:p>
            <a:pPr marL="457200" indent="-457200">
              <a:buAutoNum type="arabicPeriod"/>
            </a:pPr>
            <a:r>
              <a:rPr lang="hu-HU" sz="22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Milyen konkrét tettekkel fejezhetjük ki ragaszkodásunkat az osztálytársak, a barátok vagy egy közösség felé?</a:t>
            </a:r>
            <a:endParaRPr lang="hu-HU" sz="22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701" y="450345"/>
            <a:ext cx="1344706" cy="134091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024">
            <a:off x="5683503" y="2907763"/>
            <a:ext cx="3628799" cy="241678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5132">
            <a:off x="8450946" y="394976"/>
            <a:ext cx="3369673" cy="2244202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4607867"/>
            <a:ext cx="3153425" cy="210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9783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76425" y="187728"/>
            <a:ext cx="7025641" cy="922900"/>
          </a:xfrm>
          <a:solidFill>
            <a:schemeClr val="tx2">
              <a:lumMod val="60000"/>
              <a:lumOff val="40000"/>
              <a:alpha val="57000"/>
            </a:schemeClr>
          </a:solidFill>
        </p:spPr>
        <p:txBody>
          <a:bodyPr>
            <a:normAutofit fontScale="90000"/>
          </a:bodyPr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Egy történelmi Érdekesség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207" y="1280161"/>
            <a:ext cx="4634371" cy="4981949"/>
          </a:xfrm>
          <a:prstGeom prst="rect">
            <a:avLst/>
          </a:prstGeom>
        </p:spPr>
      </p:pic>
      <p:sp>
        <p:nvSpPr>
          <p:cNvPr id="5" name="Lekerekített téglalap 4"/>
          <p:cNvSpPr/>
          <p:nvPr/>
        </p:nvSpPr>
        <p:spPr>
          <a:xfrm>
            <a:off x="5499464" y="1332412"/>
            <a:ext cx="5904410" cy="5277394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Luther Mártontól a reformáció egyik nagy alakjától fennmaradt egy idézet: </a:t>
            </a:r>
          </a:p>
          <a:p>
            <a:pPr algn="ctr"/>
            <a:endParaRPr lang="hu-H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„MEG VAGYOK KERESZTELVE!”</a:t>
            </a:r>
          </a:p>
          <a:p>
            <a:pPr algn="ctr"/>
            <a:endParaRPr lang="hu-HU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 korabeli feljegyzések szerint ezt a mondatot véste az íróasztalába. </a:t>
            </a:r>
          </a:p>
          <a:p>
            <a:pPr algn="ctr"/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Ezzel a mondattal emlékeztette és bíztatta magát, hogy élete Istenhez tartozik. </a:t>
            </a:r>
          </a:p>
          <a:p>
            <a:pPr algn="ctr"/>
            <a:endParaRPr lang="hu-H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Fontos volt számára, hogy már gyermekkorában megkeresztelték, büszke volt rá, hogy tagja lehet az egyháznak. </a:t>
            </a:r>
            <a:endParaRPr lang="hu-H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3074" y="70446"/>
            <a:ext cx="1276225" cy="1261966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315557" y="6379392"/>
            <a:ext cx="2749535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>
            <a:spAutoFit/>
          </a:bodyPr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A kép forrása itt elérhető!</a:t>
            </a:r>
          </a:p>
        </p:txBody>
      </p:sp>
    </p:spTree>
    <p:extLst>
      <p:ext uri="{BB962C8B-B14F-4D97-AF65-F5344CB8AC3E}">
        <p14:creationId xmlns:p14="http://schemas.microsoft.com/office/powerpoint/2010/main" val="305100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9451" y="218131"/>
            <a:ext cx="11247119" cy="87065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Beszélgessetek a képről!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057" y="1234768"/>
            <a:ext cx="7498079" cy="5367215"/>
          </a:xfrm>
          <a:prstGeom prst="rect">
            <a:avLst/>
          </a:prstGeom>
        </p:spPr>
      </p:pic>
      <p:sp>
        <p:nvSpPr>
          <p:cNvPr id="5" name="Lekerekített téglalap 4"/>
          <p:cNvSpPr/>
          <p:nvPr/>
        </p:nvSpPr>
        <p:spPr>
          <a:xfrm>
            <a:off x="268942" y="1606731"/>
            <a:ext cx="3765176" cy="4995251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Talán ti is voltatok már keresztelőn.</a:t>
            </a:r>
          </a:p>
          <a:p>
            <a:pPr algn="ctr"/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Próbálj visszaemlékezni, hogy mi történt pontosan!</a:t>
            </a:r>
          </a:p>
          <a:p>
            <a:pPr algn="ctr"/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Mit mondott a lelkész? </a:t>
            </a:r>
          </a:p>
          <a:p>
            <a:pPr algn="ctr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Mit mondtak a szülők, a keresztszülők?</a:t>
            </a:r>
          </a:p>
          <a:p>
            <a:pPr algn="ctr"/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Ha még nem volt ilyen élményed, akkor a következő dián megnézhetsz egy keresztelőt.</a:t>
            </a:r>
          </a:p>
          <a:p>
            <a:pPr algn="ctr"/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LAPOZZ!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202" y="174380"/>
            <a:ext cx="1290328" cy="126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703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416629" y="618518"/>
            <a:ext cx="8861597" cy="1040466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Nézzük meg a következő kisfilmet!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209006" y="2098967"/>
            <a:ext cx="7226481" cy="3507033"/>
          </a:xfrm>
          <a:solidFill>
            <a:schemeClr val="tx1">
              <a:lumMod val="75000"/>
              <a:lumOff val="25000"/>
            </a:schemeClr>
          </a:solidFill>
        </p:spPr>
        <p:txBody>
          <a:bodyPr>
            <a:normAutofit/>
          </a:bodyPr>
          <a:lstStyle/>
          <a:p>
            <a:r>
              <a:rPr lang="hu-HU" cap="none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istentisztelet és a keresztelő a </a:t>
            </a:r>
            <a:r>
              <a:rPr lang="hu-HU" cap="none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szentgáli</a:t>
            </a:r>
            <a:r>
              <a:rPr lang="hu-HU" cap="none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református templomban volt. </a:t>
            </a:r>
          </a:p>
          <a:p>
            <a:r>
              <a:rPr lang="hu-HU" cap="none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felvétel nyilvános. A </a:t>
            </a:r>
            <a:r>
              <a:rPr lang="hu-HU" cap="none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cap="none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zentgál </a:t>
            </a:r>
            <a:r>
              <a:rPr lang="hu-HU" cap="none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cap="none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tette közzé a </a:t>
            </a:r>
            <a:r>
              <a:rPr lang="hu-HU" cap="none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youtube</a:t>
            </a:r>
            <a:r>
              <a:rPr lang="hu-HU" cap="none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videomegosztó internetes oldalon a saját csatornáján. </a:t>
            </a:r>
          </a:p>
          <a:p>
            <a:r>
              <a:rPr lang="hu-HU" b="1" cap="none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Megjegyzés: </a:t>
            </a:r>
            <a:r>
              <a:rPr lang="hu-HU" cap="none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keresztelő az istentisztelet elején látható 2:50-18:00 között!</a:t>
            </a:r>
          </a:p>
          <a:p>
            <a:r>
              <a:rPr lang="hu-HU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Ide kattints a videó elindításához! </a:t>
            </a:r>
            <a:endParaRPr lang="hu-HU" dirty="0" smtClean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 smtClean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164" y="337567"/>
            <a:ext cx="1606880" cy="160236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487" y="2098967"/>
            <a:ext cx="4610100" cy="3067050"/>
          </a:xfrm>
          <a:prstGeom prst="rect">
            <a:avLst/>
          </a:prstGeom>
        </p:spPr>
      </p:pic>
      <p:sp>
        <p:nvSpPr>
          <p:cNvPr id="7" name="Lekerekített téglalap 6"/>
          <p:cNvSpPr/>
          <p:nvPr/>
        </p:nvSpPr>
        <p:spPr>
          <a:xfrm>
            <a:off x="7852410" y="5305677"/>
            <a:ext cx="419317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kép forrása: a felvétel a közzétett videó egy pillanatképe.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llipszis 7"/>
          <p:cNvSpPr/>
          <p:nvPr/>
        </p:nvSpPr>
        <p:spPr>
          <a:xfrm>
            <a:off x="209006" y="5606000"/>
            <a:ext cx="7498079" cy="1095247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Miközben a felvételt nézed, figyeld meg jól, milyen bibliai igék hangoznak el!</a:t>
            </a:r>
          </a:p>
          <a:p>
            <a:pPr algn="ctr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TIPP: Jegyzetelj!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56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57" y="0"/>
            <a:ext cx="12193057" cy="6876884"/>
          </a:xfrm>
          <a:prstGeom prst="rect">
            <a:avLst/>
          </a:prstGeom>
        </p:spPr>
      </p:pic>
      <p:sp>
        <p:nvSpPr>
          <p:cNvPr id="5" name="Lekerekített téglalap 4"/>
          <p:cNvSpPr/>
          <p:nvPr/>
        </p:nvSpPr>
        <p:spPr>
          <a:xfrm>
            <a:off x="531221" y="200025"/>
            <a:ext cx="11374639" cy="6443372"/>
          </a:xfrm>
          <a:prstGeom prst="roundRect">
            <a:avLst/>
          </a:prstGeom>
          <a:solidFill>
            <a:schemeClr val="accent4">
              <a:lumMod val="40000"/>
              <a:lumOff val="60000"/>
              <a:alpha val="7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6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Tudod-e?</a:t>
            </a:r>
          </a:p>
          <a:p>
            <a:pPr algn="ctr"/>
            <a:endParaRPr lang="hu-HU" sz="26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8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8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keresztség </a:t>
            </a:r>
            <a:r>
              <a:rPr lang="hu-HU" sz="2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gyakorlata </a:t>
            </a:r>
            <a:r>
              <a:rPr lang="hu-HU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Jézus </a:t>
            </a:r>
            <a:r>
              <a:rPr lang="hu-HU" sz="28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korában egészen más volt, mint napjainkban.</a:t>
            </a:r>
            <a:endParaRPr lang="hu-HU" sz="28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28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keresztség más szóval bemerítés egy jelképes </a:t>
            </a:r>
            <a:r>
              <a:rPr lang="hu-HU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cselekmény volt</a:t>
            </a:r>
            <a:r>
              <a:rPr lang="hu-HU" sz="28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hu-HU" sz="28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alámerülés</a:t>
            </a:r>
            <a:r>
              <a:rPr lang="hu-HU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az addigi </a:t>
            </a:r>
            <a:r>
              <a:rPr lang="hu-HU" sz="28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életvitellel való </a:t>
            </a:r>
            <a:r>
              <a:rPr lang="hu-HU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szakítást jelentette, a korábbi életmód </a:t>
            </a:r>
            <a:r>
              <a:rPr lang="hu-HU" sz="28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megbánás</a:t>
            </a:r>
            <a:r>
              <a:rPr lang="hu-HU" sz="28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át.</a:t>
            </a:r>
          </a:p>
          <a:p>
            <a:pPr algn="ctr"/>
            <a:r>
              <a:rPr lang="hu-HU" sz="28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vízből való </a:t>
            </a:r>
            <a:r>
              <a:rPr lang="hu-HU" sz="2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kiemelkedés</a:t>
            </a:r>
            <a:r>
              <a:rPr lang="hu-HU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pedig a </a:t>
            </a:r>
            <a:r>
              <a:rPr lang="hu-HU" sz="2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bűnbocsánat</a:t>
            </a:r>
            <a:r>
              <a:rPr lang="hu-HU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ot, az </a:t>
            </a:r>
            <a:r>
              <a:rPr lang="hu-HU" sz="2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új </a:t>
            </a:r>
            <a:r>
              <a:rPr lang="hu-HU" sz="28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élet </a:t>
            </a:r>
            <a:r>
              <a:rPr lang="hu-HU" sz="28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kezdetét, illetve a </a:t>
            </a:r>
            <a:r>
              <a:rPr lang="hu-HU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Krisztushoz tartozást jelentette</a:t>
            </a:r>
            <a:r>
              <a:rPr lang="hu-HU" sz="28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hu-HU" sz="28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8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FONTOS!</a:t>
            </a:r>
          </a:p>
          <a:p>
            <a:pPr algn="ctr"/>
            <a:r>
              <a:rPr lang="hu-HU" sz="28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mai keresztelési gyakorlatunkban nem a gyermek, hanem </a:t>
            </a:r>
            <a:r>
              <a:rPr lang="hu-H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Krisztus áldozata </a:t>
            </a:r>
            <a:r>
              <a:rPr lang="hu-HU" sz="28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a középpontban. </a:t>
            </a:r>
          </a:p>
          <a:p>
            <a:pPr algn="ctr"/>
            <a:r>
              <a:rPr lang="hu-HU" sz="28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Arra mutatunk rá, hogy Ő mit tett értünk.</a:t>
            </a:r>
          </a:p>
          <a:p>
            <a:pPr algn="ctr"/>
            <a:endParaRPr lang="hu-HU" sz="28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714" y="5399599"/>
            <a:ext cx="1122379" cy="110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402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1_Fabetű">
  <a:themeElements>
    <a:clrScheme name="Fabetű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Fabetű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abetű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3.xml><?xml version="1.0" encoding="utf-8"?>
<a:theme xmlns:a="http://schemas.openxmlformats.org/drawingml/2006/main" name="1_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4.xml><?xml version="1.0" encoding="utf-8"?>
<a:theme xmlns:a="http://schemas.openxmlformats.org/drawingml/2006/main" name="1_Cseppecske">
  <a:themeElements>
    <a:clrScheme name="Cseppecske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Cseppecske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seppecske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908</TotalTime>
  <Words>888</Words>
  <Application>Microsoft Office PowerPoint</Application>
  <PresentationFormat>Szélesvásznú</PresentationFormat>
  <Paragraphs>118</Paragraphs>
  <Slides>19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4</vt:i4>
      </vt:variant>
      <vt:variant>
        <vt:lpstr>Diacímek</vt:lpstr>
      </vt:variant>
      <vt:variant>
        <vt:i4>19</vt:i4>
      </vt:variant>
    </vt:vector>
  </HeadingPairs>
  <TitlesOfParts>
    <vt:vector size="30" baseType="lpstr">
      <vt:lpstr>Arial</vt:lpstr>
      <vt:lpstr>Century Gothic</vt:lpstr>
      <vt:lpstr>Gill Sans MT</vt:lpstr>
      <vt:lpstr>Rockwell</vt:lpstr>
      <vt:lpstr>Rockwell Condensed</vt:lpstr>
      <vt:lpstr>Tw Cen MT</vt:lpstr>
      <vt:lpstr>Wingdings</vt:lpstr>
      <vt:lpstr>Parcel</vt:lpstr>
      <vt:lpstr>1_Fabetű</vt:lpstr>
      <vt:lpstr>1_Parcel</vt:lpstr>
      <vt:lpstr>1_Cseppecske</vt:lpstr>
      <vt:lpstr>Jézus Krisztus megkeresztelése  </vt:lpstr>
      <vt:lpstr>PowerPoint-bemutató</vt:lpstr>
      <vt:lpstr>Hallgasd meg ezt az éneket!</vt:lpstr>
      <vt:lpstr>PowerPoint-bemutató</vt:lpstr>
      <vt:lpstr>Beszélgessetek a kérdésekről a képek alapján! </vt:lpstr>
      <vt:lpstr>Egy történelmi Érdekesség</vt:lpstr>
      <vt:lpstr>Beszélgessetek a képről!</vt:lpstr>
      <vt:lpstr>Nézzük meg a következő kisfilmet!</vt:lpstr>
      <vt:lpstr>PowerPoint-bemutató</vt:lpstr>
      <vt:lpstr>Keresztelő János  megkereszteli Jézust is</vt:lpstr>
      <vt:lpstr>PowerPoint-bemutató</vt:lpstr>
      <vt:lpstr>PowerPoint-bemutató</vt:lpstr>
      <vt:lpstr>PowerPoint-bemutató</vt:lpstr>
      <vt:lpstr>A mai keresztelési gyakorlat</vt:lpstr>
      <vt:lpstr>Nézz utána!</vt:lpstr>
      <vt:lpstr>Beszélgessetek csoportban!</vt:lpstr>
      <vt:lpstr>Hallgasd meg ezt az éneket! Kattints a hangszóró ikonra!  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Készítsétek az Úr útját!</dc:title>
  <dc:creator>Csőri-Czinkos Gergő</dc:creator>
  <cp:lastModifiedBy>Csőri-Czinkos Gergő</cp:lastModifiedBy>
  <cp:revision>156</cp:revision>
  <dcterms:created xsi:type="dcterms:W3CDTF">2020-12-21T09:10:28Z</dcterms:created>
  <dcterms:modified xsi:type="dcterms:W3CDTF">2021-01-11T13:20:46Z</dcterms:modified>
</cp:coreProperties>
</file>