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  <p:sldMasterId id="2147483735" r:id="rId2"/>
    <p:sldMasterId id="2147483765" r:id="rId3"/>
    <p:sldMasterId id="2147483783" r:id="rId4"/>
    <p:sldMasterId id="2147483813" r:id="rId5"/>
  </p:sldMasterIdLst>
  <p:sldIdLst>
    <p:sldId id="256" r:id="rId6"/>
    <p:sldId id="260" r:id="rId7"/>
    <p:sldId id="284" r:id="rId8"/>
    <p:sldId id="277" r:id="rId9"/>
    <p:sldId id="276" r:id="rId10"/>
    <p:sldId id="261" r:id="rId11"/>
    <p:sldId id="285" r:id="rId12"/>
    <p:sldId id="286" r:id="rId13"/>
    <p:sldId id="287" r:id="rId14"/>
    <p:sldId id="288" r:id="rId15"/>
    <p:sldId id="273" r:id="rId16"/>
    <p:sldId id="289" r:id="rId17"/>
    <p:sldId id="263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E7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09428-E0C5-4175-B4B0-00B8AF5EF7EF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C0289-B05C-4429-B054-1CA8B3791330}" type="slidenum"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01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2BE19-12F4-45F7-8017-93C9F549BA33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0C325-3DF7-4F3E-9CF4-10434BF3A564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96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55A02B-8CCE-4250-AEF9-7A3703D69E2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9C9B40-8520-457F-82B7-C23FF97A217A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32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09428-E0C5-4175-B4B0-00B8AF5EF7EF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C0289-B05C-4429-B054-1CA8B379133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522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9269BA-62E0-42A1-A90B-2AB963AB5BB5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7A35B-C2EA-4F09-B1A7-ACF1DA7D196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83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D581EF-5708-486E-B0A1-81C6B7A62603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1AC01-3D16-46C8-BB01-1895D9961682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155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3B45F-F1C2-4E45-9F3A-A7C054EBE746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353E90-58FB-4092-BEC9-C3435ADA17C6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556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50E2-4E2E-41EC-86C3-B10EC51C78D6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A03B28-3E90-4047-8075-A15E6E9E4DD7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42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12F3D-7F5D-4560-89D1-749ABE8FE135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D449-D38D-48E0-83D6-61EF9B6D52EF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15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B7C44-1BEF-42F4-B186-6867A1EEDE39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66628-5DAD-42F2-BDFA-3896EA6F0E4A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230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2B029-0236-492A-889D-AA35E859CF30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D1B38-B9D7-4AD0-A719-144E1F41BD62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4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9269BA-62E0-42A1-A90B-2AB963AB5BB5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7A35B-C2EA-4F09-B1A7-ACF1DA7D196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328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F5BC0B-D0A0-4B2B-ABE7-CBCFE4EC4727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96C519-AAD8-4F95-B8B0-E2534019F62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936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2BE19-12F4-45F7-8017-93C9F549BA33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0C325-3DF7-4F3E-9CF4-10434BF3A564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157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55A02B-8CCE-4250-AEF9-7A3703D69E22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9C9B40-8520-457F-82B7-C23FF97A217A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534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5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69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0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6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76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87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4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D581EF-5708-486E-B0A1-81C6B7A62603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1AC01-3D16-46C8-BB01-1895D9961682}" type="slidenum"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32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53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40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55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9737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47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1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6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91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3B45F-F1C2-4E45-9F3A-A7C054EBE746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353E90-58FB-4092-BEC9-C3435ADA17C6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601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1071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59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4346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17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70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73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92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0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325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9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A50E2-4E2E-41EC-86C3-B10EC51C78D6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A03B28-3E90-4047-8075-A15E6E9E4DD7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135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07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32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52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08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66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83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99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379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530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5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12F3D-7F5D-4560-89D1-749ABE8FE135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3D449-D38D-48E0-83D6-61EF9B6D52EF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74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2123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8897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6290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769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45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8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631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9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B7C44-1BEF-42F4-B186-6867A1EEDE39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66628-5DAD-42F2-BDFA-3896EA6F0E4A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7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2B029-0236-492A-889D-AA35E859CF30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D1B38-B9D7-4AD0-A719-144E1F41BD62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94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F5BC0B-D0A0-4B2B-ABE7-CBCFE4EC4727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96C519-AAD8-4F95-B8B0-E2534019F62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41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73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37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413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46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3950A-0EE0-400B-8837-60B74F859272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2021. 01. 18.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D0CE1-DF78-4351-A5F8-C4257F4C1AEC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 Condensed" panose="020606030504050201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7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pcguru.hu/" TargetMode="Externa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306977" y="4788131"/>
            <a:ext cx="9966960" cy="3355744"/>
          </a:xfrm>
        </p:spPr>
        <p:txBody>
          <a:bodyPr/>
          <a:lstStyle/>
          <a:p>
            <a:r>
              <a:rPr lang="hu-HU" sz="8800" b="1" dirty="0" smtClean="0"/>
              <a:t>Mindennapi kisértéseink 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7" y="220896"/>
            <a:ext cx="6609805" cy="44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84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-1624"/>
            <a:ext cx="12192000" cy="686419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07" y="548640"/>
            <a:ext cx="1600978" cy="159646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479074" y="667780"/>
            <a:ext cx="82109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 smtClean="0">
                <a:solidFill>
                  <a:srgbClr val="333333"/>
                </a:solidFill>
                <a:latin typeface="Libre Baskerville"/>
              </a:rPr>
              <a:t>„Vagy </a:t>
            </a:r>
            <a:r>
              <a:rPr lang="hu-HU" sz="2800" dirty="0">
                <a:solidFill>
                  <a:srgbClr val="333333"/>
                </a:solidFill>
                <a:latin typeface="Libre Baskerville"/>
              </a:rPr>
              <a:t>nem tudjátok, hogy testetek a bennetek levő Szentlélek temploma, akit Istentől kaptatok, és ezért nem a </a:t>
            </a:r>
            <a:r>
              <a:rPr lang="hu-HU" sz="2800" dirty="0" err="1">
                <a:solidFill>
                  <a:srgbClr val="333333"/>
                </a:solidFill>
                <a:latin typeface="Libre Baskerville"/>
              </a:rPr>
              <a:t>magatokéi</a:t>
            </a:r>
            <a:r>
              <a:rPr lang="hu-HU" sz="2800" dirty="0">
                <a:solidFill>
                  <a:srgbClr val="333333"/>
                </a:solidFill>
                <a:latin typeface="Libre Baskerville"/>
              </a:rPr>
              <a:t> vagytok</a:t>
            </a:r>
            <a:r>
              <a:rPr lang="hu-HU" sz="2800" dirty="0" smtClean="0">
                <a:solidFill>
                  <a:srgbClr val="333333"/>
                </a:solidFill>
                <a:latin typeface="Libre Baskerville"/>
              </a:rPr>
              <a:t>?</a:t>
            </a:r>
            <a:endParaRPr lang="hu-HU" sz="2800" dirty="0">
              <a:solidFill>
                <a:srgbClr val="333333"/>
              </a:solidFill>
              <a:latin typeface="Libre Baskerville"/>
            </a:endParaRPr>
          </a:p>
          <a:p>
            <a:pPr algn="just"/>
            <a:r>
              <a:rPr lang="hu-HU" sz="2800" dirty="0" smtClean="0">
                <a:solidFill>
                  <a:srgbClr val="333333"/>
                </a:solidFill>
                <a:latin typeface="Libre Baskerville"/>
              </a:rPr>
              <a:t>Mert </a:t>
            </a:r>
            <a:r>
              <a:rPr lang="hu-HU" sz="2800" dirty="0">
                <a:solidFill>
                  <a:srgbClr val="333333"/>
                </a:solidFill>
                <a:latin typeface="Libre Baskerville"/>
              </a:rPr>
              <a:t>áron vétettetek meg: dicsőítsétek tehát Istent testetekben</a:t>
            </a:r>
            <a:r>
              <a:rPr lang="hu-HU" sz="2800" dirty="0" smtClean="0">
                <a:solidFill>
                  <a:srgbClr val="333333"/>
                </a:solidFill>
                <a:latin typeface="Libre Baskerville"/>
              </a:rPr>
              <a:t>!” 1Kor </a:t>
            </a:r>
            <a:r>
              <a:rPr lang="hu-HU" sz="2800" dirty="0" smtClean="0">
                <a:solidFill>
                  <a:srgbClr val="333333"/>
                </a:solidFill>
                <a:latin typeface="Libre Baskerville"/>
              </a:rPr>
              <a:t>6,19-20</a:t>
            </a:r>
            <a:endParaRPr lang="hu-HU" sz="2800" b="0" i="0" dirty="0">
              <a:solidFill>
                <a:srgbClr val="333333"/>
              </a:solidFill>
              <a:effectLst/>
              <a:latin typeface="Libre Baskerville"/>
            </a:endParaRPr>
          </a:p>
        </p:txBody>
      </p:sp>
      <p:sp>
        <p:nvSpPr>
          <p:cNvPr id="8" name="Egy sarkán kerekített téglalap 7"/>
          <p:cNvSpPr/>
          <p:nvPr/>
        </p:nvSpPr>
        <p:spPr>
          <a:xfrm>
            <a:off x="533621" y="4976949"/>
            <a:ext cx="6413863" cy="1345475"/>
          </a:xfrm>
          <a:prstGeom prst="round1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jelenthet ez az Ige?</a:t>
            </a: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dicsőíthetjük Istent a mi testünkben?</a:t>
            </a: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a gondolataidat a füzetedbe!</a:t>
            </a:r>
          </a:p>
          <a:p>
            <a:pPr algn="ctr"/>
            <a:endParaRPr lang="hu-HU" dirty="0" smtClean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079" y="5242078"/>
            <a:ext cx="1340218" cy="13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6616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0316" y="430258"/>
            <a:ext cx="10364451" cy="860659"/>
          </a:xfrm>
          <a:solidFill>
            <a:schemeClr val="accent6">
              <a:lumMod val="20000"/>
              <a:lumOff val="80000"/>
              <a:alpha val="32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Beszélgessetek csoportban!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385" y="3433082"/>
            <a:ext cx="1712650" cy="1707825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233083" y="1721175"/>
            <a:ext cx="7983637" cy="3690580"/>
          </a:xfrm>
          <a:prstGeom prst="cloudCallout">
            <a:avLst>
              <a:gd name="adj1" fmla="val 64508"/>
              <a:gd name="adj2" fmla="val -43249"/>
            </a:avLst>
          </a:prstGeom>
          <a:solidFill>
            <a:schemeClr val="accent3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ogyan tarhatunk ki a kísértés idején?</a:t>
            </a:r>
            <a:r>
              <a:rPr lang="hu-H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035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Fontos tudnod,</a:t>
            </a:r>
            <a:b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hogyan tarthatsz ki a kísértés idején!</a:t>
            </a:r>
            <a:endParaRPr lang="hu-HU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Isten Igéjével</a:t>
            </a: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 Jézus, az Isten </a:t>
            </a: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Igéjét </a:t>
            </a: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használta fegyverként a kísértés idején. </a:t>
            </a: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Ha nem tudod, mi a helyes és jó döntés, akkor a Szentírás segít eligazodni.</a:t>
            </a:r>
            <a:endParaRPr lang="hu-HU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Pál apostol azzal vigasztalja a keresztyéneket, hogy Isten a kísértésekben is ott van az emberrel, és nem hagyja, hogy erején felül essen kísértésbe.</a:t>
            </a:r>
          </a:p>
          <a:p>
            <a:pPr marL="0" indent="0" algn="just">
              <a:buNone/>
            </a:pP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Imádsággal:</a:t>
            </a: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Jézus </a:t>
            </a: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a tanítványainak azt mondta, hogy a kísértésben imádkozzanak: „Imádkozzatok, hogy kísértésbe ne essetek." (</a:t>
            </a:r>
            <a:r>
              <a:rPr lang="hu-HU" cap="none" dirty="0" err="1"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 22,40</a:t>
            </a: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Ha hitedet közösségben is megéled</a:t>
            </a:r>
            <a:r>
              <a:rPr lang="hu-HU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Az első keresztyének a kísértések idején </a:t>
            </a: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együtt vették </a:t>
            </a: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fel a harcot a külső fenyegettetések ellen. </a:t>
            </a: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Például: Pál </a:t>
            </a:r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és Szilász a </a:t>
            </a: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börtönben.</a:t>
            </a:r>
            <a:endParaRPr lang="hu-HU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378"/>
            <a:ext cx="12192000" cy="68843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6364" y="202330"/>
            <a:ext cx="8789727" cy="2009796"/>
          </a:xfr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br>
              <a:rPr lang="hu-HU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a hangszóró ikonra! </a:t>
            </a:r>
            <a:br>
              <a:rPr lang="hu-HU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160" y="565044"/>
            <a:ext cx="1609483" cy="1615580"/>
          </a:xfrm>
          <a:prstGeom prst="rect">
            <a:avLst/>
          </a:prstGeom>
        </p:spPr>
      </p:pic>
      <p:pic>
        <p:nvPicPr>
          <p:cNvPr id="10" name="Atyám én imádlak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4970" y="2682166"/>
            <a:ext cx="2085703" cy="20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04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740997" y="313762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1" u="none" strike="noStrike" kern="1200" cap="none" spc="0" normalizeH="0" baseline="0" noProof="0" dirty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Atyánk, aki a mennyekben vagy, szenteltessék meg a te neved,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Mindennapi kenyerünket add meg nekünk ma,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ne </a:t>
            </a:r>
            <a:r>
              <a:rPr kumimoji="0" lang="hu-HU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vígy</a:t>
            </a: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minket kísértésbe, de szabadíts meg a gonosztól;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Mert tied az ország, a hatalom és a dicsőség mindörökké.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Ámen.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812392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916006" y="628002"/>
            <a:ext cx="2986087" cy="2630488"/>
          </a:xfrm>
          <a:prstGeom prst="pentagon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Mondjuk el közösen az Úri 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imádságot!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49" y="4906880"/>
            <a:ext cx="6230652" cy="1841152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6" y="5558763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516080" y="1688369"/>
            <a:ext cx="7802584" cy="3108543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„Emberi erőt meghaladó kísértés </a:t>
            </a:r>
            <a:endParaRPr lang="hu-HU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még </a:t>
            </a: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ért titeket. </a:t>
            </a:r>
            <a:endParaRPr lang="hu-HU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pedig hűséges</a:t>
            </a: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és nem hagy titeket erőtökön felül kísérteni; </a:t>
            </a:r>
            <a:endParaRPr lang="hu-HU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sőt </a:t>
            </a: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kísértéssel együtt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fogja készíteni a szabadulás útját is, </a:t>
            </a:r>
            <a:endParaRPr lang="hu-HU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elbírjátok azt viselni</a:t>
            </a:r>
            <a:r>
              <a:rPr lang="hu-H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1Kor 10,13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00100" y="350968"/>
            <a:ext cx="10844899" cy="1193184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Tanuld meg most </a:t>
            </a:r>
            <a:r>
              <a:rPr kumimoji="0" lang="hu-HU" sz="3000" b="0" i="0" u="none" strike="noStrike" kern="1200" cap="none" spc="0" normalizeH="0" baseline="0" noProof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 aranymondást, </a:t>
            </a: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mondd el hangosan is!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3104" y="2520107"/>
            <a:ext cx="1321895" cy="1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66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4"/>
            <a:ext cx="13970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1128776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2702858"/>
            <a:ext cx="4194760" cy="33836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mai 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hittanórán </a:t>
            </a:r>
            <a:r>
              <a:rPr lang="hu-HU" sz="3200" noProof="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mindennapi kísértéseinkről lesz szó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766F5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83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48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8560" y="482409"/>
            <a:ext cx="10742028" cy="1158032"/>
          </a:xfrm>
          <a:solidFill>
            <a:schemeClr val="accent1">
              <a:alpha val="28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zt az éneket!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60" y="335911"/>
            <a:ext cx="1349550" cy="1353363"/>
          </a:xfrm>
          <a:prstGeom prst="rect">
            <a:avLst/>
          </a:prstGeom>
        </p:spPr>
      </p:pic>
      <p:pic>
        <p:nvPicPr>
          <p:cNvPr id="3" name="Mindörökké hű az Úr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4595" y="1640441"/>
            <a:ext cx="2190206" cy="219020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79466" y="335633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Kísértésben óv az Úr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Kísértrésben óv az Úr,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mindig áldom én az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Ő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nevét,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kísértésben óv az Úr.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79466" y="1906407"/>
            <a:ext cx="84273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„mindörökké hű az Úr…”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kezdetű ének 3. versszakánál figyelj a szövegre: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7510" y="5290328"/>
            <a:ext cx="1502915" cy="1477867"/>
          </a:xfrm>
          <a:prstGeom prst="rect">
            <a:avLst/>
          </a:prstGeom>
        </p:spPr>
      </p:pic>
      <p:sp>
        <p:nvSpPr>
          <p:cNvPr id="11" name="Felhő 10"/>
          <p:cNvSpPr/>
          <p:nvPr/>
        </p:nvSpPr>
        <p:spPr>
          <a:xfrm>
            <a:off x="5418270" y="4892208"/>
            <a:ext cx="3768080" cy="1674772"/>
          </a:xfrm>
          <a:prstGeom prst="cloudCallout">
            <a:avLst>
              <a:gd name="adj1" fmla="val 71408"/>
              <a:gd name="adj2" fmla="val -3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jelenthet az énekben szereplő kísértés szó?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80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212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92191" y="273567"/>
            <a:ext cx="7615203" cy="141574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Beszélgessetek a kérdésről a képek alapján!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40" y="273567"/>
            <a:ext cx="1160189" cy="115692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7217">
            <a:off x="9627374" y="1464589"/>
            <a:ext cx="2251827" cy="225182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7" y="3855777"/>
            <a:ext cx="3579872" cy="2384237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315910" y="1512916"/>
            <a:ext cx="2753862" cy="2236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Melyik kép, milyen konkrét kísértést jelenthet?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8878">
            <a:off x="3966618" y="4363049"/>
            <a:ext cx="2238240" cy="222721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1463" y="5193526"/>
            <a:ext cx="1589044" cy="142904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8366" y="2256659"/>
            <a:ext cx="2655570" cy="398335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5196" y="1776013"/>
            <a:ext cx="2863696" cy="18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78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01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9451" y="218131"/>
            <a:ext cx="11247119" cy="8706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kisértéseink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51" y="1454540"/>
            <a:ext cx="1290328" cy="126882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775166" y="1132532"/>
            <a:ext cx="79814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kísértés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mindig választás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elé állít minket.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Döntenünk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kell: melyik utat válasszuk.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Nehéz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ezt egyedül eldönteni. 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Egy biztos, hogyha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kísértést követjük,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akkor rossz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döntéseket hozunk.</a:t>
            </a:r>
          </a:p>
        </p:txBody>
      </p:sp>
      <p:sp>
        <p:nvSpPr>
          <p:cNvPr id="10" name="Trapezoid 9"/>
          <p:cNvSpPr/>
          <p:nvPr/>
        </p:nvSpPr>
        <p:spPr>
          <a:xfrm>
            <a:off x="2578044" y="3605349"/>
            <a:ext cx="3554966" cy="3148149"/>
          </a:xfrm>
          <a:prstGeom prst="trapezoid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segít nekünk, hogy jó úton járjunk!</a:t>
            </a:r>
          </a:p>
          <a:p>
            <a:pPr algn="ctr"/>
            <a:r>
              <a:rPr lang="hu-H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Segít, hogy </a:t>
            </a:r>
            <a:r>
              <a:rPr lang="hu-HU" sz="22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kitartsunk</a:t>
            </a:r>
            <a:r>
              <a:rPr lang="hu-H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kisértések idején!</a:t>
            </a:r>
            <a:endParaRPr lang="hu-H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70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Átellenes sarkain levágott téglalap 4"/>
          <p:cNvSpPr/>
          <p:nvPr/>
        </p:nvSpPr>
        <p:spPr>
          <a:xfrm>
            <a:off x="589014" y="1280161"/>
            <a:ext cx="10972801" cy="5360522"/>
          </a:xfrm>
          <a:prstGeom prst="snip2DiagRect">
            <a:avLst>
              <a:gd name="adj1" fmla="val 12355"/>
              <a:gd name="adj2" fmla="val 16667"/>
            </a:avLst>
          </a:prstGeom>
          <a:solidFill>
            <a:schemeClr val="accent2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ctr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hu-HU" sz="2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Egyrészt jelentheti azt, hogy </a:t>
            </a:r>
            <a:r>
              <a:rPr lang="hu-HU" sz="2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kísértés</a:t>
            </a:r>
            <a:r>
              <a:rPr lang="hu-HU" sz="2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próbára teszi az embert. </a:t>
            </a:r>
            <a:endParaRPr lang="hu-HU" sz="25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emberi hit és engedelmesség próbája lehet. Ennek legismertebb példája az 1Móz 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22,1-19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amikor Isten Ábrahám hitét és engedelmességét vizsgálta meg.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Biblia</a:t>
            </a:r>
            <a:r>
              <a:rPr kumimoji="0" lang="hu-HU" sz="25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határozottan </a:t>
            </a: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tagadja, hogy Isten a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kísértéseink 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okozója lenne. 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nem kísérthető meg a gonosztól és Ő nem kísért meg senkit, </a:t>
            </a:r>
            <a:endParaRPr lang="hu-HU" sz="25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nem csábít a bűnre.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hu-H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kísértés </a:t>
            </a:r>
            <a:r>
              <a:rPr lang="hu-HU" sz="2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okozója az </a:t>
            </a:r>
            <a:r>
              <a:rPr lang="hu-HU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 </a:t>
            </a:r>
            <a:r>
              <a:rPr lang="hu-HU" sz="2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vágya. 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1,14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Jézusnak </a:t>
            </a: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földi élete során sok kísértést kellett 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elszenvednie.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vö.: </a:t>
            </a:r>
            <a:r>
              <a:rPr lang="hu-HU" sz="25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Zsid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2,18; 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4,15. Ő </a:t>
            </a: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kísértésekben mindvégig kitartott.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Ebben </a:t>
            </a: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különbözik minden embertől. </a:t>
            </a:r>
            <a:endParaRPr lang="hu-HU" sz="25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következő hittanórán Jézus</a:t>
            </a:r>
            <a:r>
              <a:rPr kumimoji="0" lang="hu-HU" sz="25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megkísértéséről fogunk tanulni.</a:t>
            </a:r>
            <a:endParaRPr kumimoji="0" lang="hu-HU" sz="25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56353" y="310473"/>
            <a:ext cx="9856288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Szentírás egyik lényeges kifejezése: </a:t>
            </a:r>
            <a:r>
              <a:rPr lang="hu-HU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KÍSÉRTÉS szó.</a:t>
            </a:r>
            <a:endParaRPr lang="hu-HU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" y="1030672"/>
            <a:ext cx="1301786" cy="12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02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82879" y="1770339"/>
            <a:ext cx="49377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Például, hogy egy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jobb jegy érdekében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puskázunk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vagy lesünk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másik dolgozatáról.</a:t>
            </a:r>
          </a:p>
          <a:p>
            <a:pPr algn="ctr"/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585" y="3937621"/>
            <a:ext cx="3869341" cy="25773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34" y="3649912"/>
            <a:ext cx="4305437" cy="286507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066523" y="589324"/>
            <a:ext cx="5694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Nekünk is lehetnek kísértéseink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Két konkrét példa: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913617" y="198578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Vagy akár kísértés lehet az is, hogy hagyjuk a figyelmünket elterelni a feladatunkról. Például, amikor a telefonnal,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számítógéppel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töltjük az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időt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feladataink helyett.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ágott nyíl jobbra 8"/>
          <p:cNvSpPr/>
          <p:nvPr/>
        </p:nvSpPr>
        <p:spPr>
          <a:xfrm rot="8240431">
            <a:off x="3866607" y="1764087"/>
            <a:ext cx="705394" cy="3203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Vágott nyíl jobbra 9"/>
          <p:cNvSpPr/>
          <p:nvPr/>
        </p:nvSpPr>
        <p:spPr>
          <a:xfrm rot="2242436">
            <a:off x="7498946" y="1605881"/>
            <a:ext cx="732107" cy="3289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26" y="410921"/>
            <a:ext cx="1387975" cy="13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419288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Figyelj oda magadra!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A kísértés bizony veszélyes is lehet.</a:t>
            </a:r>
            <a:endParaRPr lang="hu-H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823" y="2416630"/>
            <a:ext cx="10672354" cy="25995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kísértésből, ha hagyjuk magunkon eluralkodni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függőség is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kialakulhat. </a:t>
            </a:r>
          </a:p>
          <a:p>
            <a:pPr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Ezt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szenvedélybetegségnek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hívják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Néha ártatlan játéknak, vagy izgalmas kalandnak indul a dolog. Ilyen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például a számítógépesjáték szenvedélye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is.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Aki túl sokat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játszik, az nemcsak az idejét,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hanem még az egészségét sőt 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pénzét is elveszítheti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„A videójáték-függőség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tényleges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probléma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.” Írta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ezt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www.pcguru.hu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egyik szerkesztője 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Workerman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február.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17-ei bejegyzésében. 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08" y="418012"/>
            <a:ext cx="1382987" cy="135993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269" y="5016138"/>
            <a:ext cx="1756005" cy="1756005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913775" y="5504328"/>
            <a:ext cx="4330578" cy="977153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3-4 fős kiscsoportban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itassátok meg, hogy szerintetek mennyi a még egészséges napi játékidő!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335903"/>
            <a:ext cx="10364451" cy="1878792"/>
          </a:xfrm>
        </p:spPr>
        <p:txBody>
          <a:bodyPr/>
          <a:lstStyle/>
          <a:p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Vigyázz magadra! </a:t>
            </a:r>
            <a:b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Vigyázz az egészségedre!</a:t>
            </a:r>
            <a:b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Tartsd a mértéket!</a:t>
            </a:r>
            <a:endParaRPr lang="hu-HU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2179970"/>
          </a:xfrm>
        </p:spPr>
        <p:txBody>
          <a:bodyPr/>
          <a:lstStyle/>
          <a:p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 függőségek kialakulása gyakran már a gyermekkorban </a:t>
            </a: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elkezdődik. </a:t>
            </a:r>
          </a:p>
          <a:p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rdemes </a:t>
            </a: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vigyázni, és ellenállni a csábításnak még </a:t>
            </a: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idejében. Az </a:t>
            </a:r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első lépés után nem mindig könnyű megállni. Érdemes önkontrollt tartani. Ez a játékidőre is igaz.</a:t>
            </a:r>
          </a:p>
          <a:p>
            <a:r>
              <a:rPr lang="hu-H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Természetesen nemcsak videójáték-függőségről beszélhetünk, mert van alkohol, dohány, és kábítószer-függőség is. 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59" y="475397"/>
            <a:ext cx="1519751" cy="1502771"/>
          </a:xfrm>
          <a:prstGeom prst="rect">
            <a:avLst/>
          </a:prstGeom>
        </p:spPr>
      </p:pic>
      <p:sp>
        <p:nvSpPr>
          <p:cNvPr id="4" name="Robbanás 2 3"/>
          <p:cNvSpPr/>
          <p:nvPr/>
        </p:nvSpPr>
        <p:spPr>
          <a:xfrm rot="21410642">
            <a:off x="3910509" y="4192906"/>
            <a:ext cx="8030094" cy="2523681"/>
          </a:xfrm>
          <a:prstGeom prst="irregularSeal2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Jó, ha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tudod:</a:t>
            </a: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ember Isten vezetése nélkül nem tudja, </a:t>
            </a:r>
          </a:p>
          <a:p>
            <a:pPr algn="ctr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	hogy mennyi az elég és mennyi a megfelelő számára.</a:t>
            </a:r>
          </a:p>
        </p:txBody>
      </p:sp>
    </p:spTree>
    <p:extLst>
      <p:ext uri="{BB962C8B-B14F-4D97-AF65-F5344CB8AC3E}">
        <p14:creationId xmlns:p14="http://schemas.microsoft.com/office/powerpoint/2010/main" val="13738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5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1181</TotalTime>
  <Words>752</Words>
  <Application>Microsoft Office PowerPoint</Application>
  <PresentationFormat>Szélesvásznú</PresentationFormat>
  <Paragraphs>73</Paragraphs>
  <Slides>15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15</vt:i4>
      </vt:variant>
    </vt:vector>
  </HeadingPairs>
  <TitlesOfParts>
    <vt:vector size="30" baseType="lpstr">
      <vt:lpstr>Arial</vt:lpstr>
      <vt:lpstr>Century Gothic</vt:lpstr>
      <vt:lpstr>Century Schoolbook</vt:lpstr>
      <vt:lpstr>Gill Sans MT</vt:lpstr>
      <vt:lpstr>Libre Baskerville</vt:lpstr>
      <vt:lpstr>Rockwell</vt:lpstr>
      <vt:lpstr>Rockwell Condensed</vt:lpstr>
      <vt:lpstr>Tw Cen MT</vt:lpstr>
      <vt:lpstr>Wingdings</vt:lpstr>
      <vt:lpstr>Wingdings 2</vt:lpstr>
      <vt:lpstr>1_Fabetű</vt:lpstr>
      <vt:lpstr>1_Parcel</vt:lpstr>
      <vt:lpstr>Kondenzcsík</vt:lpstr>
      <vt:lpstr>View</vt:lpstr>
      <vt:lpstr>Cseppecske</vt:lpstr>
      <vt:lpstr>Mindennapi kisértéseink  </vt:lpstr>
      <vt:lpstr>PowerPoint-bemutató</vt:lpstr>
      <vt:lpstr>Hallgasd meg ezt az éneket!</vt:lpstr>
      <vt:lpstr>Beszélgessetek a kérdésről a képek alapján! </vt:lpstr>
      <vt:lpstr>Mindennapi kisértéseink</vt:lpstr>
      <vt:lpstr>PowerPoint-bemutató</vt:lpstr>
      <vt:lpstr>PowerPoint-bemutató</vt:lpstr>
      <vt:lpstr>Figyelj oda magadra! A kísértés bizony veszélyes is lehet.</vt:lpstr>
      <vt:lpstr>Vigyázz magadra!  Vigyázz az egészségedre! Tartsd a mértéket!</vt:lpstr>
      <vt:lpstr>PowerPoint-bemutató</vt:lpstr>
      <vt:lpstr>Beszélgessetek csoportban!</vt:lpstr>
      <vt:lpstr>Fontos tudnod, hogyan tarthatsz ki a kísértés idején!</vt:lpstr>
      <vt:lpstr>Hallgasd meg ezt az éneket! Kattints a hangszóró ikonra! 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Készítsétek az Úr útját!</dc:title>
  <dc:creator>Csőri-Czinkos Gergő</dc:creator>
  <cp:lastModifiedBy>Csőri-Czinkos Gergő</cp:lastModifiedBy>
  <cp:revision>214</cp:revision>
  <dcterms:created xsi:type="dcterms:W3CDTF">2020-12-21T09:10:28Z</dcterms:created>
  <dcterms:modified xsi:type="dcterms:W3CDTF">2021-01-18T09:22:25Z</dcterms:modified>
</cp:coreProperties>
</file>