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  <p:sldMasterId id="2147483699" r:id="rId3"/>
    <p:sldMasterId id="2147483711" r:id="rId4"/>
    <p:sldMasterId id="2147483735" r:id="rId5"/>
    <p:sldMasterId id="2147483747" r:id="rId6"/>
  </p:sldMasterIdLst>
  <p:sldIdLst>
    <p:sldId id="256" r:id="rId7"/>
    <p:sldId id="260" r:id="rId8"/>
    <p:sldId id="261" r:id="rId9"/>
    <p:sldId id="285" r:id="rId10"/>
    <p:sldId id="286" r:id="rId11"/>
    <p:sldId id="276" r:id="rId12"/>
    <p:sldId id="281" r:id="rId13"/>
    <p:sldId id="277" r:id="rId14"/>
    <p:sldId id="278" r:id="rId15"/>
    <p:sldId id="279" r:id="rId16"/>
    <p:sldId id="282" r:id="rId17"/>
    <p:sldId id="274" r:id="rId18"/>
    <p:sldId id="284" r:id="rId19"/>
    <p:sldId id="273" r:id="rId20"/>
    <p:sldId id="272" r:id="rId21"/>
    <p:sldId id="263" r:id="rId22"/>
    <p:sldId id="264" r:id="rId23"/>
    <p:sldId id="26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go" initials="G" lastIdx="1" clrIdx="0">
    <p:extLst>
      <p:ext uri="{19B8F6BF-5375-455C-9EA6-DF929625EA0E}">
        <p15:presenceInfo xmlns:p15="http://schemas.microsoft.com/office/powerpoint/2012/main" userId="7d66c7ae9d8d8e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94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6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91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4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23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57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49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3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355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30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4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1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28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32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01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35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74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6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44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19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61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2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01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07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80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69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23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98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73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407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56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2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2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3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55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56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42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53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30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42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3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573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348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19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886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4462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34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6285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910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111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2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514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207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870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953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41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730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518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548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56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3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3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4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7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6" Type="http://schemas.openxmlformats.org/officeDocument/2006/relationships/hyperlink" Target="https://www.youtube.com/watch?v=CEEhsSCcgtc&amp;list=PL7uJ6LsesqZiA6Xq9nOV8Ag2tafqQb420&amp;index=14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5" Type="http://schemas.openxmlformats.org/officeDocument/2006/relationships/hyperlink" Target="https://www.youtube.com/watch?v=uOvi9diBrNY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5" Type="http://schemas.openxmlformats.org/officeDocument/2006/relationships/hyperlink" Target="https://youtu.be/x1buX2aDaWk?t=645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75211" y="4911634"/>
            <a:ext cx="10293532" cy="1795735"/>
          </a:xfrm>
          <a:solidFill>
            <a:schemeClr val="tx2">
              <a:lumMod val="75000"/>
              <a:alpha val="2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dirty="0" smtClean="0"/>
              <a:t>Jézus megkísértése  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026" y="1487601"/>
            <a:ext cx="8591960" cy="27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79"/>
            <a:ext cx="12192000" cy="69036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86" y="1120522"/>
            <a:ext cx="1943100" cy="19431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951258" y="207614"/>
            <a:ext cx="69297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lvitte Őt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az ördög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Jeruzsálembe, a templom párkányára állította, és ezt mondta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Neki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Lekerekített téglalapbuborék 6"/>
          <p:cNvSpPr/>
          <p:nvPr/>
        </p:nvSpPr>
        <p:spPr>
          <a:xfrm>
            <a:off x="4598125" y="1491470"/>
            <a:ext cx="6387737" cy="2466575"/>
          </a:xfrm>
          <a:prstGeom prst="wedgeRoundRectCallout">
            <a:avLst>
              <a:gd name="adj1" fmla="val 57857"/>
              <a:gd name="adj2" fmla="val -78493"/>
              <a:gd name="adj3" fmla="val 16667"/>
            </a:avLst>
          </a:prstGeom>
          <a:solidFill>
            <a:schemeClr val="accent3">
              <a:lumMod val="7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 Isten Fia vagy, vesd le innen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magad, mert meg van írva: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Megparancsolja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angyalainak, hogy őrizzenek téged, és kézen fogva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vezetnek téged, hogy meg ne üsd lábadat a kőben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94130" y="4197922"/>
            <a:ext cx="38274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Jézus így válaszolt neki</a:t>
            </a:r>
            <a:r>
              <a:rPr lang="hu-HU" dirty="0"/>
              <a:t>:</a:t>
            </a:r>
          </a:p>
        </p:txBody>
      </p:sp>
      <p:sp>
        <p:nvSpPr>
          <p:cNvPr id="9" name="Ellipszis buborék 8"/>
          <p:cNvSpPr/>
          <p:nvPr/>
        </p:nvSpPr>
        <p:spPr>
          <a:xfrm>
            <a:off x="294130" y="5325415"/>
            <a:ext cx="5773784" cy="1411920"/>
          </a:xfrm>
          <a:prstGeom prst="wedgeEllipseCallout">
            <a:avLst>
              <a:gd name="adj1" fmla="val -26772"/>
              <a:gd name="adj2" fmla="val -96439"/>
            </a:avLst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hu-HU" sz="30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kísértsd</a:t>
            </a:r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Urat, </a:t>
            </a:r>
            <a:endParaRPr lang="hu-HU" sz="30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Istenedet</a:t>
            </a:r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V.ö.:</a:t>
            </a:r>
            <a:r>
              <a:rPr lang="hu-HU" sz="22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4,12</a:t>
            </a:r>
            <a:endParaRPr lang="hu-HU" sz="2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587912" y="6031375"/>
            <a:ext cx="3792770" cy="600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300" dirty="0" smtClean="0"/>
              <a:t>A harmadik kísértés: </a:t>
            </a:r>
            <a:endParaRPr lang="hu-HU" sz="33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825" y="5424866"/>
            <a:ext cx="1316177" cy="13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71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191999" cy="685714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4851" y="2383972"/>
            <a:ext cx="10096936" cy="4000500"/>
          </a:xfrm>
          <a:solidFill>
            <a:schemeClr val="accent1">
              <a:lumMod val="20000"/>
              <a:lumOff val="80000"/>
              <a:alpha val="64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Először írjátok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le a párbeszédet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MEGJEGYZÉS: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Figyeljetek a szöveghűségre! </a:t>
            </a:r>
          </a:p>
          <a:p>
            <a:pPr algn="ctr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Szentírás szövegét vegyétek alapul a feladathoz! </a:t>
            </a:r>
            <a:r>
              <a:rPr lang="hu-H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4,1-13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Mit figyeltetek meg Jézus és a kísértő közötti párbeszédben?</a:t>
            </a:r>
          </a:p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reagált Jézus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kísértő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szavaira?</a:t>
            </a:r>
          </a:p>
          <a:p>
            <a:endParaRPr lang="hu-H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706" y="425806"/>
            <a:ext cx="1721282" cy="168324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24850" y="759597"/>
            <a:ext cx="8855964" cy="1015663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Most a padtársaddal beszélgess erről a történetről, </a:t>
            </a:r>
          </a:p>
          <a:p>
            <a:pPr algn="ctr"/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majd játsszátok el a jelenetet!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23" y="2109049"/>
            <a:ext cx="1396515" cy="13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834" y="303623"/>
            <a:ext cx="1387113" cy="1371615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372035" y="3721252"/>
            <a:ext cx="5158228" cy="2668162"/>
          </a:xfrm>
          <a:prstGeom prst="roundRect">
            <a:avLst/>
          </a:prstGeom>
          <a:solidFill>
            <a:schemeClr val="bg2">
              <a:lumMod val="5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Jézus válaszai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megmutatják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nekünk, hogy a kísértésnek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bizony ellen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lehet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állni. </a:t>
            </a:r>
          </a:p>
          <a:p>
            <a:pPr algn="ctr"/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Bennünket is erre tanít.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6010515" y="2123938"/>
            <a:ext cx="5907742" cy="3970318"/>
          </a:xfrm>
          <a:prstGeom prst="rect">
            <a:avLst/>
          </a:prstGeom>
          <a:solidFill>
            <a:schemeClr val="accent5">
              <a:lumMod val="40000"/>
              <a:lumOff val="60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azt 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jelenti számunkra:</a:t>
            </a:r>
          </a:p>
          <a:p>
            <a:endParaRPr lang="hu-HU" sz="28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mádságban kérhetünk erőt a kísértés idején.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28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Szentírást olvasva tanácsot is kapunk, hogy megfelelő válaszokat találjunk kérdéseinkre, kétségeinkre.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822487" y="507409"/>
            <a:ext cx="5027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TEDD SZEMÉLYESSÉ!</a:t>
            </a:r>
            <a:endParaRPr lang="hu-HU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555170" y="1420586"/>
            <a:ext cx="4975093" cy="1789537"/>
          </a:xfrm>
          <a:prstGeom prst="roundRect">
            <a:avLst/>
          </a:prstGeom>
          <a:solidFill>
            <a:schemeClr val="tx1">
              <a:lumMod val="75000"/>
              <a:lumOff val="25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Jézus kísértései </a:t>
            </a:r>
            <a:endParaRPr lang="hu-H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azokban mutatott példája erőt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ad számunkra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mindennapos harcainkban is.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8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" y="0"/>
            <a:ext cx="12192763" cy="6857572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3208565" y="244926"/>
            <a:ext cx="5796644" cy="2024743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azért jött,</a:t>
            </a:r>
            <a:endParaRPr lang="hu-H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7019472" y="2567667"/>
            <a:ext cx="4196442" cy="2432957"/>
          </a:xfrm>
          <a:prstGeom prst="roundRect">
            <a:avLst/>
          </a:prstGeom>
          <a:solidFill>
            <a:srgbClr val="FFC0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hogy Istennek szerezzen dicsőséget.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865416" y="2930975"/>
            <a:ext cx="5649686" cy="1681843"/>
          </a:xfrm>
          <a:prstGeom prst="round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hogy Isten országát hozza el a földre.</a:t>
            </a:r>
          </a:p>
        </p:txBody>
      </p:sp>
      <p:sp>
        <p:nvSpPr>
          <p:cNvPr id="7" name="Téglalap 6"/>
          <p:cNvSpPr/>
          <p:nvPr/>
        </p:nvSpPr>
        <p:spPr>
          <a:xfrm>
            <a:off x="176547" y="5208813"/>
            <a:ext cx="11860681" cy="677108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hu-HU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Isten országát, hatalmát és dicsőségét hirdesse.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061" y="700087"/>
            <a:ext cx="1587317" cy="15695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76547" y="6094110"/>
            <a:ext cx="118606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ogy szolgálatát minden körülmény között vállalja értünk. 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661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316" y="430258"/>
            <a:ext cx="10364451" cy="860659"/>
          </a:xfrm>
          <a:solidFill>
            <a:schemeClr val="accent6">
              <a:lumMod val="20000"/>
              <a:lumOff val="80000"/>
              <a:alpha val="32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igéjéből meríthetünk erőt és válaszokat a kísértés idején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920" y="986118"/>
            <a:ext cx="1712650" cy="1707825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33083" y="1290917"/>
            <a:ext cx="7983637" cy="3523771"/>
          </a:xfrm>
          <a:prstGeom prst="cloudCallout">
            <a:avLst>
              <a:gd name="adj1" fmla="val 56572"/>
              <a:gd name="adj2" fmla="val -33862"/>
            </a:avLst>
          </a:prstGeom>
          <a:solidFill>
            <a:schemeClr val="accent3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hu-HU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tudunk Isten Igéjéhez igazodni? </a:t>
            </a:r>
          </a:p>
          <a:p>
            <a:pPr marL="514350" indent="-514350" algn="ctr">
              <a:buAutoNum type="arabicPeriod"/>
            </a:pPr>
            <a:r>
              <a:rPr lang="hu-HU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Keressetek szinonimákat a KITARTANI szóra!</a:t>
            </a:r>
            <a:endParaRPr lang="hu-HU" sz="30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35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6503" cy="698109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3763" y="3828214"/>
            <a:ext cx="11308975" cy="2879833"/>
          </a:xfrm>
          <a:solidFill>
            <a:schemeClr val="accent2">
              <a:lumMod val="60000"/>
              <a:lumOff val="40000"/>
              <a:alpha val="66000"/>
            </a:schemeClr>
          </a:solidFill>
        </p:spPr>
        <p:txBody>
          <a:bodyPr>
            <a:normAutofit fontScale="85000" lnSpcReduction="20000"/>
          </a:bodyPr>
          <a:lstStyle/>
          <a:p>
            <a:endParaRPr lang="hu-HU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ogyan készültök fel a fontos feladataitokra?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2. Mi jelent számotokra kihívást ebben az új évben?</a:t>
            </a:r>
          </a:p>
          <a:p>
            <a:pPr marL="0" indent="0">
              <a:lnSpc>
                <a:spcPct val="120000"/>
              </a:lnSpc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Gondolataitokat írjátok le egy lapra, majd beszéljétek át együtt az egész csoportban is a véleményeket!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133" y="3516859"/>
            <a:ext cx="1558488" cy="154973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46" y="541556"/>
            <a:ext cx="1337616" cy="133384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894182" y="675074"/>
            <a:ext cx="8289449" cy="1200329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3-4 fős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kiscsoportban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beszéljétek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meg </a:t>
            </a:r>
          </a:p>
          <a:p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 következő kérdéseket!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6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37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364" y="202330"/>
            <a:ext cx="8789727" cy="1014653"/>
          </a:xfrm>
          <a:solidFill>
            <a:schemeClr val="accent6">
              <a:lumMod val="60000"/>
              <a:lumOff val="40000"/>
              <a:alpha val="23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 </a:t>
            </a:r>
            <a:endParaRPr lang="hu-HU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Könnycsepp 9"/>
          <p:cNvSpPr/>
          <p:nvPr/>
        </p:nvSpPr>
        <p:spPr>
          <a:xfrm>
            <a:off x="261258" y="4777691"/>
            <a:ext cx="4402644" cy="1761021"/>
          </a:xfrm>
          <a:prstGeom prst="teardrop">
            <a:avLst>
              <a:gd name="adj" fmla="val 78457"/>
            </a:avLst>
          </a:prstGeom>
          <a:solidFill>
            <a:schemeClr val="accent5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bátorít téged a  hittanórán tanultakból és ebből az énekből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300" y="3561049"/>
            <a:ext cx="1542422" cy="1524132"/>
          </a:xfrm>
          <a:prstGeom prst="rect">
            <a:avLst/>
          </a:prstGeom>
        </p:spPr>
      </p:pic>
      <p:sp>
        <p:nvSpPr>
          <p:cNvPr id="12" name="Egy oldalon két sarkán levágott téglalap 11"/>
          <p:cNvSpPr/>
          <p:nvPr/>
        </p:nvSpPr>
        <p:spPr>
          <a:xfrm>
            <a:off x="5069779" y="5180548"/>
            <a:ext cx="3002507" cy="914400"/>
          </a:xfrm>
          <a:prstGeom prst="snip2Same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Készíts egy vázlatot erről a füzetedbe!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241" y="5198074"/>
            <a:ext cx="1124958" cy="11101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160" y="565044"/>
            <a:ext cx="1609483" cy="161558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1950531" y="1551214"/>
            <a:ext cx="705175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3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Ide kattints az ének elindításához!</a:t>
            </a:r>
          </a:p>
          <a:p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5502729" y="2626607"/>
            <a:ext cx="5532461" cy="1696508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ének szövegéből: </a:t>
            </a:r>
          </a:p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„nem kell félnem semmi bajtól, mert erős vagy, s értem harcolsz…” 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04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own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1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ercs függőlegesen 1"/>
          <p:cNvSpPr/>
          <p:nvPr/>
        </p:nvSpPr>
        <p:spPr>
          <a:xfrm>
            <a:off x="1740997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812392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8899677" y="3823757"/>
            <a:ext cx="2986087" cy="2630488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99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4619"/>
          </a:xfrm>
          <a:prstGeom prst="rect">
            <a:avLst/>
          </a:prstGeom>
        </p:spPr>
      </p:pic>
      <p:pic>
        <p:nvPicPr>
          <p:cNvPr id="61442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49" y="4906880"/>
            <a:ext cx="6230652" cy="1841152"/>
          </a:xfr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55587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  <a:extLst/>
        </p:spPr>
      </p:pic>
      <p:sp>
        <p:nvSpPr>
          <p:cNvPr id="2" name="Téglalap 1"/>
          <p:cNvSpPr/>
          <p:nvPr/>
        </p:nvSpPr>
        <p:spPr>
          <a:xfrm>
            <a:off x="800100" y="2611249"/>
            <a:ext cx="7881258" cy="1477328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„Isten pedig </a:t>
            </a:r>
            <a:r>
              <a:rPr lang="hu-HU" sz="3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hűséges</a:t>
            </a:r>
            <a:r>
              <a:rPr lang="hu-HU" sz="3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 nem hagy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titeket </a:t>
            </a:r>
            <a:r>
              <a:rPr lang="hu-HU" sz="3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erőtökön felül kísérteni…”</a:t>
            </a:r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1Kor </a:t>
            </a:r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10,13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00100" y="164709"/>
            <a:ext cx="10844899" cy="1628237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28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 fel </a:t>
            </a:r>
            <a:r>
              <a:rPr lang="hu-HU" sz="28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magadnak egy lapra </a:t>
            </a:r>
            <a:r>
              <a:rPr lang="hu-HU" sz="28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ezt az aranymondást, </a:t>
            </a:r>
            <a:r>
              <a:rPr lang="hu-HU" sz="28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8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 ki a szobádban vagy a lakásban egy jól látható helyre! </a:t>
            </a:r>
            <a:endParaRPr lang="hu-HU" sz="2800" dirty="0">
              <a:solidFill>
                <a:srgbClr val="A28E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mindig emlékeztetni fog téged!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286221">
            <a:off x="9205429" y="2217736"/>
            <a:ext cx="2709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Kedves Hittanos!</a:t>
            </a:r>
          </a:p>
          <a:p>
            <a:endParaRPr lang="hu-HU" dirty="0"/>
          </a:p>
          <a:p>
            <a:r>
              <a:rPr lang="hu-HU" dirty="0" smtClean="0"/>
              <a:t>Jó hír számodra, hogy Jézus megsegít a kísértés idején, hogy mindvégig </a:t>
            </a:r>
            <a:r>
              <a:rPr lang="hu-HU" dirty="0" err="1" smtClean="0"/>
              <a:t>kitarts</a:t>
            </a:r>
            <a:r>
              <a:rPr lang="hu-HU" dirty="0" smtClean="0"/>
              <a:t> mellette!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1566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4"/>
            <a:ext cx="13970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0" y="1128776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678271" y="2702858"/>
            <a:ext cx="4194760" cy="338361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mai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hittanórán </a:t>
            </a:r>
            <a:r>
              <a:rPr lang="hu-HU" sz="3200" dirty="0" smtClean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Krisztus megkísértéséről lesz 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szó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766F5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83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4"/>
            <a:ext cx="12191999" cy="685114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9715" y="137865"/>
            <a:ext cx="8911687" cy="1066203"/>
          </a:xfrm>
          <a:gradFill flip="none" rotWithShape="1">
            <a:gsLst>
              <a:gs pos="3000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Hallgasd meg ezt az éneket!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Átellenes sarkain levágott téglalap 4"/>
          <p:cNvSpPr/>
          <p:nvPr/>
        </p:nvSpPr>
        <p:spPr>
          <a:xfrm>
            <a:off x="979715" y="4170909"/>
            <a:ext cx="7346688" cy="2152773"/>
          </a:xfrm>
          <a:prstGeom prst="snip2DiagRect">
            <a:avLst>
              <a:gd name="adj1" fmla="val 12355"/>
              <a:gd name="adj2" fmla="val 16667"/>
            </a:avLst>
          </a:prstGeom>
          <a:solidFill>
            <a:schemeClr val="accent2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Milyen fontos „szabályaid”, elveid vannak</a:t>
            </a: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amelyekhez ragaszkodsz minden áron?</a:t>
            </a:r>
            <a:endParaRPr lang="hu-HU" sz="2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 konkrét </a:t>
            </a: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példákat!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25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Mit teszel az elveid megvalósításáért?</a:t>
            </a:r>
            <a:endParaRPr lang="hu-HU" sz="2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212" y="665933"/>
            <a:ext cx="1527333" cy="15273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625" y="4804756"/>
            <a:ext cx="1678600" cy="164150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617061" y="1856491"/>
            <a:ext cx="597311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 kattints az ének elindításához!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8102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4355" y="527035"/>
            <a:ext cx="9601196" cy="1303867"/>
          </a:xfrm>
          <a:solidFill>
            <a:schemeClr val="accent6">
              <a:alpha val="62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kis szójátékos ráhangolás a mai hittanóra témájához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9330" y="1932444"/>
            <a:ext cx="10511245" cy="103949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itt látható betűkből állíts össze értelmes szavakat! </a:t>
            </a: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Írd le a füzetedbe a szavakat!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Fazetta 5"/>
          <p:cNvSpPr/>
          <p:nvPr/>
        </p:nvSpPr>
        <p:spPr>
          <a:xfrm>
            <a:off x="6320354" y="3135086"/>
            <a:ext cx="1517360" cy="1410789"/>
          </a:xfrm>
          <a:prstGeom prst="bevel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hu-H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azetta 6"/>
          <p:cNvSpPr/>
          <p:nvPr/>
        </p:nvSpPr>
        <p:spPr>
          <a:xfrm>
            <a:off x="385353" y="5204896"/>
            <a:ext cx="1799844" cy="1380813"/>
          </a:xfrm>
          <a:prstGeom prst="bevel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hu-H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azetta 7"/>
          <p:cNvSpPr/>
          <p:nvPr/>
        </p:nvSpPr>
        <p:spPr>
          <a:xfrm>
            <a:off x="9170126" y="2971942"/>
            <a:ext cx="1484376" cy="1329658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hu-H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azetta 8"/>
          <p:cNvSpPr/>
          <p:nvPr/>
        </p:nvSpPr>
        <p:spPr>
          <a:xfrm>
            <a:off x="4046652" y="3296815"/>
            <a:ext cx="1404476" cy="1427629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endParaRPr lang="hu-H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zetta 9"/>
          <p:cNvSpPr/>
          <p:nvPr/>
        </p:nvSpPr>
        <p:spPr>
          <a:xfrm>
            <a:off x="3895123" y="5204896"/>
            <a:ext cx="1707534" cy="15244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hu-HU" sz="45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zetta 10"/>
          <p:cNvSpPr/>
          <p:nvPr/>
        </p:nvSpPr>
        <p:spPr>
          <a:xfrm>
            <a:off x="10003536" y="4924697"/>
            <a:ext cx="1544030" cy="15244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hu-H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azetta 11"/>
          <p:cNvSpPr/>
          <p:nvPr/>
        </p:nvSpPr>
        <p:spPr>
          <a:xfrm>
            <a:off x="1142458" y="3296816"/>
            <a:ext cx="1656152" cy="1427629"/>
          </a:xfrm>
          <a:prstGeom prst="beve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endParaRPr lang="hu-HU" sz="45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azetta 12"/>
          <p:cNvSpPr/>
          <p:nvPr/>
        </p:nvSpPr>
        <p:spPr>
          <a:xfrm>
            <a:off x="7236823" y="4924697"/>
            <a:ext cx="1792223" cy="1661012"/>
          </a:xfrm>
          <a:prstGeom prst="bevel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hu-H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2" y="693540"/>
            <a:ext cx="1579114" cy="154421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17916" y="813714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Padtársaddal beszélgessetek arról, hogy mit jelent a kísértés szó!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Elevenítsétek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fel az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elmúlt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hittanórán </a:t>
            </a:r>
            <a:r>
              <a:rPr lang="hu-HU" smtClean="0">
                <a:latin typeface="Arial" panose="020B0604020202020204" pitchFamily="34" charset="0"/>
                <a:cs typeface="Arial" panose="020B0604020202020204" pitchFamily="34" charset="0"/>
              </a:rPr>
              <a:t>tanultakat!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Válaszoljatok a következő kérdésekre is: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Milyen konkrét kísértésforrások lehetnek számunkra a mindennapokban? (Iskolában, otthon stb.)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Hogyan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tudunk a kísértésnek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ellenállni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8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own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5" y="-8469"/>
            <a:ext cx="12196215" cy="68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601217" y="418374"/>
            <a:ext cx="9343529" cy="1938992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 Szentlélekkel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telve visszatért a Jordántól, </a:t>
            </a: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Lélek indítására a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pusztába ment és böjtölt negyven napon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át,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nem evett és nem ivott. </a:t>
            </a:r>
          </a:p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Ekkor megkísértette Őt az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ördög. </a:t>
            </a: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869" y="2951330"/>
            <a:ext cx="1466182" cy="1462064"/>
          </a:xfrm>
          <a:prstGeom prst="rect">
            <a:avLst/>
          </a:prstGeom>
        </p:spPr>
      </p:pic>
      <p:sp>
        <p:nvSpPr>
          <p:cNvPr id="9" name="Folyamatábra: Másik feldolgozás 8"/>
          <p:cNvSpPr/>
          <p:nvPr/>
        </p:nvSpPr>
        <p:spPr>
          <a:xfrm>
            <a:off x="484092" y="3416494"/>
            <a:ext cx="3523131" cy="1034482"/>
          </a:xfrm>
          <a:prstGeom prst="flowChartAlternateProcess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egtekintheted a történet feldolgozását a Jézus élete című filmből. 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lyamatábra: Másik feldolgozás 9"/>
          <p:cNvSpPr/>
          <p:nvPr/>
        </p:nvSpPr>
        <p:spPr>
          <a:xfrm>
            <a:off x="8383080" y="5145117"/>
            <a:ext cx="3329307" cy="1571199"/>
          </a:xfrm>
          <a:prstGeom prst="flowChartAlternateProcess">
            <a:avLst/>
          </a:prstGeom>
          <a:solidFill>
            <a:schemeClr val="accent3">
              <a:lumMod val="7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Amíg a videót nézed, gondolkozz azon, mit érezhetett Jézus a kísértés idején!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6837" y="3520506"/>
            <a:ext cx="1512730" cy="1487518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737647" y="5007358"/>
            <a:ext cx="7146444" cy="984885"/>
          </a:xfrm>
          <a:prstGeom prst="rect">
            <a:avLst/>
          </a:prstGeom>
          <a:solidFill>
            <a:schemeClr val="accent4">
              <a:lumMod val="20000"/>
              <a:lumOff val="80000"/>
              <a:alpha val="74000"/>
            </a:schemeClr>
          </a:solidFill>
        </p:spPr>
        <p:txBody>
          <a:bodyPr wrap="none">
            <a:spAutoFit/>
          </a:bodyPr>
          <a:lstStyle/>
          <a:p>
            <a:r>
              <a:rPr lang="hu-HU" sz="4000" dirty="0" smtClean="0">
                <a:hlinkClick r:id="rId5"/>
              </a:rPr>
              <a:t>Ide kattints a videó elindításához!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41565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"/>
            <a:ext cx="12191999" cy="68571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84" y="559927"/>
            <a:ext cx="6328861" cy="6027486"/>
          </a:xfrm>
          <a:prstGeom prst="rect">
            <a:avLst/>
          </a:prstGeom>
          <a:effectLst>
            <a:outerShdw blurRad="736600" dir="5880000" algn="ctr" rotWithShape="0">
              <a:srgbClr val="000000">
                <a:alpha val="22000"/>
              </a:srgbClr>
            </a:outerShdw>
            <a:reflection endPos="19000" dist="50800" dir="5400000" sy="-100000" algn="bl" rotWithShape="0"/>
          </a:effec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6989" y="559927"/>
            <a:ext cx="5125396" cy="6027486"/>
          </a:xfrm>
          <a:solidFill>
            <a:schemeClr val="accent1">
              <a:lumMod val="40000"/>
              <a:lumOff val="60000"/>
              <a:alpha val="82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hu-HU" sz="3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endParaRPr lang="hu-HU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küldetésének fontos eleme a megkísértés. </a:t>
            </a:r>
          </a:p>
          <a:p>
            <a:r>
              <a:rPr lang="hu-H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A pusztában erőt gyűjtött a nehéz embert próbáló szolgálatához. Elvonult böjtölni és imádkozni. </a:t>
            </a:r>
          </a:p>
          <a:p>
            <a:r>
              <a:rPr lang="hu-H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A lelki felkészüléséhez hozzátartozott az is, hogy szembekerült a kísértővel. </a:t>
            </a:r>
          </a:p>
          <a:p>
            <a:r>
              <a:rPr lang="hu-H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győzött a kísértés felett. Imádsággal és Isten Igéjével tudott ellenállni az ördögnek. </a:t>
            </a:r>
          </a:p>
          <a:p>
            <a:r>
              <a:rPr lang="hu-H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Szavait a Szentírásból idézte.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257" y="354565"/>
            <a:ext cx="1595719" cy="15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6394"/>
            <a:ext cx="12174767" cy="687078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029200" y="921774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Az ördög pedig így kísértette Őt: </a:t>
            </a:r>
          </a:p>
          <a:p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9212" y="4176655"/>
            <a:ext cx="315983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De Jézus ezt válaszolta neki:</a:t>
            </a:r>
          </a:p>
          <a:p>
            <a:endParaRPr lang="hu-HU" dirty="0"/>
          </a:p>
        </p:txBody>
      </p:sp>
      <p:sp>
        <p:nvSpPr>
          <p:cNvPr id="12" name="Ellipszis buborék 11"/>
          <p:cNvSpPr/>
          <p:nvPr/>
        </p:nvSpPr>
        <p:spPr>
          <a:xfrm>
            <a:off x="914400" y="4822986"/>
            <a:ext cx="4545106" cy="1777293"/>
          </a:xfrm>
          <a:prstGeom prst="wedgeEllipseCallout">
            <a:avLst>
              <a:gd name="adj1" fmla="val 11896"/>
              <a:gd name="adj2" fmla="val -69094"/>
            </a:avLst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Meg van írva, hogy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csak kenyérrel él az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ember.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V.ö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4,4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454927" y="162989"/>
            <a:ext cx="35253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első kísértés:</a:t>
            </a:r>
            <a:endParaRPr lang="hu-H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980" y="5266662"/>
            <a:ext cx="1337385" cy="1333617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76" y="551596"/>
            <a:ext cx="4645895" cy="3097263"/>
          </a:xfrm>
          <a:prstGeom prst="rect">
            <a:avLst/>
          </a:prstGeom>
        </p:spPr>
      </p:pic>
      <p:sp>
        <p:nvSpPr>
          <p:cNvPr id="10" name="Lekerekített téglalapbuborék 9"/>
          <p:cNvSpPr/>
          <p:nvPr/>
        </p:nvSpPr>
        <p:spPr>
          <a:xfrm>
            <a:off x="5741895" y="1392347"/>
            <a:ext cx="3705496" cy="1731990"/>
          </a:xfrm>
          <a:prstGeom prst="wedgeRoundRectCallout">
            <a:avLst>
              <a:gd name="adj1" fmla="val -132169"/>
              <a:gd name="adj2" fmla="val -21597"/>
              <a:gd name="adj3" fmla="val 16667"/>
            </a:avLst>
          </a:prstGeom>
          <a:solidFill>
            <a:schemeClr val="accent3">
              <a:lumMod val="7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Isten Fia vagy, mondd ennek a kőnek, hogy változzék kenyérré.</a:t>
            </a:r>
          </a:p>
        </p:txBody>
      </p:sp>
    </p:spTree>
    <p:extLst>
      <p:ext uri="{BB962C8B-B14F-4D97-AF65-F5344CB8AC3E}">
        <p14:creationId xmlns:p14="http://schemas.microsoft.com/office/powerpoint/2010/main" val="2688216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020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49050" y="331712"/>
            <a:ext cx="6096000" cy="1107996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elvitte Őt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az ördög, megmutatta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Neki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földkerekség minden országát egy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szempillantás alatt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, és ezt mondta neki:</a:t>
            </a:r>
          </a:p>
        </p:txBody>
      </p:sp>
      <p:sp>
        <p:nvSpPr>
          <p:cNvPr id="8" name="Lekerekített téglalapbuborék 7"/>
          <p:cNvSpPr/>
          <p:nvPr/>
        </p:nvSpPr>
        <p:spPr>
          <a:xfrm>
            <a:off x="6594100" y="331711"/>
            <a:ext cx="5427571" cy="2019839"/>
          </a:xfrm>
          <a:prstGeom prst="wedgeRoundRectCallout">
            <a:avLst>
              <a:gd name="adj1" fmla="val -69779"/>
              <a:gd name="adj2" fmla="val 7151"/>
              <a:gd name="adj3" fmla="val 16667"/>
            </a:avLst>
          </a:prstGeom>
          <a:solidFill>
            <a:schemeClr val="accent3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Neked adom mindezt a hatalmat és dicsőséget, mert nekem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adatott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És én annak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adom, akinek akarom.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tehát leborulsz előttem, tied lesz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mindez.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96967" y="5795247"/>
            <a:ext cx="3072374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Jézus válaszolt.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 van írva:</a:t>
            </a:r>
          </a:p>
        </p:txBody>
      </p:sp>
      <p:sp>
        <p:nvSpPr>
          <p:cNvPr id="10" name="Ellipszis buborék 9"/>
          <p:cNvSpPr/>
          <p:nvPr/>
        </p:nvSpPr>
        <p:spPr>
          <a:xfrm>
            <a:off x="5903258" y="4921625"/>
            <a:ext cx="3818965" cy="1566146"/>
          </a:xfrm>
          <a:prstGeom prst="wedgeEllipseCallout">
            <a:avLst>
              <a:gd name="adj1" fmla="val -130908"/>
              <a:gd name="adj2" fmla="val 30462"/>
            </a:avLst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Urat, a te Istenedet imádd, és csak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Neki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szolgálj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V.ö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4,8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49050" y="1751387"/>
            <a:ext cx="3554627" cy="6001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300" dirty="0" smtClean="0"/>
              <a:t>A második kísértés:</a:t>
            </a:r>
            <a:endParaRPr lang="hu-HU" sz="33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093" y="5695880"/>
            <a:ext cx="1000260" cy="9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80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6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2413</TotalTime>
  <Words>807</Words>
  <Application>Microsoft Office PowerPoint</Application>
  <PresentationFormat>Szélesvásznú</PresentationFormat>
  <Paragraphs>113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6</vt:i4>
      </vt:variant>
      <vt:variant>
        <vt:lpstr>Diacímek</vt:lpstr>
      </vt:variant>
      <vt:variant>
        <vt:i4>18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Garamond</vt:lpstr>
      <vt:lpstr>Gill Sans MT</vt:lpstr>
      <vt:lpstr>Rockwell</vt:lpstr>
      <vt:lpstr>Rockwell Condensed</vt:lpstr>
      <vt:lpstr>Wingdings</vt:lpstr>
      <vt:lpstr>Wingdings 3</vt:lpstr>
      <vt:lpstr>Szelet</vt:lpstr>
      <vt:lpstr>Parcel</vt:lpstr>
      <vt:lpstr>1_Fabetű</vt:lpstr>
      <vt:lpstr>Office-téma</vt:lpstr>
      <vt:lpstr>1_Parcel</vt:lpstr>
      <vt:lpstr>Organikus</vt:lpstr>
      <vt:lpstr>Jézus megkísértése  </vt:lpstr>
      <vt:lpstr>PowerPoint-bemutató</vt:lpstr>
      <vt:lpstr>Hallgasd meg ezt az éneket! </vt:lpstr>
      <vt:lpstr>Egy kis szójátékos ráhangolás a mai hittanóra témájához</vt:lpstr>
      <vt:lpstr>Padtársaddal beszélgessetek arról, hogy mit jelent a kísértés szó!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Isten igéjéből meríthetünk erőt és válaszokat a kísértés idején</vt:lpstr>
      <vt:lpstr>PowerPoint-bemutató</vt:lpstr>
      <vt:lpstr>Hallgasd meg ezt az éneket!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Készítsétek az Úr útját!</dc:title>
  <dc:creator>Csőri-Czinkos Gergő</dc:creator>
  <cp:lastModifiedBy>Gergo</cp:lastModifiedBy>
  <cp:revision>154</cp:revision>
  <dcterms:created xsi:type="dcterms:W3CDTF">2020-12-21T09:10:28Z</dcterms:created>
  <dcterms:modified xsi:type="dcterms:W3CDTF">2021-01-21T09:51:18Z</dcterms:modified>
</cp:coreProperties>
</file>