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99" r:id="rId2"/>
    <p:sldMasterId id="2147483711" r:id="rId3"/>
    <p:sldMasterId id="2147483735" r:id="rId4"/>
    <p:sldMasterId id="2147483747" r:id="rId5"/>
  </p:sldMasterIdLst>
  <p:sldIdLst>
    <p:sldId id="256" r:id="rId6"/>
    <p:sldId id="260" r:id="rId7"/>
    <p:sldId id="261" r:id="rId8"/>
    <p:sldId id="285" r:id="rId9"/>
    <p:sldId id="296" r:id="rId10"/>
    <p:sldId id="272" r:id="rId11"/>
    <p:sldId id="297" r:id="rId12"/>
    <p:sldId id="287" r:id="rId13"/>
    <p:sldId id="288" r:id="rId14"/>
    <p:sldId id="289" r:id="rId15"/>
    <p:sldId id="290" r:id="rId16"/>
    <p:sldId id="291" r:id="rId17"/>
    <p:sldId id="293" r:id="rId18"/>
    <p:sldId id="294" r:id="rId19"/>
    <p:sldId id="295" r:id="rId20"/>
    <p:sldId id="292" r:id="rId21"/>
    <p:sldId id="298" r:id="rId22"/>
    <p:sldId id="263" r:id="rId23"/>
    <p:sldId id="264" r:id="rId24"/>
    <p:sldId id="26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go" initials="G" lastIdx="1" clrIdx="0">
    <p:extLst>
      <p:ext uri="{19B8F6BF-5375-455C-9EA6-DF929625EA0E}">
        <p15:presenceInfo xmlns:p15="http://schemas.microsoft.com/office/powerpoint/2012/main" userId="7d66c7ae9d8d8e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18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2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32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01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35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74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6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44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19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6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29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0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07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80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69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23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98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73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40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56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7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22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3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55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556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42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53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30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42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36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5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34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19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886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446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34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6285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910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111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264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5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20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870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9532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41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73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5189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548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56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3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4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2021. 01. 27.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7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www.arcanum.hu/hu/online-kiadvanyok/Lexikonok-keresztyen-bibliai-lexikon-C97B2/h-C9DAA/hit-C9E7D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anum.hu/hu/online-kiadvanyok/Lexikonok-keresztyen-bibliai-lexikon-C97B2/u-CA7FF/udvosseg-CA800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watch?v=p8v0y7a2k21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9999/952/486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youtube.com/watch?v=dDgUnrzLZQQ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33400" y="1852551"/>
            <a:ext cx="10205655" cy="1795735"/>
          </a:xfrm>
          <a:solidFill>
            <a:schemeClr val="tx2">
              <a:lumMod val="75000"/>
              <a:alpha val="2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dirty="0" smtClean="0"/>
              <a:t>  Isten megvéd 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759728" y="5203768"/>
            <a:ext cx="43258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dirty="0" smtClean="0">
                <a:solidFill>
                  <a:srgbClr val="002060"/>
                </a:solidFill>
              </a:rPr>
              <a:t>A lelki fegyverzet</a:t>
            </a:r>
          </a:p>
          <a:p>
            <a:pPr algn="ctr"/>
            <a:r>
              <a:rPr lang="hu-HU" sz="2600" dirty="0" smtClean="0">
                <a:solidFill>
                  <a:srgbClr val="002060"/>
                </a:solidFill>
              </a:rPr>
              <a:t>(Olvasmány)</a:t>
            </a:r>
            <a:endParaRPr lang="hu-HU" sz="2600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" b="90000" l="0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9386" y="330206"/>
            <a:ext cx="2319338" cy="30446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73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2971934"/>
            <a:ext cx="2052205" cy="36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1" y="939350"/>
            <a:ext cx="7496173" cy="1303867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öv mint az igazságszeretet szimbóluma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77855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teljes fegyverzetben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először az övet nevezi meg Pál.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harcos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derekán hordta, ezen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függött 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kard.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igazságszeretet öve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hazugságok ellen véd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bennünket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Ez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igazság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valóságot, az őszinteséget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nyíltságot és 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megbízhatóságot jelenti.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igazságszeretet „felvétele” egy magatartásformára, viselkedésre utal. 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Igazságos hozzáállást jelent az élet dolgaihoz és egyben távolságtartást a hamis dolgoktól.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keresztyén ember feladata, hogy igazsággal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őszinteséggel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övezze fel magát.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Mondj mindig igazat!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5" b="91740" l="7073" r="94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749" y="711199"/>
            <a:ext cx="2457451" cy="16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8002" y="896407"/>
            <a:ext cx="6134098" cy="1303867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igazságosság páncélja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47850" y="2547406"/>
            <a:ext cx="9220197" cy="336761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igazságosság páncélja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mint az őszinteség.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Ez az igazságosság inkább azt jelenti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hogy Isten igaznak fogad el minket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ember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bár méltó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arra,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hogy Isten elítélje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mégis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felmentő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ítéletet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kap Jézus érdeméért 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büntetés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alól. 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igazságosság páncéljának felvétele azt jelenti, hogy tudatosítom magamban azt, hogy bár bűnös vagyok, Isten védelme alatt állok Jézus miatt.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Ez a tény pedig kihat arra, ahogy magunkról gondolkodunk.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Nem kell tehát a bűntudat miatt állandóan szégyenkeznem, hanem Isten bocsánatát és igazságát magamra vehetem.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02" y="32574"/>
            <a:ext cx="1644747" cy="29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békesség </a:t>
            </a:r>
            <a:r>
              <a:rPr lang="hu-HU" smtClean="0">
                <a:latin typeface="Arial" panose="020B0604020202020204" pitchFamily="34" charset="0"/>
                <a:cs typeface="Arial" panose="020B0604020202020204" pitchFamily="34" charset="0"/>
              </a:rPr>
              <a:t>evangéliumának hirdetése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437763"/>
            <a:ext cx="9601196" cy="4028351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saru </a:t>
            </a:r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egy fontos öltözetnek számított a korabeli időkben.</a:t>
            </a:r>
          </a:p>
          <a:p>
            <a:pPr algn="just"/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saru megvédte a lábat a kövek okozta sérülésektől és a </a:t>
            </a:r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fertőzésektől is. </a:t>
            </a:r>
          </a:p>
          <a:p>
            <a:pPr algn="just"/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 saru mint lelki fegyver nem csak az evangélium </a:t>
            </a:r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hirdetésére </a:t>
            </a:r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vonatkozik, </a:t>
            </a:r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hanem a </a:t>
            </a:r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békesség evangéliumának </a:t>
            </a:r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elfogadására, </a:t>
            </a:r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hirdetésére és a békesség </a:t>
            </a:r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megélésére </a:t>
            </a:r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is utal. </a:t>
            </a:r>
          </a:p>
          <a:p>
            <a:pPr algn="just"/>
            <a:r>
              <a:rPr lang="hu-HU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500" b="1" dirty="0">
                <a:latin typeface="Arial" panose="020B0604020202020204" pitchFamily="34" charset="0"/>
                <a:cs typeface="Arial" panose="020B0604020202020204" pitchFamily="34" charset="0"/>
              </a:rPr>
              <a:t>békesség az egyik </a:t>
            </a:r>
            <a:r>
              <a:rPr lang="hu-HU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legfontosabb jellemzője a keresztyén embernek.</a:t>
            </a:r>
          </a:p>
          <a:p>
            <a:pPr algn="just"/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 belső békesség bizony szembetűnő és jól látható készség az embertársak előtt. </a:t>
            </a:r>
          </a:p>
          <a:p>
            <a:pPr algn="just"/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 keresztyének fontos erénye és képessége a békesség evangéliumának hirdetése.</a:t>
            </a:r>
          </a:p>
          <a:p>
            <a:pPr algn="just"/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Ha a békesség saruját felvesszük, akkor akárhová is megyünk, a Jézustól kapott békességet szóljuk, hirdessük. </a:t>
            </a:r>
          </a:p>
          <a:p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Ahogy a Biblia mondja</a:t>
            </a:r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„Törekedjetek </a:t>
            </a:r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mindenki iránt a békességre és a szent életre, amely nélkül senki sem látja meg az </a:t>
            </a:r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Urat.” </a:t>
            </a:r>
            <a:r>
              <a:rPr lang="hu-HU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Zsid</a:t>
            </a:r>
            <a:r>
              <a:rPr lang="hu-H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12,14</a:t>
            </a:r>
          </a:p>
          <a:p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9" b="89969" l="9718" r="733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66" y="5334422"/>
            <a:ext cx="1523578" cy="152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9132" y="687018"/>
            <a:ext cx="9601196" cy="921446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 pajzsa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80502" y="2467777"/>
            <a:ext cx="10267720" cy="3591499"/>
          </a:xfrm>
        </p:spPr>
        <p:txBody>
          <a:bodyPr>
            <a:normAutofit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hűséget,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bizalmat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Isten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iránti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elkötelezettséget jelenti.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 pajzsa az Istennel kötött szövetséget és a megbízhatóságot jelképezi. 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 pajzsa arra való, hogy kivédjük vele az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Ige szavaival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: „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gonosznak minden tüzes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nyilát.” Kivédhetjük vele a minket ért sértéseket, bántásokat, hogy ne sebezzenek meg bennünket. 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 szilárd támaszt nyújt a keresztyén ember számára, életünket így biztonságban tudhatjuk.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4" b="100000" l="120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3158" y="210123"/>
            <a:ext cx="1718692" cy="234680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966130" y="1677535"/>
            <a:ext cx="42964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HITRŐL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itt olvashatsz bővebben!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2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26236" y="717728"/>
            <a:ext cx="5289012" cy="945819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üdvösség sisakja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35586" y="2610421"/>
            <a:ext cx="10159283" cy="3764253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üdvösség sisakja elsősorban Jézus tettére utal.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üdvösség egy megszabadult állapotot jelent.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hitetlenség állapotában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bűn rabságában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volt az ember, de Krisztus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kiszabadított minket onnan.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üdvösség szó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erre a kiemelésre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kiszabadításra utal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üdvösség sisakjának felvétele azért fontos, hogy mi már most itt a földön az üdvösségünk és az Istenhez való tartozásunk biztos tudatában élhetünk. „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egóv engem… a veszedelem napján.” Zsolt 27,5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26" y="300202"/>
            <a:ext cx="3400941" cy="226506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289692" y="1798430"/>
            <a:ext cx="67822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ÜDVÖSSÉG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kifejezésről itt olvashatsz bővebben!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902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73705" y="947450"/>
            <a:ext cx="6125379" cy="1266939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Lélek kardja 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mint Isten beszéde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1"/>
            <a:ext cx="9941804" cy="3935309"/>
          </a:xfrm>
        </p:spPr>
        <p:txBody>
          <a:bodyPr>
            <a:normAutofit lnSpcReduction="10000"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Lélek kardja: Isten beszéde.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Szentírás kétélű kardhoz hasonló. „Mert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Igéje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élő és ható, élesebb minden kétélű kardnál, mélyre hatol, az elme és a lélek, az ízületek és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velők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szétválásáig, és megítéli a szív gondolatait és szándékait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Zsid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4,12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Szentírást használva megtudjuk ítélni a dolgokat. Tudjuk, hogy mi a jó és mi a rossz döntés. 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Szentírás minket is megítél, megvizsgál. 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Aki naponként olvassa a Bibliát, felkészült lesz az élet kihívásaiban.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68" y="410608"/>
            <a:ext cx="2719158" cy="19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7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foglald össze a 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lelki fegyverzet 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összetevőit a képek alapján!</a:t>
            </a:r>
            <a:endParaRPr lang="hu-HU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3" y="2560320"/>
            <a:ext cx="1377624" cy="91841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3" y="3584629"/>
            <a:ext cx="1377624" cy="10131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78" y="4820193"/>
            <a:ext cx="927295" cy="12659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532" y="5212080"/>
            <a:ext cx="1524132" cy="1524132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4210192" y="2816720"/>
            <a:ext cx="3772840" cy="15358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Írj egy vázlatot a füzetedbe!</a:t>
            </a:r>
            <a:endParaRPr lang="hu-HU" sz="26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230" y="1779825"/>
            <a:ext cx="1283877" cy="231097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1803" y="3977788"/>
            <a:ext cx="1338304" cy="889989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902430" y="4475445"/>
            <a:ext cx="6442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Ide kattintva online is </a:t>
            </a:r>
          </a:p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átismételheted a mai hittanórán tanultakat!</a:t>
            </a:r>
          </a:p>
          <a:p>
            <a:pPr algn="ctr"/>
            <a:endParaRPr lang="hu-HU" sz="2400" dirty="0"/>
          </a:p>
        </p:txBody>
      </p:sp>
      <p:sp>
        <p:nvSpPr>
          <p:cNvPr id="11" name="Téglalap 10"/>
          <p:cNvSpPr/>
          <p:nvPr/>
        </p:nvSpPr>
        <p:spPr>
          <a:xfrm>
            <a:off x="3196117" y="5352608"/>
            <a:ext cx="5339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TIPP: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kis „i” betű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alatt a feladatkockákban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információkat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 olvashatsz az egyes eszközökről.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3277" y="328989"/>
            <a:ext cx="10030095" cy="1303867"/>
          </a:xfrm>
          <a:solidFill>
            <a:schemeClr val="accent6">
              <a:lumMod val="40000"/>
              <a:lumOff val="60000"/>
              <a:alpha val="34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Készítsd el a mai témához kapcsolódó </a:t>
            </a:r>
            <a:b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feladatot!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84785" y="5462140"/>
            <a:ext cx="8957386" cy="914401"/>
          </a:xfrm>
          <a:solidFill>
            <a:schemeClr val="tx1">
              <a:lumMod val="95000"/>
              <a:lumOff val="5000"/>
              <a:alpha val="71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 kattints a feladathoz!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1354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437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6364" y="202330"/>
            <a:ext cx="8789727" cy="1014653"/>
          </a:xfrm>
          <a:solidFill>
            <a:schemeClr val="accent6">
              <a:lumMod val="60000"/>
              <a:lumOff val="40000"/>
              <a:alpha val="23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 </a:t>
            </a:r>
            <a:endParaRPr lang="hu-HU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Könnycsepp 9"/>
          <p:cNvSpPr/>
          <p:nvPr/>
        </p:nvSpPr>
        <p:spPr>
          <a:xfrm>
            <a:off x="261258" y="4777691"/>
            <a:ext cx="4402644" cy="1761021"/>
          </a:xfrm>
          <a:prstGeom prst="teardrop">
            <a:avLst>
              <a:gd name="adj" fmla="val 78457"/>
            </a:avLst>
          </a:prstGeom>
          <a:solidFill>
            <a:schemeClr val="accent5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bátorít téged a  hittanórán tanultakból és ebből az énekből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00" y="3561049"/>
            <a:ext cx="1542422" cy="1524132"/>
          </a:xfrm>
          <a:prstGeom prst="rect">
            <a:avLst/>
          </a:prstGeom>
        </p:spPr>
      </p:pic>
      <p:sp>
        <p:nvSpPr>
          <p:cNvPr id="12" name="Egy oldalon két sarkán levágott téglalap 11"/>
          <p:cNvSpPr/>
          <p:nvPr/>
        </p:nvSpPr>
        <p:spPr>
          <a:xfrm>
            <a:off x="5069779" y="5180548"/>
            <a:ext cx="3002507" cy="914400"/>
          </a:xfrm>
          <a:prstGeom prst="snip2Same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Készíts egy vázlatot erről a füzetedbe!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3241" y="5198074"/>
            <a:ext cx="1124958" cy="11101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0160" y="565044"/>
            <a:ext cx="1609483" cy="1615580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5430895" y="2399319"/>
            <a:ext cx="6096914" cy="2151084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 ének szövegéből: </a:t>
            </a:r>
          </a:p>
          <a:p>
            <a:pPr algn="ctr"/>
            <a:endParaRPr lang="hu-HU" dirty="0" smtClean="0"/>
          </a:p>
          <a:p>
            <a:pPr algn="ctr"/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„GYŐZEDELMET AD!”</a:t>
            </a:r>
          </a:p>
        </p:txBody>
      </p:sp>
      <p:pic>
        <p:nvPicPr>
          <p:cNvPr id="3" name="Fel, barátim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0872" y="1235162"/>
            <a:ext cx="1956139" cy="1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4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7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0" grpId="0" animBg="1"/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ercs függőlegesen 1"/>
          <p:cNvSpPr/>
          <p:nvPr/>
        </p:nvSpPr>
        <p:spPr>
          <a:xfrm>
            <a:off x="1740997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812392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8899677" y="3823757"/>
            <a:ext cx="2986087" cy="2630488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</a:t>
            </a: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99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4"/>
            <a:ext cx="13970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0" y="1128776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877175" y="1238250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7678271" y="2702858"/>
            <a:ext cx="4194760" cy="338361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mai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hittanórán </a:t>
            </a:r>
            <a:r>
              <a:rPr lang="hu-HU" sz="3200" noProof="0" dirty="0" smtClean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lelki fegyverzetről lesz szó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766F5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83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4619"/>
          </a:xfrm>
          <a:prstGeom prst="rect">
            <a:avLst/>
          </a:prstGeom>
        </p:spPr>
      </p:pic>
      <p:pic>
        <p:nvPicPr>
          <p:cNvPr id="61442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49" y="4906880"/>
            <a:ext cx="6230652" cy="1841152"/>
          </a:xfr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5558763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  <a:extLst/>
        </p:spPr>
      </p:pic>
      <p:sp>
        <p:nvSpPr>
          <p:cNvPr id="2" name="Téglalap 1"/>
          <p:cNvSpPr/>
          <p:nvPr/>
        </p:nvSpPr>
        <p:spPr>
          <a:xfrm>
            <a:off x="800100" y="2179698"/>
            <a:ext cx="7881258" cy="1938992"/>
          </a:xfrm>
          <a:prstGeom prst="rect">
            <a:avLst/>
          </a:prstGeom>
          <a:solidFill>
            <a:srgbClr val="FFC000">
              <a:alpha val="86000"/>
            </a:srgbClr>
          </a:solidFill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30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Öltsétek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magatokra az 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fegyverzetét, </a:t>
            </a:r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megállhassatok 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ördög mesterkedéseivel 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szemben.”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Efézus</a:t>
            </a:r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6,11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00100" y="164709"/>
            <a:ext cx="10844899" cy="1628237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80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 egy egyszerű </a:t>
            </a:r>
            <a:r>
              <a:rPr lang="hu-HU" sz="280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pajzsot papírból és </a:t>
            </a:r>
            <a:r>
              <a:rPr lang="hu-HU" sz="280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írd rá az aranymondást!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80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 egy olyan helyre, ahol gyakran észreveszed és elolvashatod! </a:t>
            </a:r>
            <a:endParaRPr lang="hu-HU" sz="2800" dirty="0">
              <a:solidFill>
                <a:srgbClr val="A28E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286221">
            <a:off x="9205429" y="2217736"/>
            <a:ext cx="27090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Kedves Hittanos!</a:t>
            </a:r>
          </a:p>
          <a:p>
            <a:endParaRPr lang="hu-HU" dirty="0"/>
          </a:p>
          <a:p>
            <a:r>
              <a:rPr lang="hu-HU" dirty="0" smtClean="0"/>
              <a:t>Ha a lelki fegyverzetet magadra öltöd, akkor meg tudsz állni hűséggel, mint Krisztus jó katonája.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15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79"/>
            <a:ext cx="12192000" cy="688797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9715" y="137865"/>
            <a:ext cx="8413667" cy="1066203"/>
          </a:xfrm>
          <a:solidFill>
            <a:schemeClr val="accent5">
              <a:lumMod val="50000"/>
              <a:alpha val="22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ifjúsági éneket! 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Átellenes sarkain levágott téglalap 4"/>
          <p:cNvSpPr/>
          <p:nvPr/>
        </p:nvSpPr>
        <p:spPr>
          <a:xfrm>
            <a:off x="239883" y="4476751"/>
            <a:ext cx="6518364" cy="2196066"/>
          </a:xfrm>
          <a:prstGeom prst="snip2DiagRect">
            <a:avLst>
              <a:gd name="adj1" fmla="val 12355"/>
              <a:gd name="adj2" fmla="val 16667"/>
            </a:avLst>
          </a:prstGeom>
          <a:solidFill>
            <a:schemeClr val="tx2">
              <a:lumMod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Mit jelenthet az, hogy Jézus „a mi </a:t>
            </a:r>
            <a:r>
              <a:rPr lang="hu-HU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OLTALMUNK</a:t>
            </a:r>
            <a:r>
              <a:rPr lang="hu-HU" sz="2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hu-HU" sz="3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ERŐSSÉGÜNK”?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sz="25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Keressetek szinonima szavakat az OLTALOM kifejezésre</a:t>
            </a: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212" y="665933"/>
            <a:ext cx="1527333" cy="15273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1402" y="4750723"/>
            <a:ext cx="1806648" cy="1801558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573383" y="1204380"/>
            <a:ext cx="5973110" cy="830997"/>
          </a:xfrm>
          <a:prstGeom prst="rect">
            <a:avLst/>
          </a:prstGeom>
          <a:solidFill>
            <a:schemeClr val="accent4">
              <a:lumMod val="40000"/>
              <a:lumOff val="60000"/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 kattints az ének elindításához!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81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2050" y="685800"/>
            <a:ext cx="9442050" cy="1151394"/>
          </a:xfrm>
          <a:solidFill>
            <a:schemeClr val="accent6">
              <a:alpha val="62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Ismételd át az elmúlt órán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tanultakat!</a:t>
            </a:r>
            <a:b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Válaszolj a kérdésekre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1522" y="2073006"/>
            <a:ext cx="10511245" cy="103949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Mire van a legnagyobb szükséged, hogy ellen tudj állni a kísértésnek?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Hogyan segíthet neked Jézus a lelki küzdelmekben?</a:t>
            </a:r>
          </a:p>
          <a:p>
            <a:pPr algn="ctr"/>
            <a:endParaRPr lang="hu-H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321" y="3348316"/>
            <a:ext cx="1499108" cy="1474123"/>
          </a:xfrm>
          <a:prstGeom prst="rect">
            <a:avLst/>
          </a:prstGeom>
        </p:spPr>
      </p:pic>
      <p:sp>
        <p:nvSpPr>
          <p:cNvPr id="5" name="Könnycsepp 4"/>
          <p:cNvSpPr/>
          <p:nvPr/>
        </p:nvSpPr>
        <p:spPr>
          <a:xfrm>
            <a:off x="2831429" y="3563471"/>
            <a:ext cx="8755325" cy="2164976"/>
          </a:xfrm>
          <a:prstGeom prst="teardrop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TIPP: </a:t>
            </a:r>
          </a:p>
          <a:p>
            <a:pPr algn="ctr"/>
            <a:r>
              <a:rPr lang="hu-HU" sz="3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Használd a feladathoz a füzetedet! </a:t>
            </a:r>
          </a:p>
          <a:p>
            <a:pPr algn="ctr"/>
            <a:r>
              <a:rPr lang="hu-HU" sz="3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Nézd át a jegyzeteidet!</a:t>
            </a:r>
            <a:endParaRPr lang="hu-HU" sz="3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8068" y="585718"/>
            <a:ext cx="11107270" cy="1903828"/>
          </a:xfrm>
          <a:solidFill>
            <a:schemeClr val="tx2">
              <a:lumMod val="20000"/>
              <a:lumOff val="80000"/>
              <a:alpha val="42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hu-HU" sz="30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Nézd meg jól az itt látható képeket!</a:t>
            </a:r>
            <a:br>
              <a:rPr lang="hu-HU" sz="30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0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 a padtársaddal a kérdésekről!</a:t>
            </a:r>
            <a:br>
              <a:rPr lang="hu-HU" sz="30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0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Mire és hogyan lehet használni ezeket az eszközöket?</a:t>
            </a:r>
            <a:br>
              <a:rPr lang="hu-HU" sz="30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0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Miért jó, ha neked is van ilyen „felszerelési tárgyad”?</a:t>
            </a:r>
            <a:endParaRPr lang="hu-HU" sz="30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7750">
            <a:off x="901482" y="2623040"/>
            <a:ext cx="3466285" cy="23085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780" y="299831"/>
            <a:ext cx="1946852" cy="19038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7299">
            <a:off x="5371896" y="2711370"/>
            <a:ext cx="2365952" cy="254564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9836">
            <a:off x="8808282" y="2662156"/>
            <a:ext cx="2895159" cy="19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6503" cy="698109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3763" y="3955092"/>
            <a:ext cx="11524066" cy="2752955"/>
          </a:xfrm>
          <a:solidFill>
            <a:schemeClr val="accent2">
              <a:lumMod val="60000"/>
              <a:lumOff val="40000"/>
              <a:alpha val="66000"/>
            </a:schemeClr>
          </a:solidFill>
        </p:spPr>
        <p:txBody>
          <a:bodyPr>
            <a:noAutofit/>
          </a:bodyPr>
          <a:lstStyle/>
          <a:p>
            <a:r>
              <a:rPr lang="hu-HU" sz="3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gonosz dolgok veszélyeztethetik egy gyerek szívét? </a:t>
            </a:r>
          </a:p>
          <a:p>
            <a:r>
              <a:rPr lang="hu-HU" sz="3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lehet ránk rossz hatással? </a:t>
            </a:r>
          </a:p>
          <a:p>
            <a:r>
              <a:rPr lang="hu-HU" sz="3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védheti meg magát egy gyerek a rossz gondolatokkal szemben</a:t>
            </a:r>
            <a:r>
              <a:rPr lang="hu-HU" sz="33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33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250" y="4793017"/>
            <a:ext cx="1558488" cy="154973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46" y="541556"/>
            <a:ext cx="1337616" cy="1333847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894182" y="675074"/>
            <a:ext cx="8289449" cy="1200329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3-4 fős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kiscsoportban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beszéljétek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meg </a:t>
            </a:r>
          </a:p>
          <a:p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 következő kérdéseket!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65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34995" y="1123022"/>
            <a:ext cx="2770093" cy="731519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92778" y="956209"/>
            <a:ext cx="7132320" cy="5333602"/>
          </a:xfrm>
          <a:solidFill>
            <a:schemeClr val="accent6">
              <a:lumMod val="60000"/>
              <a:lumOff val="40000"/>
              <a:alpha val="83000"/>
            </a:schemeClr>
          </a:solidFill>
        </p:spPr>
        <p:txBody>
          <a:bodyPr>
            <a:normAutofit lnSpcReduction="10000"/>
          </a:bodyPr>
          <a:lstStyle/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Nagyon fontos, hogy testünket védjük a külső körülményekkel szemben, és óvjuk magunkat az esetleges sérülésektől. Ezért veszünk fel túrabakancsot, vagy sisakot a biciklizéshez.</a:t>
            </a:r>
          </a:p>
          <a:p>
            <a:r>
              <a:rPr lang="hu-H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lelkünknek</a:t>
            </a:r>
            <a:r>
              <a:rPr lang="hu-H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szüksége van megfelelő „védőruházatra.”</a:t>
            </a:r>
          </a:p>
          <a:p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Bizony a lelki életben is fontos, hogy legyenek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nálunk olyan „kellékek”, amelyekkel megvédhetjük magunkat a rossz gondolatoktól és a rossz érzésektől.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Biblia arról tanít, hogy vegyük fel a lelki fegyverzetet!</a:t>
            </a:r>
          </a:p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Ezen az órán erről fogunk tanulni!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619" y="2046384"/>
            <a:ext cx="1594441" cy="15766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995" y="4089264"/>
            <a:ext cx="3300821" cy="22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" y="0"/>
            <a:ext cx="12166588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2691" y="142818"/>
            <a:ext cx="9601196" cy="1122893"/>
          </a:xfrm>
          <a:solidFill>
            <a:schemeClr val="accent3">
              <a:lumMod val="40000"/>
              <a:lumOff val="60000"/>
              <a:alpha val="39000"/>
            </a:schemeClr>
          </a:solidFill>
        </p:spPr>
        <p:txBody>
          <a:bodyPr/>
          <a:lstStyle/>
          <a:p>
            <a:r>
              <a:rPr lang="hu-HU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el ezt a részt a Bibliából!</a:t>
            </a:r>
            <a:endParaRPr lang="hu-HU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92691" y="2278647"/>
            <a:ext cx="9753599" cy="4297680"/>
          </a:xfrm>
          <a:solidFill>
            <a:schemeClr val="accent3">
              <a:lumMod val="20000"/>
              <a:lumOff val="80000"/>
              <a:alpha val="7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Vegyétek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 az Isten </a:t>
            </a: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fegyverzetét!</a:t>
            </a:r>
          </a:p>
          <a:p>
            <a:pPr marL="0" indent="0" algn="just">
              <a:buNone/>
            </a:pP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„Álljatok 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tehát, felövezve </a:t>
            </a: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derekatokat </a:t>
            </a: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igazságszeretettel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és magatokra </a:t>
            </a: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öltve </a:t>
            </a: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megigazulás páncélját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felsaruzva</a:t>
            </a: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lábatokat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békesség evangéliuma hirdetésének </a:t>
            </a: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készségével</a:t>
            </a: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Vegyétek 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 mindenképpen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hit pajzsát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amellyel kiolthatjátok a gonosznak </a:t>
            </a: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tüzes nyilát. Vegyétek 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üdvösség sisakját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is, és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Lélek kardját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amely az Isten beszéde</a:t>
            </a: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hu-HU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6,14-17</a:t>
            </a:r>
            <a:endParaRPr lang="hu-H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742" y="808509"/>
            <a:ext cx="1474291" cy="14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9" y="-594"/>
            <a:ext cx="12168671" cy="685859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5739" y="378824"/>
            <a:ext cx="6380272" cy="6188420"/>
          </a:xfrm>
          <a:solidFill>
            <a:schemeClr val="accent3">
              <a:lumMod val="50000"/>
              <a:alpha val="4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apostol felsorolja 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azokat a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lelki fegyvereket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amelyek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segítségével a keresztyének hűségesek 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maradhatnak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Krisztushoz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Ahhoz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kísértés idején meg tudjon maradni 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gyermeke,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teljes lelki fegyverzet felvételére van szüksége.</a:t>
            </a:r>
          </a:p>
          <a:p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sorban megismerheted a lelki fegyverzet összetevőit.</a:t>
            </a:r>
          </a:p>
          <a:p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Pál, egy római légiós felszelésének bemutatásával világít rá a lelki fegyverzetre.</a:t>
            </a:r>
          </a:p>
          <a:p>
            <a:pPr algn="just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2" b="97248" l="3689" r="90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76" y="1240379"/>
            <a:ext cx="3213463" cy="57420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7656" y="378823"/>
            <a:ext cx="1454566" cy="143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7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zelet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1_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5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2925</TotalTime>
  <Words>1128</Words>
  <Application>Microsoft Office PowerPoint</Application>
  <PresentationFormat>Szélesvásznú</PresentationFormat>
  <Paragraphs>104</Paragraphs>
  <Slides>20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5</vt:i4>
      </vt:variant>
      <vt:variant>
        <vt:lpstr>Diacímek</vt:lpstr>
      </vt:variant>
      <vt:variant>
        <vt:i4>20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Garamond</vt:lpstr>
      <vt:lpstr>Gill Sans MT</vt:lpstr>
      <vt:lpstr>Rockwell</vt:lpstr>
      <vt:lpstr>Rockwell Condensed</vt:lpstr>
      <vt:lpstr>Wingdings</vt:lpstr>
      <vt:lpstr>Wingdings 3</vt:lpstr>
      <vt:lpstr>Szelet</vt:lpstr>
      <vt:lpstr>1_Fabetű</vt:lpstr>
      <vt:lpstr>Office-téma</vt:lpstr>
      <vt:lpstr>1_Parcel</vt:lpstr>
      <vt:lpstr>Organikus</vt:lpstr>
      <vt:lpstr>  Isten megvéd </vt:lpstr>
      <vt:lpstr>PowerPoint-bemutató</vt:lpstr>
      <vt:lpstr>Hallgasd meg ezt az ifjúsági éneket! </vt:lpstr>
      <vt:lpstr>Ismételd át az elmúlt órán tanultakat! Válaszolj a kérdésekre!</vt:lpstr>
      <vt:lpstr>Nézd meg jól az itt látható képeket! Beszélgess a padtársaddal a kérdésekről! 1. Mire és hogyan lehet használni ezeket az eszközöket? 2. Miért jó, ha neked is van ilyen „felszerelési tárgyad”?</vt:lpstr>
      <vt:lpstr>PowerPoint-bemutató</vt:lpstr>
      <vt:lpstr>Tudod-e?</vt:lpstr>
      <vt:lpstr>Olvasd el ezt a részt a Bibliából!</vt:lpstr>
      <vt:lpstr>PowerPoint-bemutató</vt:lpstr>
      <vt:lpstr>Az öv mint az igazságszeretet szimbóluma  </vt:lpstr>
      <vt:lpstr>Az igazságosság páncélja </vt:lpstr>
      <vt:lpstr>A békesség evangéliumának hirdetése </vt:lpstr>
      <vt:lpstr>A hit pajzsa</vt:lpstr>
      <vt:lpstr>Az üdvösség sisakja</vt:lpstr>
      <vt:lpstr>A Lélek kardja  mint Isten beszéde</vt:lpstr>
      <vt:lpstr>Most foglald össze a lelki fegyverzet összetevőit a képek alapján!</vt:lpstr>
      <vt:lpstr>Készítsd el a mai témához kapcsolódó  online feladatot!</vt:lpstr>
      <vt:lpstr>Hallgasd meg ezt az éneket! 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Készítsétek az Úr útját!</dc:title>
  <dc:creator>Csőri-Czinkos Gergő</dc:creator>
  <cp:lastModifiedBy>Gergo</cp:lastModifiedBy>
  <cp:revision>235</cp:revision>
  <dcterms:created xsi:type="dcterms:W3CDTF">2020-12-21T09:10:28Z</dcterms:created>
  <dcterms:modified xsi:type="dcterms:W3CDTF">2021-01-27T09:37:35Z</dcterms:modified>
</cp:coreProperties>
</file>