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00" r:id="rId4"/>
    <p:sldId id="309" r:id="rId5"/>
    <p:sldId id="310" r:id="rId6"/>
    <p:sldId id="308" r:id="rId7"/>
    <p:sldId id="312" r:id="rId8"/>
    <p:sldId id="294" r:id="rId9"/>
    <p:sldId id="311" r:id="rId10"/>
    <p:sldId id="313" r:id="rId11"/>
    <p:sldId id="307" r:id="rId12"/>
    <p:sldId id="297" r:id="rId13"/>
    <p:sldId id="304" r:id="rId14"/>
    <p:sldId id="305" r:id="rId15"/>
    <p:sldId id="306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51"/>
    <a:srgbClr val="F7D097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2021. 06. 30.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k9rUOyMpgU&amp;t=99s" TargetMode="External"/><Relationship Id="rId4" Type="http://schemas.openxmlformats.org/officeDocument/2006/relationships/hyperlink" Target="https://www.youtube.com/watch?v=BRM5OgVSrz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pi-feladatbank.reformatus.hu/V8BDqD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Tpov5-S2nf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bibliamindenkie.hu/uj/MAT/13/4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i6AQ8Qtk0&amp;t=2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-1" y="7886"/>
            <a:ext cx="12192000" cy="830997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8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magvető példázata </a:t>
            </a:r>
            <a:endParaRPr kumimoji="0" lang="hu-HU" sz="48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5454" y="1326372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759337" y="1058091"/>
            <a:ext cx="4247787" cy="5262979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56676" y="861944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473901" y="159289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4129" y="4706419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WPS Office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letöltések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18458" y="412197"/>
            <a:ext cx="9287690" cy="129903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Szerinted, hogyan teheted „jó földdé” a szívedet? </a:t>
            </a:r>
          </a:p>
          <a:p>
            <a:pPr marL="0" indent="0">
              <a:buNone/>
            </a:pPr>
            <a:r>
              <a:rPr lang="hu-HU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Mit kell tenned ezért?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58" y="183596"/>
            <a:ext cx="1628598" cy="160145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48" y="4683402"/>
            <a:ext cx="1579001" cy="156680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398" y="1859805"/>
            <a:ext cx="7143750" cy="47625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 rot="21195561">
            <a:off x="3391747" y="3129809"/>
            <a:ext cx="555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Ötleteidet fogamazd meg és írd le a </a:t>
            </a:r>
            <a:r>
              <a:rPr lang="hu-HU" dirty="0" smtClean="0"/>
              <a:t>füzetedbe!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92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0789" y="1087118"/>
            <a:ext cx="9584372" cy="86505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/>
              <a:t>Jól jegyezd meg!</a:t>
            </a:r>
            <a:endParaRPr lang="hu-HU" dirty="0"/>
          </a:p>
        </p:txBody>
      </p:sp>
      <p:sp>
        <p:nvSpPr>
          <p:cNvPr id="4" name="Folyamatábra: Lyukszalag 3"/>
          <p:cNvSpPr/>
          <p:nvPr/>
        </p:nvSpPr>
        <p:spPr>
          <a:xfrm>
            <a:off x="666207" y="2085703"/>
            <a:ext cx="10048104" cy="4524103"/>
          </a:xfrm>
          <a:prstGeom prst="flowChartPunchedTape">
            <a:avLst/>
          </a:prstGeo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3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Jézus tanítása </a:t>
            </a:r>
            <a:r>
              <a:rPr lang="hu-HU" sz="33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 </a:t>
            </a:r>
            <a:r>
              <a:rPr lang="hu-HU" sz="33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élünk, akkor teremhet az életünk!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3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szívünket folyamatosan gondozni kell, nyitottan kell tartani, hogy Jézus üzenete megfoganjon benne!</a:t>
            </a:r>
            <a:endParaRPr lang="hu-HU" sz="33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288" y="426203"/>
            <a:ext cx="2109399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565" y="404391"/>
            <a:ext cx="11125201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/>
              <a:t>Hallgass meg egy dalt!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2717074" y="4676503"/>
            <a:ext cx="5878286" cy="11625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találod az online feladatot!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078686" y="5081451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Lapozz!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536" y="280757"/>
            <a:ext cx="2158171" cy="2164268"/>
          </a:xfrm>
          <a:prstGeom prst="rect">
            <a:avLst/>
          </a:prstGeom>
        </p:spPr>
      </p:pic>
      <p:sp>
        <p:nvSpPr>
          <p:cNvPr id="10" name="Vágott nyíl jobbra 9"/>
          <p:cNvSpPr/>
          <p:nvPr/>
        </p:nvSpPr>
        <p:spPr>
          <a:xfrm rot="6618918">
            <a:off x="2782380" y="2585176"/>
            <a:ext cx="800753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3194">
            <a:off x="499525" y="3036979"/>
            <a:ext cx="2186032" cy="3279047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6846" y="1999984"/>
            <a:ext cx="8711836" cy="17721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000" dirty="0" smtClean="0"/>
              <a:t>Kattints a címre!</a:t>
            </a:r>
          </a:p>
          <a:p>
            <a:pPr marL="0" indent="0">
              <a:buNone/>
            </a:pPr>
            <a:endParaRPr lang="hu-HU" sz="3200" dirty="0" smtClean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>
              <a:buNone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Itt 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 szívem!</a:t>
            </a:r>
          </a:p>
          <a:p>
            <a:pPr marL="0" indent="0">
              <a:buNone/>
            </a:pPr>
            <a:endParaRPr lang="hu-HU" sz="3000" dirty="0" smtClean="0">
              <a:hlinkClick r:id="rId5"/>
            </a:endParaRPr>
          </a:p>
          <a:p>
            <a:pPr marL="0" indent="0">
              <a:buNone/>
            </a:pPr>
            <a:endParaRPr lang="hu-HU" sz="3000" dirty="0" smtClean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59" y="633361"/>
            <a:ext cx="8911687" cy="95649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/>
              <a:t>Készítsd el az online feladatot!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59" y="2940424"/>
            <a:ext cx="9538704" cy="3777622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b="1" dirty="0" smtClean="0"/>
              <a:t>Kis technikai segítség a feladatok kitöltéséhez:</a:t>
            </a:r>
          </a:p>
          <a:p>
            <a:r>
              <a:rPr lang="hu-HU" dirty="0" smtClean="0"/>
              <a:t>1. Diavetítésben nézd ezt a diát!</a:t>
            </a:r>
          </a:p>
          <a:p>
            <a:r>
              <a:rPr lang="hu-HU" dirty="0"/>
              <a:t>2</a:t>
            </a:r>
            <a:r>
              <a:rPr lang="hu-HU" dirty="0" smtClean="0"/>
              <a:t>. Kattints a pirossal aláhúzott szövegre!</a:t>
            </a:r>
          </a:p>
          <a:p>
            <a:r>
              <a:rPr lang="hu-HU" dirty="0"/>
              <a:t>3</a:t>
            </a:r>
            <a:r>
              <a:rPr lang="hu-HU" dirty="0" smtClean="0"/>
              <a:t>. A felugró ablakba írd be a teljes neved! (Nincs szükség regisztrálni!)</a:t>
            </a:r>
          </a:p>
          <a:p>
            <a:r>
              <a:rPr lang="hu-HU" dirty="0"/>
              <a:t>4</a:t>
            </a:r>
            <a:r>
              <a:rPr lang="hu-HU" dirty="0" smtClean="0"/>
              <a:t>. Töltsd ki a feladatokat!</a:t>
            </a:r>
          </a:p>
          <a:p>
            <a:r>
              <a:rPr lang="hu-HU" dirty="0" smtClean="0"/>
              <a:t>5. Ha kész vagy, nyugodtan bezárhatod a böngészőt! (A rendszer automatikusan elmenti feladataidat!)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596682" y="2002610"/>
            <a:ext cx="6571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Az online feladatokat itt találod!</a:t>
            </a:r>
          </a:p>
        </p:txBody>
      </p:sp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958303" y="35029"/>
            <a:ext cx="7471953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1671812"/>
            <a:ext cx="2487199" cy="2196899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44800" y="3091509"/>
            <a:ext cx="6572368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Szólj Uram, mert hallja szolgád!</a:t>
            </a:r>
          </a:p>
          <a:p>
            <a:pPr algn="ctr"/>
            <a:r>
              <a:rPr lang="hu-H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Sámuel 3,10.</a:t>
            </a:r>
            <a:endParaRPr lang="nl-NL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481943" y="1414446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5499463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felhasznált képek a </a:t>
            </a:r>
            <a:r>
              <a:rPr lang="hu-HU" dirty="0" smtClean="0">
                <a:hlinkClick r:id="rId3"/>
              </a:rPr>
              <a:t>www.unsplash.com</a:t>
            </a:r>
            <a:r>
              <a:rPr lang="hu-HU" dirty="0" smtClean="0"/>
              <a:t> internetes oldalon találhatóak és ingyenesen letölthetök!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2718227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hogy</a:t>
            </a: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yitottan kell fogadnunk Isten szavát!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7084" y="200293"/>
            <a:ext cx="8911687" cy="82586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következő kisfilmet!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872" y="1243148"/>
            <a:ext cx="4955277" cy="548038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Tudod-e?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Az élet elengedhetetlen feltételei közé tartozik a megfelelő élelem. 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Ahhoz, hogy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ó legyen a termés szükség van esőre, napsütésre és jó földre is. Sajnos nem minden talaj alkalmas a földművelésre. Még a jó földet is folyamatosan és gondosan művelni kell, hogy teremni tudjon.</a:t>
            </a:r>
          </a:p>
          <a:p>
            <a:pPr marL="0" indent="0">
              <a:buNone/>
            </a:pP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étágú csillag 4"/>
          <p:cNvSpPr/>
          <p:nvPr/>
        </p:nvSpPr>
        <p:spPr>
          <a:xfrm>
            <a:off x="5434149" y="924332"/>
            <a:ext cx="5525588" cy="2220686"/>
          </a:xfrm>
          <a:prstGeom prst="star7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600" dirty="0" smtClean="0">
              <a:hlinkClick r:id="rId2"/>
            </a:endParaRPr>
          </a:p>
          <a:p>
            <a:endParaRPr lang="hu-HU" sz="3600" dirty="0" smtClean="0">
              <a:hlinkClick r:id="rId2"/>
            </a:endParaRPr>
          </a:p>
          <a:p>
            <a:r>
              <a:rPr lang="hu-HU" sz="3600" dirty="0" smtClean="0">
                <a:hlinkClick r:id="rId2"/>
              </a:rPr>
              <a:t>Ide klikkelj! </a:t>
            </a:r>
          </a:p>
          <a:p>
            <a:r>
              <a:rPr lang="hu-HU" sz="3600" dirty="0" smtClean="0">
                <a:hlinkClick r:id="rId2"/>
              </a:rPr>
              <a:t>A magvető</a:t>
            </a:r>
            <a:endParaRPr lang="hu-HU" sz="3600" dirty="0" smtClean="0"/>
          </a:p>
          <a:p>
            <a:endParaRPr lang="hu-HU" sz="3600" dirty="0"/>
          </a:p>
          <a:p>
            <a:endParaRPr lang="hu-H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ercs függőlegesen 7"/>
          <p:cNvSpPr/>
          <p:nvPr/>
        </p:nvSpPr>
        <p:spPr>
          <a:xfrm>
            <a:off x="5434149" y="3122061"/>
            <a:ext cx="6092931" cy="3601468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korában nem a vetés előtt szántották fel a földet, hanem azután, hogy a magokat a földre szórták. A magvető széles mozdulatokkal vetett.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389" y="302121"/>
            <a:ext cx="1641917" cy="163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6435" y="1911532"/>
            <a:ext cx="8915400" cy="377762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Mire emlékszel a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példázat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kifejezésről? </a:t>
            </a:r>
          </a:p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Egy kis segítséget is kaphatsz a következő dián!</a:t>
            </a:r>
          </a:p>
          <a:p>
            <a:pPr marL="0" indent="0">
              <a:buNone/>
            </a:pP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5520" y="233732"/>
            <a:ext cx="1914358" cy="1882452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2756263" y="323773"/>
            <a:ext cx="5159829" cy="12627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Emlékszel még? </a:t>
            </a:r>
          </a:p>
        </p:txBody>
      </p:sp>
    </p:spTree>
    <p:extLst>
      <p:ext uri="{BB962C8B-B14F-4D97-AF65-F5344CB8AC3E}">
        <p14:creationId xmlns:p14="http://schemas.microsoft.com/office/powerpoint/2010/main" val="19754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5212" y="349790"/>
            <a:ext cx="10146075" cy="98262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Jézus példázatok segítségével tanított!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53143" y="1698174"/>
            <a:ext cx="11155679" cy="47156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az a példázat? </a:t>
            </a:r>
          </a:p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Példázat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kifejezés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görög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Parabolé</a:t>
            </a:r>
            <a:r>
              <a:rPr lang="hu-HU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szóból ered. </a:t>
            </a:r>
            <a:r>
              <a:rPr lang="hu-HU" sz="2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lyan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beszédmódot jelöl,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amellyel az előadó vagy tanító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 gondolatokat szóképekkel, hasonlatokkal, példatörténetekkel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szemlélteti, illusztrálja. Ezzel a módszerrel segíti a tanítás megértését. </a:t>
            </a:r>
          </a:p>
          <a:p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Ez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beszédmód a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vallásos tanítás és költészet jellegzetes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formája volt. Jézus is gyakran használta ezt a beszédmódot tanításaihoz. </a:t>
            </a:r>
          </a:p>
          <a:p>
            <a:r>
              <a:rPr lang="hu-HU" sz="2600" i="1" dirty="0"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példázat egy 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elbeszélt 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példatörténet;</a:t>
            </a: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Ilyen a magvető példázata is.</a:t>
            </a:r>
          </a:p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Itt egy földművelésből vett példával szemlélteti Jézus, hogyan kell fogadnunk Isten Igéjét!</a:t>
            </a:r>
          </a:p>
          <a:p>
            <a:pPr marL="0" indent="0">
              <a:buNone/>
            </a:pP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717" y="984880"/>
            <a:ext cx="1396105" cy="13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690" y="323663"/>
            <a:ext cx="8911687" cy="128089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Jézus ebben a példázatban a jó és a terméketlen földről tanít!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307" y="2385036"/>
            <a:ext cx="9971733" cy="390017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594" y="194544"/>
            <a:ext cx="2009405" cy="1986954"/>
          </a:xfrm>
          <a:prstGeom prst="rect">
            <a:avLst/>
          </a:prstGeom>
        </p:spPr>
      </p:pic>
      <p:sp>
        <p:nvSpPr>
          <p:cNvPr id="6" name="Folyamatábra: Dokumentum 5"/>
          <p:cNvSpPr/>
          <p:nvPr/>
        </p:nvSpPr>
        <p:spPr>
          <a:xfrm>
            <a:off x="2429691" y="1772388"/>
            <a:ext cx="6362967" cy="612648"/>
          </a:xfrm>
          <a:prstGeom prst="flowChartDocumen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Figyelmesen olvasd el a szöveget!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312940" y="6285215"/>
            <a:ext cx="4929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4"/>
              </a:rPr>
              <a:t>Ide kattints az online Bibliához! (Máté 13,1-23)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15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9531" y="506544"/>
            <a:ext cx="8948058" cy="16618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Elemezd az olvasott szöveget a kérdések segítségével 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0390" y="3076826"/>
            <a:ext cx="8915400" cy="149787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hu-HU" sz="3500" dirty="0">
                <a:latin typeface="Arial" panose="020B0604020202020204" pitchFamily="34" charset="0"/>
                <a:cs typeface="Arial" panose="020B0604020202020204" pitchFamily="34" charset="0"/>
              </a:rPr>
              <a:t>Hová estek a magok Jézus példázatában? </a:t>
            </a:r>
            <a:endParaRPr lang="hu-HU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3500" dirty="0">
                <a:latin typeface="Arial" panose="020B0604020202020204" pitchFamily="34" charset="0"/>
                <a:cs typeface="Arial" panose="020B0604020202020204" pitchFamily="34" charset="0"/>
              </a:rPr>
              <a:t>lett a magokkal? </a:t>
            </a:r>
            <a:endParaRPr lang="hu-HU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Sorold </a:t>
            </a:r>
            <a:r>
              <a:rPr lang="hu-HU" sz="3500" dirty="0">
                <a:latin typeface="Arial" panose="020B0604020202020204" pitchFamily="34" charset="0"/>
                <a:cs typeface="Arial" panose="020B0604020202020204" pitchFamily="34" charset="0"/>
              </a:rPr>
              <a:t>fel </a:t>
            </a:r>
            <a:r>
              <a:rPr lang="hu-H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és írd le a füzetedbe az összes </a:t>
            </a:r>
            <a:r>
              <a:rPr lang="hu-HU" sz="3500" dirty="0">
                <a:latin typeface="Arial" panose="020B0604020202020204" pitchFamily="34" charset="0"/>
                <a:cs typeface="Arial" panose="020B0604020202020204" pitchFamily="34" charset="0"/>
              </a:rPr>
              <a:t>lehetőséget a történetből</a:t>
            </a:r>
            <a:r>
              <a:rPr lang="hu-H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! Illusztrációt is készíthetsz! </a:t>
            </a:r>
          </a:p>
          <a:p>
            <a:endParaRPr lang="hu-HU" dirty="0"/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03" y="4757580"/>
            <a:ext cx="1575091" cy="156624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71" y="246794"/>
            <a:ext cx="1781515" cy="175182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338" y="4653600"/>
            <a:ext cx="2664823" cy="199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967" y="280985"/>
            <a:ext cx="1920943" cy="2036301"/>
          </a:xfrm>
          <a:prstGeom prst="rect">
            <a:avLst/>
          </a:prstGeom>
        </p:spPr>
      </p:pic>
      <p:sp>
        <p:nvSpPr>
          <p:cNvPr id="14" name="Ellipszis 13"/>
          <p:cNvSpPr/>
          <p:nvPr/>
        </p:nvSpPr>
        <p:spPr>
          <a:xfrm>
            <a:off x="453456" y="475526"/>
            <a:ext cx="8812463" cy="16472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hlinkClick r:id="rId3"/>
              </a:rPr>
              <a:t>Nézd meg itt az animációs  kisfilmet a Magvetőről!</a:t>
            </a:r>
          </a:p>
        </p:txBody>
      </p:sp>
      <p:sp>
        <p:nvSpPr>
          <p:cNvPr id="3" name="Szabályos ötszög 2"/>
          <p:cNvSpPr/>
          <p:nvPr/>
        </p:nvSpPr>
        <p:spPr>
          <a:xfrm>
            <a:off x="2038416" y="2708819"/>
            <a:ext cx="6779624" cy="3097106"/>
          </a:xfrm>
          <a:prstGeom prst="pent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500" dirty="0" smtClean="0"/>
              <a:t>Figyeld meg jól azt, </a:t>
            </a:r>
          </a:p>
          <a:p>
            <a:pPr algn="ctr"/>
            <a:r>
              <a:rPr lang="hu-HU" sz="2500" dirty="0"/>
              <a:t>h</a:t>
            </a:r>
            <a:r>
              <a:rPr lang="hu-HU" sz="2500" dirty="0" smtClean="0"/>
              <a:t>ogy mi történik a magocskákkal a különböző helyeken?</a:t>
            </a:r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val="26544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1885" y="291745"/>
            <a:ext cx="11547565" cy="73660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u-HU" dirty="0" smtClean="0"/>
              <a:t>Jézus megmagyarázta a példázatot! 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391885" y="1267831"/>
            <a:ext cx="11547565" cy="2050135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emberek így mi is különbözőképpen fogadhatjuk Jézus tanítását!</a:t>
            </a:r>
            <a:r>
              <a:rPr lang="hu-HU" sz="3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3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 itt ebben a példázatban az ember szívét jelenti.</a:t>
            </a:r>
          </a:p>
          <a:p>
            <a:r>
              <a:rPr lang="hu-HU" sz="3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mag </a:t>
            </a:r>
            <a:r>
              <a:rPr lang="hu-HU" sz="3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Igéjére utal.</a:t>
            </a:r>
            <a:r>
              <a:rPr lang="hu-HU" sz="3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 magvető pedig Jézus.</a:t>
            </a:r>
            <a:endParaRPr lang="hu-HU" sz="3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799538"/>
              </p:ext>
            </p:extLst>
          </p:nvPr>
        </p:nvGraphicFramePr>
        <p:xfrm>
          <a:off x="274321" y="3557449"/>
          <a:ext cx="11665130" cy="294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873">
                  <a:extLst>
                    <a:ext uri="{9D8B030D-6E8A-4147-A177-3AD203B41FA5}">
                      <a16:colId xmlns:a16="http://schemas.microsoft.com/office/drawing/2014/main" val="3361663890"/>
                    </a:ext>
                  </a:extLst>
                </a:gridCol>
                <a:gridCol w="9405257">
                  <a:extLst>
                    <a:ext uri="{9D8B030D-6E8A-4147-A177-3AD203B41FA5}">
                      <a16:colId xmlns:a16="http://schemas.microsoft.com/office/drawing/2014/main" val="2877878067"/>
                    </a:ext>
                  </a:extLst>
                </a:gridCol>
              </a:tblGrid>
              <a:tr h="355763">
                <a:tc>
                  <a:txBody>
                    <a:bodyPr/>
                    <a:lstStyle/>
                    <a:p>
                      <a:r>
                        <a:rPr lang="hu-HU" sz="2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kemény</a:t>
                      </a:r>
                      <a:r>
                        <a:rPr lang="hu-HU" sz="2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föld </a:t>
                      </a:r>
                      <a:endParaRPr lang="hu-HU" sz="2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Kemény</a:t>
                      </a:r>
                      <a:r>
                        <a:rPr lang="hu-HU" sz="2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szívet jelent. </a:t>
                      </a:r>
                      <a:r>
                        <a:rPr lang="hu-HU" sz="2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Lepereg róla minden,</a:t>
                      </a:r>
                      <a:r>
                        <a:rPr lang="hu-HU" sz="2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még Isten Igéje is.</a:t>
                      </a:r>
                      <a:endParaRPr lang="hu-HU" sz="2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18550"/>
                  </a:ext>
                </a:extLst>
              </a:tr>
              <a:tr h="877225">
                <a:tc>
                  <a:txBody>
                    <a:bodyPr/>
                    <a:lstStyle/>
                    <a:p>
                      <a:r>
                        <a:rPr lang="hu-HU" sz="2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u-HU" sz="2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sziklás</a:t>
                      </a:r>
                      <a:r>
                        <a:rPr lang="hu-HU" sz="2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föld </a:t>
                      </a:r>
                      <a:endParaRPr lang="hu-HU" sz="2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Nyitott, de felületes szívet jelent</a:t>
                      </a:r>
                      <a:r>
                        <a:rPr lang="hu-HU" sz="2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Örül, amikor hallja Isten üzenetét, de amikor az élet nehézségeivel találkozik elfordul Tőle.</a:t>
                      </a:r>
                      <a:endParaRPr lang="hu-HU" sz="2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18471"/>
                  </a:ext>
                </a:extLst>
              </a:tr>
              <a:tr h="877225">
                <a:tc>
                  <a:txBody>
                    <a:bodyPr/>
                    <a:lstStyle/>
                    <a:p>
                      <a:r>
                        <a:rPr lang="hu-HU" sz="2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hu-HU" sz="2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2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tövises föld </a:t>
                      </a:r>
                      <a:endParaRPr lang="hu-HU" sz="2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Nyitott, de kényelmes</a:t>
                      </a:r>
                      <a:r>
                        <a:rPr lang="hu-HU" sz="2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szívet jelent. Ha választania kell inkább saját kényelmét választja, mint Isten Igéjét.</a:t>
                      </a:r>
                      <a:endParaRPr lang="hu-HU" sz="2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101395"/>
                  </a:ext>
                </a:extLst>
              </a:tr>
              <a:tr h="355763">
                <a:tc>
                  <a:txBody>
                    <a:bodyPr/>
                    <a:lstStyle/>
                    <a:p>
                      <a:r>
                        <a:rPr lang="hu-HU" sz="2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jó föld</a:t>
                      </a:r>
                      <a:endParaRPr lang="hu-HU" sz="2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2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Nyitott</a:t>
                      </a:r>
                      <a:r>
                        <a:rPr lang="hu-HU" sz="22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és befogadó szívet jelent. Aki örül Isten szavának, engedelmeskedik és sokszoros termést hoz így áldásos lesz az élete.</a:t>
                      </a:r>
                      <a:endParaRPr lang="hu-HU" sz="2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10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2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676</Words>
  <Application>Microsoft Office PowerPoint</Application>
  <PresentationFormat>Szélesvásznú</PresentationFormat>
  <Paragraphs>102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7_Szálak</vt:lpstr>
      <vt:lpstr>PowerPoint-bemutató</vt:lpstr>
      <vt:lpstr>PowerPoint-bemutató</vt:lpstr>
      <vt:lpstr>Nézd meg a következő kisfilmet! </vt:lpstr>
      <vt:lpstr>PowerPoint-bemutató</vt:lpstr>
      <vt:lpstr>Jézus példázatok segítségével tanított!</vt:lpstr>
      <vt:lpstr>Jézus ebben a példázatban a jó és a terméketlen földről tanít!</vt:lpstr>
      <vt:lpstr>Elemezd az olvasott szöveget a kérdések segítségével !</vt:lpstr>
      <vt:lpstr>PowerPoint-bemutató</vt:lpstr>
      <vt:lpstr>Jézus megmagyarázta a példázatot! </vt:lpstr>
      <vt:lpstr>PowerPoint-bemutató</vt:lpstr>
      <vt:lpstr>Jól jegyezd meg!</vt:lpstr>
      <vt:lpstr>Hallgass meg egy dalt!</vt:lpstr>
      <vt:lpstr>Készítsd el az online feladatot!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RPI</cp:lastModifiedBy>
  <cp:revision>192</cp:revision>
  <dcterms:created xsi:type="dcterms:W3CDTF">2020-03-16T06:58:02Z</dcterms:created>
  <dcterms:modified xsi:type="dcterms:W3CDTF">2021-06-30T08:48:41Z</dcterms:modified>
</cp:coreProperties>
</file>