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314" r:id="rId4"/>
    <p:sldId id="315" r:id="rId5"/>
    <p:sldId id="300" r:id="rId6"/>
    <p:sldId id="317" r:id="rId7"/>
    <p:sldId id="309" r:id="rId8"/>
    <p:sldId id="310" r:id="rId9"/>
    <p:sldId id="307" r:id="rId10"/>
    <p:sldId id="316" r:id="rId11"/>
    <p:sldId id="297" r:id="rId12"/>
    <p:sldId id="304" r:id="rId13"/>
    <p:sldId id="305" r:id="rId14"/>
    <p:sldId id="306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097"/>
    <a:srgbClr val="F1B051"/>
    <a:srgbClr val="AE2E51"/>
    <a:srgbClr val="FDFAE2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2022. 03. 28.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RM5OgVSrz4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www.youtube.com/watch?v=Zk9rUOyMpgU&amp;t=99s" TargetMode="External"/><Relationship Id="rId4" Type="http://schemas.openxmlformats.org/officeDocument/2006/relationships/hyperlink" Target="https://www.youtube.com/watch?v=lj0QyPPvKL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pi-feladatbank.reformatus.hu/SkPENzvR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splash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CpKFjKJtC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Gh9N8rQ8NJ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LGVBTrxvI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bibliamindenkie.hu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-1" y="7886"/>
            <a:ext cx="12192000" cy="830997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igazgyöngy példázata  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4715454" y="1326372"/>
            <a:ext cx="2949619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DIGITÁLIS 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759337" y="1058091"/>
            <a:ext cx="4247787" cy="5262979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Fontos</a:t>
            </a:r>
            <a:r>
              <a:rPr kumimoji="0" lang="hu-HU" sz="2400" b="1" i="0" u="none" strike="noStrike" kern="1200" cap="none" spc="0" normalizeH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technikai információ: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PPT-t diavetítésben érdemes nézni, mert akkor a linkek egyszerű kattintásra is működnek!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356676" y="861944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473901" y="1592891"/>
            <a:ext cx="3991350" cy="30087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</a:t>
            </a:r>
          </a:p>
          <a:p>
            <a:pPr lvl="0" algn="ctr">
              <a:defRPr/>
            </a:pP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lesz: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 és folyamatos Internet kapcsolatra,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 lapra vagy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hittanfüzetre,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Ceruzára és/vagy tollra,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Kamerás mobiltelefonra az írásos feladatok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fotózásához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4129" y="4706419"/>
            <a:ext cx="730175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Javaslat: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A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PPT fájlok megjelenítéséhez használják a WPS Office ingyenes verzióját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(Letölthető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innen: 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+mj-lt"/>
                <a:hlinkClick r:id="rId2"/>
              </a:rPr>
              <a:t>WPS </a:t>
            </a:r>
            <a:r>
              <a:rPr lang="hu-HU" sz="2400">
                <a:solidFill>
                  <a:schemeClr val="accent6">
                    <a:lumMod val="50000"/>
                  </a:schemeClr>
                </a:solidFill>
                <a:latin typeface="+mj-lt"/>
                <a:hlinkClick r:id="rId2"/>
              </a:rPr>
              <a:t>Office </a:t>
            </a:r>
            <a:r>
              <a:rPr lang="hu-HU" sz="2400" smtClean="0">
                <a:solidFill>
                  <a:schemeClr val="accent6">
                    <a:lumMod val="50000"/>
                  </a:schemeClr>
                </a:solidFill>
                <a:latin typeface="+mj-lt"/>
                <a:hlinkClick r:id="rId2"/>
              </a:rPr>
              <a:t>letöltések</a:t>
            </a:r>
            <a:r>
              <a:rPr lang="hu-HU" sz="240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).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Az alkalmazás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elérhető Windows-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és 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Android-os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platformokra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is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618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6639" y="597985"/>
            <a:ext cx="8680321" cy="90424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Te mihez hasonlítanád Isten országát?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11040" y="3483157"/>
            <a:ext cx="5018267" cy="2295679"/>
          </a:xfrm>
        </p:spPr>
        <p:txBody>
          <a:bodyPr>
            <a:noAutofit/>
          </a:bodyPr>
          <a:lstStyle/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Készíts egy illusztrációt, rajzot a füzetedbe! </a:t>
            </a:r>
          </a:p>
          <a:p>
            <a:r>
              <a:rPr lang="hu-HU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Fotózd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le és küldd el hittanoktatódnak az alkotásodat!</a:t>
            </a:r>
          </a:p>
          <a:p>
            <a:endParaRPr lang="hu-H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3652" y="444189"/>
            <a:ext cx="1929044" cy="189689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51" y="4885508"/>
            <a:ext cx="1781611" cy="178665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371" y="3709852"/>
            <a:ext cx="3844325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9565" y="404391"/>
            <a:ext cx="11125201" cy="128089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Hallgass meg egy dalt!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2717074" y="4676503"/>
            <a:ext cx="5878286" cy="116259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következő dián találod az online feladatot! 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Vágott nyíl jobbra 5"/>
          <p:cNvSpPr/>
          <p:nvPr/>
        </p:nvSpPr>
        <p:spPr>
          <a:xfrm>
            <a:off x="9078686" y="5081451"/>
            <a:ext cx="2425926" cy="7458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Lapozz!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0536" y="280757"/>
            <a:ext cx="2158171" cy="2164268"/>
          </a:xfrm>
          <a:prstGeom prst="rect">
            <a:avLst/>
          </a:prstGeom>
        </p:spPr>
      </p:pic>
      <p:sp>
        <p:nvSpPr>
          <p:cNvPr id="10" name="Vágott nyíl jobbra 9"/>
          <p:cNvSpPr/>
          <p:nvPr/>
        </p:nvSpPr>
        <p:spPr>
          <a:xfrm rot="6618918">
            <a:off x="2782380" y="2585176"/>
            <a:ext cx="800753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73282" y="1999984"/>
            <a:ext cx="8915400" cy="17721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Kattints a címre!</a:t>
            </a:r>
          </a:p>
          <a:p>
            <a:pPr marL="0" indent="0">
              <a:buNone/>
            </a:pPr>
            <a:endParaRPr lang="hu-HU" sz="3200" dirty="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0" indent="0">
              <a:buNone/>
            </a:pP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Itt vagyok most jó Uram! </a:t>
            </a:r>
          </a:p>
          <a:p>
            <a:pPr marL="0" indent="0">
              <a:buNone/>
            </a:pPr>
            <a:endParaRPr lang="hu-HU" sz="3200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0" indent="0">
              <a:buNone/>
            </a:pPr>
            <a:endParaRPr lang="hu-HU" sz="3000" dirty="0" smtClean="0">
              <a:hlinkClick r:id="rId5"/>
            </a:endParaRPr>
          </a:p>
          <a:p>
            <a:pPr marL="0" indent="0">
              <a:buNone/>
            </a:pPr>
            <a:endParaRPr lang="hu-HU" sz="3000" dirty="0" smtClean="0">
              <a:hlinkClick r:id="rId5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719" y="3724536"/>
            <a:ext cx="2266846" cy="271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0959" y="633361"/>
            <a:ext cx="8911687" cy="95649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/>
              <a:t>Készítsd el az online feladatot!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60959" y="2940424"/>
            <a:ext cx="9538704" cy="37776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Kis technikai segítség a feladatok kitöltéséhez: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1. Diavetítésben nézd ezt a diát!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Kattints a pirossal aláhúzott szövegre!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A felugró ablakba írd be a teljes neved! (Nincs szükség regisztrálni!)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Töltsd ki a feladatokat!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5. Ha kész vagy, nyugodtan bezárhatod a böngészőt! (A rendszer automatikusan elmenti feladataidat!)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028" y="283389"/>
            <a:ext cx="1804572" cy="1719221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713669" y="2286851"/>
            <a:ext cx="37525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 feladatot itt találod!</a:t>
            </a:r>
          </a:p>
          <a:p>
            <a:endParaRPr lang="hu-HU" dirty="0"/>
          </a:p>
        </p:txBody>
      </p:sp>
      <p:sp>
        <p:nvSpPr>
          <p:cNvPr id="9" name="Balra nyíl 8"/>
          <p:cNvSpPr/>
          <p:nvPr/>
        </p:nvSpPr>
        <p:spPr>
          <a:xfrm rot="19439401">
            <a:off x="4460440" y="1490881"/>
            <a:ext cx="1272674" cy="7310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995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>
            <a:spLocks noChangeAspect="1"/>
          </p:cNvSpPr>
          <p:nvPr/>
        </p:nvSpPr>
        <p:spPr>
          <a:xfrm>
            <a:off x="8689604" y="2965269"/>
            <a:ext cx="3300743" cy="3300743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939950" y="4015475"/>
            <a:ext cx="2800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2" name="Tekercs függőlegesen 1"/>
          <p:cNvSpPr/>
          <p:nvPr/>
        </p:nvSpPr>
        <p:spPr>
          <a:xfrm>
            <a:off x="1958303" y="35029"/>
            <a:ext cx="7471953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3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5" y="1671812"/>
            <a:ext cx="2487199" cy="2196899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9183189" y="334455"/>
            <a:ext cx="2686441" cy="2460996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hittanóra végén így imádkozz! </a:t>
            </a: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822179" y="2292439"/>
            <a:ext cx="6572368" cy="3046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333333"/>
                </a:solidFill>
                <a:latin typeface="Noto Serif"/>
              </a:rPr>
              <a:t>Kérjetek, és adatik nektek, keressetek, és találtok, zörgessetek, és </a:t>
            </a:r>
            <a:r>
              <a:rPr lang="hu-HU" sz="3200" dirty="0" err="1">
                <a:solidFill>
                  <a:srgbClr val="333333"/>
                </a:solidFill>
                <a:latin typeface="Noto Serif"/>
              </a:rPr>
              <a:t>megnyittatik</a:t>
            </a:r>
            <a:r>
              <a:rPr lang="hu-HU" sz="3200" dirty="0">
                <a:solidFill>
                  <a:srgbClr val="333333"/>
                </a:solidFill>
                <a:latin typeface="Noto Serif"/>
              </a:rPr>
              <a:t> nektek. </a:t>
            </a:r>
            <a:r>
              <a:rPr lang="hu-HU" sz="3200" dirty="0" smtClean="0">
                <a:solidFill>
                  <a:srgbClr val="333333"/>
                </a:solidFill>
                <a:latin typeface="Noto Serif"/>
              </a:rPr>
              <a:t>Mert </a:t>
            </a:r>
            <a:r>
              <a:rPr lang="hu-HU" sz="3200" dirty="0">
                <a:solidFill>
                  <a:srgbClr val="333333"/>
                </a:solidFill>
                <a:latin typeface="Noto Serif"/>
              </a:rPr>
              <a:t>aki kér, mind kap, aki keres, talál, és a zörgetőnek </a:t>
            </a:r>
            <a:r>
              <a:rPr lang="hu-HU" sz="3200" dirty="0" err="1">
                <a:solidFill>
                  <a:srgbClr val="333333"/>
                </a:solidFill>
                <a:latin typeface="Noto Serif"/>
              </a:rPr>
              <a:t>megnyittatik</a:t>
            </a:r>
            <a:r>
              <a:rPr lang="hu-HU" sz="3200" dirty="0" smtClean="0">
                <a:solidFill>
                  <a:srgbClr val="333333"/>
                </a:solidFill>
                <a:latin typeface="Noto Serif"/>
              </a:rPr>
              <a:t>. Mt 7,7-8.</a:t>
            </a:r>
            <a:r>
              <a:rPr lang="hu-HU" sz="3200" dirty="0">
                <a:solidFill>
                  <a:srgbClr val="333333"/>
                </a:solidFill>
                <a:latin typeface="Noto Serif"/>
              </a:rPr>
              <a:t> </a:t>
            </a:r>
            <a:endParaRPr lang="hu-HU" sz="30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zis 7"/>
          <p:cNvSpPr>
            <a:spLocks noChangeAspect="1"/>
          </p:cNvSpPr>
          <p:nvPr/>
        </p:nvSpPr>
        <p:spPr>
          <a:xfrm>
            <a:off x="1031965" y="2861077"/>
            <a:ext cx="3736952" cy="3736952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383046" y="3655050"/>
            <a:ext cx="30880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Köszönjük a segítségüket!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áldását kívánjuk ezzel Igével!</a:t>
            </a:r>
            <a:endParaRPr lang="hu-HU" sz="2400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Békesség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031965" y="1288452"/>
            <a:ext cx="5997223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Tanuld meg ezt az aranymondást!</a:t>
            </a:r>
          </a:p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Mond el hangosan is!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895" y="194914"/>
            <a:ext cx="1853345" cy="1921270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5930538" y="5597198"/>
            <a:ext cx="522514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PPT-</a:t>
            </a:r>
            <a:r>
              <a:rPr lang="hu-HU" dirty="0" err="1" smtClean="0"/>
              <a:t>ben</a:t>
            </a:r>
            <a:r>
              <a:rPr lang="hu-HU" dirty="0" smtClean="0"/>
              <a:t> felhasznált képek a </a:t>
            </a:r>
            <a:r>
              <a:rPr lang="hu-HU" dirty="0" smtClean="0">
                <a:hlinkClick r:id="rId3"/>
              </a:rPr>
              <a:t>www.unsplash.com</a:t>
            </a:r>
            <a:r>
              <a:rPr lang="hu-HU" dirty="0" smtClean="0"/>
              <a:t> internetes oldalon találhatóak és ingyenesen letölthetök!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53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6" y="428197"/>
            <a:ext cx="1903830" cy="190717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040299" y="304568"/>
            <a:ext cx="8978685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Kezd a digitális hittanórát az óra eleji imádsággal!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299" y="1453820"/>
            <a:ext cx="5380529" cy="5404180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>
            <a:off x="8420828" y="1516538"/>
            <a:ext cx="2718227" cy="496263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mai digitális hittanórán arról lesz szó, hogy</a:t>
            </a:r>
          </a:p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Isten országa ÉRTÉK, egy igazi kincs!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9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96297" y="512307"/>
            <a:ext cx="3406255" cy="63432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Énekeljünk együtt! 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456" y="181709"/>
            <a:ext cx="2182557" cy="2158171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00297" y="512307"/>
            <a:ext cx="6096000" cy="61093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hu-HU" sz="2300" dirty="0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u-HU" sz="23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csak az Istennek országát keresd, é</a:t>
            </a:r>
            <a:r>
              <a:rPr lang="hu-HU" sz="2300" dirty="0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hu-HU" sz="23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Ő nagy igazságát,</a:t>
            </a:r>
            <a:br>
              <a:rPr lang="hu-HU" sz="23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 egyéb megadatik majd neked. Halleluja, </a:t>
            </a:r>
            <a:r>
              <a:rPr lang="hu-HU" sz="2300" dirty="0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halleluja. </a:t>
            </a:r>
            <a:r>
              <a:rPr lang="hu-HU" sz="2300" dirty="0" err="1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</a:t>
            </a:r>
            <a:r>
              <a:rPr lang="hu-HU" sz="23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Halleluja, halleluja,</a:t>
            </a:r>
            <a:br>
              <a:rPr lang="hu-HU" sz="23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Halleluja, halleluja!</a:t>
            </a:r>
          </a:p>
          <a:p>
            <a:r>
              <a:rPr lang="hu-HU" sz="23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Kérd bízva, és gondod elűzi neked, Keresd és meg fogod lelni,</a:t>
            </a:r>
            <a:br>
              <a:rPr lang="hu-HU" sz="23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Zörgess az ajtón, és megnyílik neked. Halleluja, </a:t>
            </a:r>
            <a:r>
              <a:rPr lang="hu-HU" sz="2300" dirty="0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halleluja. </a:t>
            </a:r>
            <a:r>
              <a:rPr lang="hu-HU" sz="2300" dirty="0" err="1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</a:t>
            </a:r>
            <a:r>
              <a:rPr lang="hu-HU" sz="23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23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Ragyogja be fényed az embereket, Hogy </a:t>
            </a:r>
            <a:r>
              <a:rPr lang="hu-HU" sz="2300" dirty="0" err="1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meglássák</a:t>
            </a:r>
            <a:r>
              <a:rPr lang="hu-HU" sz="23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dicsőségét,</a:t>
            </a:r>
            <a:br>
              <a:rPr lang="hu-HU" sz="23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3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áldjuk együtt Atyánkat a mennyben, Halleluja, </a:t>
            </a:r>
            <a:r>
              <a:rPr lang="hu-HU" sz="2300" dirty="0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halleluja. </a:t>
            </a:r>
            <a:r>
              <a:rPr lang="hu-HU" sz="2300" dirty="0" err="1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</a:t>
            </a:r>
            <a:r>
              <a:rPr lang="hu-HU" sz="23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23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Istenünk, itt hozzuk néked mindenünk, </a:t>
            </a:r>
            <a:r>
              <a:rPr lang="hu-HU" sz="2300" dirty="0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 </a:t>
            </a:r>
            <a:r>
              <a:rPr lang="hu-HU" sz="23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állunk, várunk rád újra.</a:t>
            </a:r>
            <a:br>
              <a:rPr lang="hu-HU" sz="23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Kérünk, hogy hallgasd meg hálaénekünk, Halleluja, </a:t>
            </a:r>
            <a:r>
              <a:rPr lang="hu-HU" sz="2300" dirty="0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halleluja. </a:t>
            </a:r>
            <a:r>
              <a:rPr lang="hu-HU" sz="2300" dirty="0" err="1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</a:t>
            </a:r>
            <a:r>
              <a:rPr lang="hu-HU" sz="23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300" b="0" i="0" dirty="0">
              <a:solidFill>
                <a:srgbClr val="3B3B3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abályos ötszög 7"/>
          <p:cNvSpPr/>
          <p:nvPr/>
        </p:nvSpPr>
        <p:spPr>
          <a:xfrm>
            <a:off x="7232802" y="2178423"/>
            <a:ext cx="4856104" cy="2232211"/>
          </a:xfrm>
          <a:prstGeom prst="pent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Te csak </a:t>
            </a:r>
            <a:r>
              <a:rPr lang="hu-HU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az Istennek </a:t>
            </a:r>
            <a:r>
              <a:rPr lang="hu-H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országát keresd! </a:t>
            </a:r>
          </a:p>
        </p:txBody>
      </p:sp>
      <p:sp>
        <p:nvSpPr>
          <p:cNvPr id="9" name="Lefelé nyíl 8"/>
          <p:cNvSpPr/>
          <p:nvPr/>
        </p:nvSpPr>
        <p:spPr>
          <a:xfrm rot="20940316">
            <a:off x="8284520" y="1252920"/>
            <a:ext cx="726141" cy="1694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3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147" y="624109"/>
            <a:ext cx="8911687" cy="128089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/>
              <a:t>Az értékek mentén…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44984" y="2782280"/>
            <a:ext cx="7768634" cy="333784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Mit jelent ez a kifejezés szerinted: </a:t>
            </a: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„belső érték”? </a:t>
            </a:r>
          </a:p>
          <a:p>
            <a:pPr lvl="1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Mit gondolsz neked van ilyen értéked? </a:t>
            </a:r>
          </a:p>
          <a:p>
            <a:pPr marL="457200" lvl="1" indent="0">
              <a:buNone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 van írd le, ha nem tudod pontosan mit is írhatnál, akkor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válassz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az alábbi lehetőségek közül:</a:t>
            </a:r>
          </a:p>
          <a:p>
            <a:pPr marL="457200" lvl="1" indent="0"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átorság, türelem, megbocsátás, szorgalom, nyugalom, őszinteség, elfogadás, tisztelet, megértés, szelídség, öröm.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010" y="185470"/>
            <a:ext cx="1942601" cy="191022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06" y="5016137"/>
            <a:ext cx="1681775" cy="167232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188" y="1554481"/>
            <a:ext cx="3546747" cy="266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0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7084" y="200293"/>
            <a:ext cx="8911687" cy="82586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Nézd meg a következő filmrészletet! 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8872" y="1243148"/>
            <a:ext cx="4955277" cy="548038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Tudod-e? 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igazgyöngy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tengerek mélyén kagylók és osztrigák belsejében képződik. Keletkezése a természet csodája. Ha szennyeződés kerül a kagyló belsejébe védekezésül a kagyló körülveszi azt egy anyaggal, ami időről időre egyre keményebbé válik és végül gyöngy lesz belőle. </a:t>
            </a:r>
            <a:endParaRPr lang="hu-HU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étágú csillag 4"/>
          <p:cNvSpPr/>
          <p:nvPr/>
        </p:nvSpPr>
        <p:spPr>
          <a:xfrm>
            <a:off x="5120640" y="1026159"/>
            <a:ext cx="6406440" cy="2095901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600" dirty="0" smtClean="0">
                <a:hlinkClick r:id="rId2"/>
              </a:rPr>
              <a:t>Ide kattints!</a:t>
            </a:r>
          </a:p>
        </p:txBody>
      </p:sp>
      <p:sp>
        <p:nvSpPr>
          <p:cNvPr id="8" name="Tekercs függőlegesen 7"/>
          <p:cNvSpPr/>
          <p:nvPr/>
        </p:nvSpPr>
        <p:spPr>
          <a:xfrm>
            <a:off x="5864878" y="5095592"/>
            <a:ext cx="6092931" cy="1538473"/>
          </a:xfrm>
          <a:prstGeom prst="vertic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a mennyek országát ebben a példázatban ahhoz a kereskedőhöz   hasonlítja, aki igazgyöngyöket keres.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892" y="200292"/>
            <a:ext cx="1641917" cy="1637305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6042927" y="3467342"/>
            <a:ext cx="59170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hlinkClick r:id="rId4"/>
              </a:rPr>
              <a:t>https://</a:t>
            </a:r>
            <a:r>
              <a:rPr lang="hu-HU" dirty="0" smtClean="0">
                <a:hlinkClick r:id="rId4"/>
              </a:rPr>
              <a:t>www.youtube.com/watch?v=ELGVBTrxvI4</a:t>
            </a:r>
            <a:endParaRPr lang="hu-HU" dirty="0" smtClean="0"/>
          </a:p>
          <a:p>
            <a:r>
              <a:rPr lang="hu-HU" dirty="0" smtClean="0"/>
              <a:t>Ha nem indul kattintásra a videó, akkor a fenti szöveget </a:t>
            </a:r>
          </a:p>
          <a:p>
            <a:r>
              <a:rPr lang="hu-HU" dirty="0" smtClean="0"/>
              <a:t>a böngésző címsorába másold!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63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3327" y="259857"/>
            <a:ext cx="10067698" cy="120318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Olvasd el kérlek figyelmesen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igazgyöngy példázatát a Bibliából! Mt 13,44-52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59" y="1933285"/>
            <a:ext cx="9623256" cy="4323874"/>
          </a:xfr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1907" y="166919"/>
            <a:ext cx="1535569" cy="1531243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709851" y="6257159"/>
            <a:ext cx="3882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Forrás: </a:t>
            </a:r>
            <a:r>
              <a:rPr lang="hu-HU" dirty="0" smtClean="0">
                <a:hlinkClick r:id="rId4"/>
              </a:rPr>
              <a:t>www.abibliamindenkie.hu</a:t>
            </a:r>
            <a:endParaRPr lang="hu-HU" dirty="0" smtClean="0"/>
          </a:p>
          <a:p>
            <a:endParaRPr lang="hu-HU" dirty="0"/>
          </a:p>
        </p:txBody>
      </p:sp>
      <p:cxnSp>
        <p:nvCxnSpPr>
          <p:cNvPr id="8" name="Egyenes összekötő 7"/>
          <p:cNvCxnSpPr/>
          <p:nvPr/>
        </p:nvCxnSpPr>
        <p:spPr>
          <a:xfrm>
            <a:off x="1188720" y="3161211"/>
            <a:ext cx="9392194" cy="26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1175657" y="3135086"/>
            <a:ext cx="13063" cy="770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flipV="1">
            <a:off x="1188720" y="3905794"/>
            <a:ext cx="9392194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10580914" y="3187337"/>
            <a:ext cx="0" cy="731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5520" y="233732"/>
            <a:ext cx="1914358" cy="1882452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3777933" y="3108960"/>
            <a:ext cx="4425542" cy="13513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igazgyöngy  </a:t>
            </a:r>
            <a:endParaRPr lang="hu-H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kerekített téglalapbuborék 5"/>
          <p:cNvSpPr/>
          <p:nvPr/>
        </p:nvSpPr>
        <p:spPr>
          <a:xfrm>
            <a:off x="2011678" y="1299133"/>
            <a:ext cx="2168435" cy="1423851"/>
          </a:xfrm>
          <a:prstGeom prst="wedgeRoundRect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Igazán értékes dolog!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kerekített téglalapbuborék 6"/>
          <p:cNvSpPr/>
          <p:nvPr/>
        </p:nvSpPr>
        <p:spPr>
          <a:xfrm>
            <a:off x="6669741" y="1174958"/>
            <a:ext cx="2233749" cy="1473305"/>
          </a:xfrm>
          <a:prstGeom prst="wedgeRoundRect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kereskedő mindent elcserélt érte!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ekerekített téglalapbuborék 7"/>
          <p:cNvSpPr/>
          <p:nvPr/>
        </p:nvSpPr>
        <p:spPr>
          <a:xfrm>
            <a:off x="2011679" y="4506685"/>
            <a:ext cx="2317506" cy="1785955"/>
          </a:xfrm>
          <a:prstGeom prst="wedgeRoundRectCallou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ember képes a tengerek mélyére menni, hogy megszerezze!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buborék 8"/>
          <p:cNvSpPr/>
          <p:nvPr/>
        </p:nvSpPr>
        <p:spPr>
          <a:xfrm>
            <a:off x="6192948" y="4921041"/>
            <a:ext cx="2272937" cy="1371600"/>
          </a:xfrm>
          <a:prstGeom prst="wedgeRoundRect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Sok időt kell a keresésével tölteni!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ekerekített téglalapbuborék 9"/>
          <p:cNvSpPr/>
          <p:nvPr/>
        </p:nvSpPr>
        <p:spPr>
          <a:xfrm>
            <a:off x="9265236" y="2921001"/>
            <a:ext cx="1529977" cy="1226994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hu-H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9499813" y="5237509"/>
            <a:ext cx="1993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 mit írnál ide?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Egyenes összekötő nyíllal 12"/>
          <p:cNvCxnSpPr/>
          <p:nvPr/>
        </p:nvCxnSpPr>
        <p:spPr>
          <a:xfrm flipV="1">
            <a:off x="9806109" y="4460344"/>
            <a:ext cx="149411" cy="460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43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5212" y="349790"/>
            <a:ext cx="10146075" cy="134838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Jézus a mennyek országáról is példázatok segítségével tanított!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3772" y="2024743"/>
            <a:ext cx="10659291" cy="459812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endParaRPr lang="hu-HU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u-H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igazgyöngy példázata az elrejtett kinccsel együtt ugyanazt a mondanivalót szeretné megvilágítani két különböző kép révén. 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Itt a kereskedelemből vett példával szemlélteti Jézus, hogyan kell viszonyulnunk Isten országához!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legnagyobb kincs számunkra: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sten országa! Mert ez mindennél értékesebb!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Az ember, ha keresi az Isten országát, mint legnagyobb kincset, megtalálhatja Jézusban. Ő közel hozta számunkra.</a:t>
            </a:r>
          </a:p>
          <a:p>
            <a:pPr marL="0" indent="0">
              <a:buNone/>
            </a:pP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8843" y="723623"/>
            <a:ext cx="1396105" cy="130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6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29939" y="823425"/>
            <a:ext cx="9584372" cy="865056"/>
          </a:xfrm>
          <a:solidFill>
            <a:schemeClr val="bg2"/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Jól jegyezd meg!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743" y="440746"/>
            <a:ext cx="1831568" cy="1630413"/>
          </a:xfrm>
          <a:prstGeom prst="rect">
            <a:avLst/>
          </a:prstGeom>
        </p:spPr>
      </p:pic>
      <p:sp>
        <p:nvSpPr>
          <p:cNvPr id="3" name="Átellenes sarkain kerekített téglalap 2"/>
          <p:cNvSpPr/>
          <p:nvPr/>
        </p:nvSpPr>
        <p:spPr>
          <a:xfrm>
            <a:off x="705394" y="2095306"/>
            <a:ext cx="10689771" cy="4514500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300" dirty="0">
                <a:solidFill>
                  <a:srgbClr val="6AAC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országa számunkra felbecsülhetetlen érték! Ha keressük, megtalálhatjuk!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300" dirty="0">
                <a:solidFill>
                  <a:srgbClr val="6AAC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Ehhez kellő kíváncsiság, érdeklődés, befektetett munka, fáradozás is szükséges a részünkről!</a:t>
            </a:r>
          </a:p>
          <a:p>
            <a:pPr lvl="0"/>
            <a:endParaRPr lang="hu-HU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/>
            <a:r>
              <a:rPr lang="hu-HU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hu-HU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valaki rátalál az Isten országára, megérti a titkát, megérti az evangéliumot, akkor arra az emberre </a:t>
            </a:r>
            <a:r>
              <a:rPr lang="hu-HU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nagy </a:t>
            </a:r>
            <a:r>
              <a:rPr lang="hu-HU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hatást gyakorol ez a </a:t>
            </a:r>
            <a:r>
              <a:rPr lang="hu-HU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találkozás. </a:t>
            </a:r>
            <a:endParaRPr lang="hu-HU" sz="2500" dirty="0">
              <a:solidFill>
                <a:srgbClr val="6AAC9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6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676</Words>
  <Application>Microsoft Office PowerPoint</Application>
  <PresentationFormat>Szélesvásznú</PresentationFormat>
  <Paragraphs>90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Noto Serif</vt:lpstr>
      <vt:lpstr>Times New Roman</vt:lpstr>
      <vt:lpstr>Wingdings 3</vt:lpstr>
      <vt:lpstr>7_Szálak</vt:lpstr>
      <vt:lpstr>PowerPoint-bemutató</vt:lpstr>
      <vt:lpstr>PowerPoint-bemutató</vt:lpstr>
      <vt:lpstr>PowerPoint-bemutató</vt:lpstr>
      <vt:lpstr>Az értékek mentén… </vt:lpstr>
      <vt:lpstr>Nézd meg a következő filmrészletet! </vt:lpstr>
      <vt:lpstr>Olvasd el kérlek figyelmesen az igazgyöngy példázatát a Bibliából! Mt 13,44-52</vt:lpstr>
      <vt:lpstr>PowerPoint-bemutató</vt:lpstr>
      <vt:lpstr>Jézus a mennyek országáról is példázatok segítségével tanított!</vt:lpstr>
      <vt:lpstr>Jól jegyezd meg!</vt:lpstr>
      <vt:lpstr>Te mihez hasonlítanád Isten országát? </vt:lpstr>
      <vt:lpstr>Hallgass meg egy dalt!</vt:lpstr>
      <vt:lpstr>Készítsd el az online feladatot!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Csőri-Czinkos Gergő</cp:lastModifiedBy>
  <cp:revision>231</cp:revision>
  <dcterms:created xsi:type="dcterms:W3CDTF">2020-03-16T06:58:02Z</dcterms:created>
  <dcterms:modified xsi:type="dcterms:W3CDTF">2022-03-28T10:22:47Z</dcterms:modified>
</cp:coreProperties>
</file>