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0" r:id="rId3"/>
    <p:sldId id="281" r:id="rId4"/>
    <p:sldId id="314" r:id="rId5"/>
    <p:sldId id="315" r:id="rId6"/>
    <p:sldId id="300" r:id="rId7"/>
    <p:sldId id="319" r:id="rId8"/>
    <p:sldId id="320" r:id="rId9"/>
    <p:sldId id="317" r:id="rId10"/>
    <p:sldId id="310" r:id="rId11"/>
    <p:sldId id="307" r:id="rId12"/>
    <p:sldId id="316" r:id="rId13"/>
    <p:sldId id="297" r:id="rId14"/>
    <p:sldId id="318" r:id="rId15"/>
    <p:sldId id="304" r:id="rId16"/>
    <p:sldId id="305" r:id="rId17"/>
    <p:sldId id="306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0C2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6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9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1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82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2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13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9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5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39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150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2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6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3Q-OWsypf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SkPENzv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1772/770/556" TargetMode="External"/><Relationship Id="rId4" Type="http://schemas.openxmlformats.org/officeDocument/2006/relationships/hyperlink" Target="http://rpi-feladatbank.reformatus.hu/lt03OUj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hyperlink" Target="http://www.unsplash.com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YegvJsbd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FCpKFjKJtC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SdsZu_yEI0?t=366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ibliamindenkie.h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Máté elhívása  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440746"/>
            <a:ext cx="1831568" cy="1630413"/>
          </a:xfrm>
          <a:prstGeom prst="rect">
            <a:avLst/>
          </a:prstGeom>
        </p:spPr>
      </p:pic>
      <p:sp>
        <p:nvSpPr>
          <p:cNvPr id="3" name="Átellenes sarkain kerekített téglalap 2"/>
          <p:cNvSpPr/>
          <p:nvPr/>
        </p:nvSpPr>
        <p:spPr>
          <a:xfrm>
            <a:off x="705394" y="2095306"/>
            <a:ext cx="10689771" cy="4514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Máté értéket cserélt. Otthagyta a régi életmódját Jézus szavára és új életet kezdett.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Lehetőségünk van változtatni rossz szokásainkon, dolgainkon, ha engedelmeskedünk Jézus hívásának.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Jézus elhívott, azt vedd nagyon komolyan, tedd meg minél hamarabb, amire kér, úgy mint Máté!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halogassuk az életmódváltoztatást!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téged is hív: „Kövess engem!”</a:t>
            </a:r>
            <a:endParaRPr lang="hu-HU" sz="3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3056" y="444189"/>
            <a:ext cx="8680321" cy="12569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Máténak is lett volna mobilja, vajon mit üzent volna vele?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63291" y="2046029"/>
            <a:ext cx="5291543" cy="4224143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üzenetet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írt volna arról,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ami vele történt?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Írj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sms-t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vagy emailt 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Máté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nevében! Majd küldd el a hittanoktatódnak!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(Maximum 140 karakter hosszúságú legyen!)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füzetedbe is írhatod, akkor fényképezd le alkotásod és a fotót küldd el!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652" y="4441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4885508"/>
            <a:ext cx="1781611" cy="17866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371" y="3709852"/>
            <a:ext cx="384432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Hallgass meg egy éneket!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550331" y="5648819"/>
            <a:ext cx="4318736" cy="88696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diákon találod a feladatokat!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54" y="134471"/>
            <a:ext cx="1583413" cy="15878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81" y="1340088"/>
            <a:ext cx="5004040" cy="3474912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5773067" y="236529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Már </a:t>
            </a: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szolgád lettem, Jézusom,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értem </a:t>
            </a:r>
            <a:r>
              <a:rPr lang="hu-HU" sz="24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áldozál</a:t>
            </a: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uram nincsen, jól tudom,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bűnből </a:t>
            </a:r>
            <a:r>
              <a:rPr lang="hu-HU" sz="24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kihozál</a:t>
            </a: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Légy áldott, Krisztusom, te nagy!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 adjam át szívem: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Vedd szívesen, hogy hol te vagy,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szív is ott legyen.</a:t>
            </a:r>
            <a:endParaRPr lang="hu-HU" sz="24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87187" y="5682011"/>
            <a:ext cx="6096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Református Énekeskönyv 467. dicséret alapján </a:t>
            </a:r>
            <a:r>
              <a:rPr lang="hu-HU" sz="20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készült zeneszámot </a:t>
            </a:r>
            <a:r>
              <a:rPr lang="hu-HU" sz="2000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énekli</a:t>
            </a:r>
            <a:r>
              <a:rPr lang="hu-HU" sz="20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hangszeren </a:t>
            </a:r>
            <a:r>
              <a:rPr lang="hu-HU" sz="2000" dirty="0" smtClean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előadja: </a:t>
            </a:r>
            <a:r>
              <a:rPr lang="hu-HU" sz="20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Fitos László.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yamatábra: Döntés 13"/>
          <p:cNvSpPr/>
          <p:nvPr/>
        </p:nvSpPr>
        <p:spPr>
          <a:xfrm>
            <a:off x="7061329" y="1218723"/>
            <a:ext cx="2864223" cy="102521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klikkelj!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10" name="Vágott nyíl jobbra 9"/>
          <p:cNvSpPr/>
          <p:nvPr/>
        </p:nvSpPr>
        <p:spPr>
          <a:xfrm rot="9879886">
            <a:off x="9199816" y="1400698"/>
            <a:ext cx="893485" cy="16945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8160" y="682529"/>
            <a:ext cx="7204218" cy="89118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Kíváncsi vagyok a véleményedre!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87" y="379235"/>
            <a:ext cx="1551625" cy="1525765"/>
          </a:xfrm>
          <a:prstGeom prst="rect">
            <a:avLst/>
          </a:prstGeom>
        </p:spPr>
      </p:pic>
      <p:sp>
        <p:nvSpPr>
          <p:cNvPr id="5" name="Tekercs vízszintesen 4"/>
          <p:cNvSpPr/>
          <p:nvPr/>
        </p:nvSpPr>
        <p:spPr>
          <a:xfrm>
            <a:off x="2801931" y="2860766"/>
            <a:ext cx="8928515" cy="3657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írj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 példákat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füzetedbe,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te hogyan tudod Őt követni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Fotózd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és küldd el hittanoktatódnak gondolataidat! 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89612" y="2046655"/>
            <a:ext cx="1149531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</a:t>
            </a:r>
            <a:r>
              <a:rPr lang="hu-H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ma </a:t>
            </a:r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Jézust követni?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81" y="4979524"/>
            <a:ext cx="1547536" cy="15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4076" y="487192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feladatokat!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2940424"/>
            <a:ext cx="9538704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feladataidat!)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713669" y="2286851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hu-HU" dirty="0"/>
          </a:p>
        </p:txBody>
      </p:sp>
      <p:sp>
        <p:nvSpPr>
          <p:cNvPr id="9" name="Balra nyíl 8"/>
          <p:cNvSpPr/>
          <p:nvPr/>
        </p:nvSpPr>
        <p:spPr>
          <a:xfrm rot="19549931">
            <a:off x="4080958" y="1663759"/>
            <a:ext cx="1368507" cy="367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93066" y="2374292"/>
            <a:ext cx="47772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Az első feladatot itt találod!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552731" y="2374292"/>
            <a:ext cx="4159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második feladatot itt!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 rot="19528008">
            <a:off x="8238933" y="1201587"/>
            <a:ext cx="369431" cy="1345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22179" y="2292439"/>
            <a:ext cx="657236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„A Mester itt van és hív téged.”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11,28.)</a:t>
            </a:r>
            <a:endParaRPr lang="hu-HU" sz="3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5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  <p:pic>
        <p:nvPicPr>
          <p:cNvPr id="5" name="Áldjad én lelkem a dicsőség erős király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2383" y="4350509"/>
            <a:ext cx="609600" cy="609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sp>
        <p:nvSpPr>
          <p:cNvPr id="7" name="Folyamatábra: Másik feldolgozás 6"/>
          <p:cNvSpPr/>
          <p:nvPr/>
        </p:nvSpPr>
        <p:spPr>
          <a:xfrm>
            <a:off x="5439781" y="4213024"/>
            <a:ext cx="3821785" cy="999056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Áldjad én lelkem!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ikonra klikkelve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a zene lejátszását! 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9078686" y="4729553"/>
            <a:ext cx="894209" cy="230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elhív minket!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96297" y="512307"/>
            <a:ext cx="3406255" cy="63432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Énekeljünk együtt!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456" y="181709"/>
            <a:ext cx="2182557" cy="215817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00297" y="512307"/>
            <a:ext cx="6096000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endParaRPr lang="hu-HU" sz="23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abályos ötszög 7"/>
          <p:cNvSpPr/>
          <p:nvPr/>
        </p:nvSpPr>
        <p:spPr>
          <a:xfrm>
            <a:off x="7232802" y="2178423"/>
            <a:ext cx="4856104" cy="2232211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400" dirty="0" smtClean="0">
                <a:hlinkClick r:id="rId3"/>
              </a:rPr>
              <a:t>Kegyelemből léphetünk be! </a:t>
            </a:r>
          </a:p>
          <a:p>
            <a:pPr lvl="0"/>
            <a:endParaRPr lang="hu-H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9" name="Lefelé nyíl 8"/>
          <p:cNvSpPr/>
          <p:nvPr/>
        </p:nvSpPr>
        <p:spPr>
          <a:xfrm rot="20940316">
            <a:off x="8284520" y="1252920"/>
            <a:ext cx="726141" cy="169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66" y="183338"/>
            <a:ext cx="6069527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147" y="624109"/>
            <a:ext cx="891168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értékek cseréje…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30585" y="2664714"/>
            <a:ext cx="7768634" cy="16329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gondolsz? Hajlandó lennél változtatni szokásaidon, életmódodon, ha valaki megkér rá?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010" y="185470"/>
            <a:ext cx="1942601" cy="19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filmrészletet!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061572"/>
            <a:ext cx="4955277" cy="551579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elhívás fogalma: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valakit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kiválaszt korábbi életviteléből és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valamilyen feladattal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küldetéssel látja el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 a feladat lehet egész életre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szóló,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vagy lehet egyszeri alkalomra vonatkozó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elhívás Isten igéje és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Szentlelke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által személyesen történik.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712824" y="3101081"/>
            <a:ext cx="609293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szeretettel közelít a bűnös és mások szemében lenézett ember felé 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 jó tervei vannak az életünkkel.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bennünket is arra hív, hogy kövessük őt!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722939" y="2047247"/>
            <a:ext cx="5125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 videó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2937" y="637903"/>
            <a:ext cx="5588137" cy="59065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vámszedő az, aki a tartományok és városok határain az utazóktól, kereskedőktől pénzt szedett az áthaladásért cserébe.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korában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énzt gyűjtött a római császárnak.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vámszedőket sokan árulónak tartották, mert egy idegen elnyomó népet a rómaiakat szolgálta!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Máté is vámszedőként dolgozott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Kapernaumban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egy kereskedelmi nagyvárosban. 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53" y="2938054"/>
            <a:ext cx="3548198" cy="23631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1" y="246794"/>
            <a:ext cx="1648686" cy="16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Csoportba foglalás 60"/>
          <p:cNvGrpSpPr>
            <a:grpSpLocks noChangeAspect="1"/>
          </p:cNvGrpSpPr>
          <p:nvPr/>
        </p:nvGrpSpPr>
        <p:grpSpPr>
          <a:xfrm>
            <a:off x="236971" y="298302"/>
            <a:ext cx="1548000" cy="1548000"/>
            <a:chOff x="2777625" y="3295185"/>
            <a:chExt cx="3312000" cy="3312000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2" name="Ellipszis 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Fánk 5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Csoportba foglalás 61"/>
          <p:cNvGrpSpPr>
            <a:grpSpLocks noChangeAspect="1"/>
          </p:cNvGrpSpPr>
          <p:nvPr/>
        </p:nvGrpSpPr>
        <p:grpSpPr>
          <a:xfrm>
            <a:off x="6500540" y="924264"/>
            <a:ext cx="1548000" cy="1548000"/>
            <a:chOff x="2777625" y="3295185"/>
            <a:chExt cx="3312000" cy="3312000"/>
          </a:xfrm>
          <a:scene3d>
            <a:camera prst="isometricOffAxis1Top"/>
            <a:lightRig rig="threePt" dir="t"/>
          </a:scene3d>
        </p:grpSpPr>
        <p:grpSp>
          <p:nvGrpSpPr>
            <p:cNvPr id="63" name="Csoportba foglalás 6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5" name="Ellipszis 6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Szabadkézi sokszög 6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Fánk 6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Csoportba foglalás 67"/>
          <p:cNvGrpSpPr>
            <a:grpSpLocks noChangeAspect="1"/>
          </p:cNvGrpSpPr>
          <p:nvPr/>
        </p:nvGrpSpPr>
        <p:grpSpPr>
          <a:xfrm rot="20132944">
            <a:off x="4315807" y="3074305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69" name="Csoportba foglalás 6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Szabadkézi sokszög 7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0" name="Fánk 6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0" name="Csoportba foglalás 79"/>
          <p:cNvGrpSpPr>
            <a:grpSpLocks noChangeAspect="1"/>
          </p:cNvGrpSpPr>
          <p:nvPr/>
        </p:nvGrpSpPr>
        <p:grpSpPr>
          <a:xfrm>
            <a:off x="7942499" y="229527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81" name="Csoportba foglalás 8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3" name="Ellipszis 8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Fánk 8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6" name="Csoportba foglalás 85"/>
          <p:cNvGrpSpPr>
            <a:grpSpLocks noChangeAspect="1"/>
          </p:cNvGrpSpPr>
          <p:nvPr/>
        </p:nvGrpSpPr>
        <p:grpSpPr>
          <a:xfrm>
            <a:off x="738128" y="3377938"/>
            <a:ext cx="1548000" cy="1548000"/>
            <a:chOff x="2777625" y="3295185"/>
            <a:chExt cx="3312000" cy="3312000"/>
          </a:xfrm>
          <a:scene3d>
            <a:camera prst="isometricOffAxis2Right"/>
            <a:lightRig rig="threePt" dir="t"/>
          </a:scene3d>
        </p:grpSpPr>
        <p:grpSp>
          <p:nvGrpSpPr>
            <p:cNvPr id="87" name="Csoportba foglalás 8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9" name="Ellipszis 8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Szabadkézi sokszög 8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8" name="Fánk 8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2" name="Csoportba foglalás 91"/>
          <p:cNvGrpSpPr>
            <a:grpSpLocks noChangeAspect="1"/>
          </p:cNvGrpSpPr>
          <p:nvPr/>
        </p:nvGrpSpPr>
        <p:grpSpPr>
          <a:xfrm>
            <a:off x="4172944" y="1004582"/>
            <a:ext cx="1548000" cy="1548000"/>
            <a:chOff x="2777625" y="3295185"/>
            <a:chExt cx="3312000" cy="3312000"/>
          </a:xfrm>
        </p:grpSpPr>
        <p:grpSp>
          <p:nvGrpSpPr>
            <p:cNvPr id="93" name="Csoportba foglalás 9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5" name="Ellipszis 9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Szabadkézi sokszög 9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4" name="Fánk 9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" name="Csoportba foglalás 97"/>
          <p:cNvGrpSpPr>
            <a:grpSpLocks noChangeAspect="1"/>
          </p:cNvGrpSpPr>
          <p:nvPr/>
        </p:nvGrpSpPr>
        <p:grpSpPr>
          <a:xfrm>
            <a:off x="8968908" y="154140"/>
            <a:ext cx="1548000" cy="1548000"/>
            <a:chOff x="2777625" y="3295185"/>
            <a:chExt cx="3312000" cy="3312000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1" name="Ellipszis 10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Szabadkézi sokszög 10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Fánk 9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" name="Csoportba foglalás 103"/>
          <p:cNvGrpSpPr>
            <a:grpSpLocks noChangeAspect="1"/>
          </p:cNvGrpSpPr>
          <p:nvPr/>
        </p:nvGrpSpPr>
        <p:grpSpPr>
          <a:xfrm>
            <a:off x="10476180" y="5170433"/>
            <a:ext cx="1548000" cy="1548000"/>
            <a:chOff x="2777625" y="3295185"/>
            <a:chExt cx="3312000" cy="3312000"/>
          </a:xfrm>
        </p:grpSpPr>
        <p:grpSp>
          <p:nvGrpSpPr>
            <p:cNvPr id="105" name="Csoportba foglalás 10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7" name="Ellipszis 10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Szabadkézi sokszög 10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Fánk 10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0" name="Csoportba foglalás 109"/>
          <p:cNvGrpSpPr>
            <a:grpSpLocks noChangeAspect="1"/>
          </p:cNvGrpSpPr>
          <p:nvPr/>
        </p:nvGrpSpPr>
        <p:grpSpPr>
          <a:xfrm rot="17852894">
            <a:off x="6254630" y="4440294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111" name="Csoportba foglalás 11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3" name="Ellipszis 11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Szabadkézi sokszög 11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2" name="Fánk 11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6" name="Csoportba foglalás 115"/>
          <p:cNvGrpSpPr>
            <a:grpSpLocks noChangeAspect="1"/>
          </p:cNvGrpSpPr>
          <p:nvPr/>
        </p:nvGrpSpPr>
        <p:grpSpPr>
          <a:xfrm>
            <a:off x="2090611" y="4786431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17" name="Csoportba foglalás 11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9" name="Ellipszis 11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Fánk 11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Csoportba foglalás 121"/>
          <p:cNvGrpSpPr>
            <a:grpSpLocks noChangeAspect="1"/>
          </p:cNvGrpSpPr>
          <p:nvPr/>
        </p:nvGrpSpPr>
        <p:grpSpPr>
          <a:xfrm>
            <a:off x="2412121" y="2436436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23" name="Csoportba foglalás 12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25" name="Ellipszis 12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Szabadkézi sokszög 12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4" name="Fánk 12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8" name="Csoportba foglalás 127"/>
          <p:cNvGrpSpPr>
            <a:grpSpLocks noChangeAspect="1"/>
          </p:cNvGrpSpPr>
          <p:nvPr/>
        </p:nvGrpSpPr>
        <p:grpSpPr>
          <a:xfrm rot="3971332">
            <a:off x="9452178" y="3889774"/>
            <a:ext cx="1548000" cy="1548000"/>
            <a:chOff x="2777625" y="3295185"/>
            <a:chExt cx="3312000" cy="3312000"/>
          </a:xfrm>
        </p:grpSpPr>
        <p:grpSp>
          <p:nvGrpSpPr>
            <p:cNvPr id="129" name="Csoportba foglalás 12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1" name="Ellipszis 13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Szabadkézi sokszög 13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0" name="Fánk 12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4" name="Csoportba foglalás 133"/>
          <p:cNvGrpSpPr>
            <a:grpSpLocks noChangeAspect="1"/>
          </p:cNvGrpSpPr>
          <p:nvPr/>
        </p:nvGrpSpPr>
        <p:grpSpPr>
          <a:xfrm rot="17475479">
            <a:off x="9886907" y="2020792"/>
            <a:ext cx="1548000" cy="1548000"/>
            <a:chOff x="2777625" y="3295185"/>
            <a:chExt cx="3312000" cy="3312000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7" name="Ellipszis 13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Szabadkézi sokszög 13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6" name="Fánk 13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0" name="Csoportba foglalás 139"/>
          <p:cNvGrpSpPr>
            <a:grpSpLocks noChangeAspect="1"/>
          </p:cNvGrpSpPr>
          <p:nvPr/>
        </p:nvGrpSpPr>
        <p:grpSpPr>
          <a:xfrm rot="3971332">
            <a:off x="6195974" y="2664206"/>
            <a:ext cx="1548000" cy="1548000"/>
            <a:chOff x="2777625" y="3295185"/>
            <a:chExt cx="3312000" cy="3312000"/>
          </a:xfrm>
        </p:grpSpPr>
        <p:grpSp>
          <p:nvGrpSpPr>
            <p:cNvPr id="141" name="Csoportba foglalás 14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3" name="Ellipszis 14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Szabadkézi sokszög 14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2" name="Fánk 14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" name="Csoportba foglalás 145"/>
          <p:cNvGrpSpPr>
            <a:grpSpLocks noChangeAspect="1"/>
          </p:cNvGrpSpPr>
          <p:nvPr/>
        </p:nvGrpSpPr>
        <p:grpSpPr>
          <a:xfrm rot="17201259">
            <a:off x="4026010" y="4740273"/>
            <a:ext cx="1548000" cy="1548000"/>
            <a:chOff x="2777625" y="3295185"/>
            <a:chExt cx="3312000" cy="3312000"/>
          </a:xfrm>
        </p:grpSpPr>
        <p:grpSp>
          <p:nvGrpSpPr>
            <p:cNvPr id="147" name="Csoportba foglalás 14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9" name="Ellipszis 14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Szabadkézi sokszög 14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8" name="Fánk 14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Csoportba foglalás 248"/>
          <p:cNvGrpSpPr>
            <a:grpSpLocks noChangeAspect="1"/>
          </p:cNvGrpSpPr>
          <p:nvPr/>
        </p:nvGrpSpPr>
        <p:grpSpPr>
          <a:xfrm rot="3971332">
            <a:off x="1309633" y="1835917"/>
            <a:ext cx="1548000" cy="1548000"/>
            <a:chOff x="2777625" y="3295185"/>
            <a:chExt cx="3312000" cy="3312000"/>
          </a:xfrm>
        </p:grpSpPr>
        <p:grpSp>
          <p:nvGrpSpPr>
            <p:cNvPr id="250" name="Csoportba foglalás 249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52" name="Ellipszis 2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3" name="Szabadkézi sokszög 2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51" name="Fánk 250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5" name="Csoportba foglalás 254"/>
          <p:cNvGrpSpPr/>
          <p:nvPr/>
        </p:nvGrpSpPr>
        <p:grpSpPr>
          <a:xfrm>
            <a:off x="2737765" y="201109"/>
            <a:ext cx="6716471" cy="6535223"/>
            <a:chOff x="2794921" y="170594"/>
            <a:chExt cx="6716471" cy="6535223"/>
          </a:xfrm>
        </p:grpSpPr>
        <p:grpSp>
          <p:nvGrpSpPr>
            <p:cNvPr id="219" name="Csoportba foglalás 218"/>
            <p:cNvGrpSpPr/>
            <p:nvPr/>
          </p:nvGrpSpPr>
          <p:grpSpPr>
            <a:xfrm>
              <a:off x="2794921" y="170594"/>
              <a:ext cx="6716471" cy="6535223"/>
              <a:chOff x="3100274" y="525235"/>
              <a:chExt cx="6216766" cy="6018963"/>
            </a:xfrm>
          </p:grpSpPr>
          <p:grpSp>
            <p:nvGrpSpPr>
              <p:cNvPr id="220" name="Csoportba foglalás 219"/>
              <p:cNvGrpSpPr/>
              <p:nvPr/>
            </p:nvGrpSpPr>
            <p:grpSpPr>
              <a:xfrm>
                <a:off x="3222083" y="643797"/>
                <a:ext cx="5908955" cy="5720946"/>
                <a:chOff x="2864875" y="1030566"/>
                <a:chExt cx="3148013" cy="314801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22" name="Ellipszis 221"/>
                <p:cNvSpPr/>
                <p:nvPr/>
              </p:nvSpPr>
              <p:spPr>
                <a:xfrm>
                  <a:off x="2864875" y="1030566"/>
                  <a:ext cx="3148013" cy="3148013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Szabadkézi sokszög 222"/>
                <p:cNvSpPr/>
                <p:nvPr/>
              </p:nvSpPr>
              <p:spPr>
                <a:xfrm>
                  <a:off x="3646766" y="1614960"/>
                  <a:ext cx="1504257" cy="1988210"/>
                </a:xfrm>
                <a:custGeom>
                  <a:avLst/>
                  <a:gdLst>
                    <a:gd name="connsiteX0" fmla="*/ 694349 w 1589396"/>
                    <a:gd name="connsiteY0" fmla="*/ 329 h 1979815"/>
                    <a:gd name="connsiteX1" fmla="*/ 1194694 w 1589396"/>
                    <a:gd name="connsiteY1" fmla="*/ 91836 h 1979815"/>
                    <a:gd name="connsiteX2" fmla="*/ 1567109 w 1589396"/>
                    <a:gd name="connsiteY2" fmla="*/ 798352 h 1979815"/>
                    <a:gd name="connsiteX3" fmla="*/ 1340848 w 1589396"/>
                    <a:gd name="connsiteY3" fmla="*/ 1094953 h 1979815"/>
                    <a:gd name="connsiteX4" fmla="*/ 1304037 w 1589396"/>
                    <a:gd name="connsiteY4" fmla="*/ 1561962 h 1979815"/>
                    <a:gd name="connsiteX5" fmla="*/ 1100330 w 1589396"/>
                    <a:gd name="connsiteY5" fmla="*/ 1618527 h 1979815"/>
                    <a:gd name="connsiteX6" fmla="*/ 1039025 w 1589396"/>
                    <a:gd name="connsiteY6" fmla="*/ 1627586 h 1979815"/>
                    <a:gd name="connsiteX7" fmla="*/ 1039025 w 1589396"/>
                    <a:gd name="connsiteY7" fmla="*/ 1979815 h 1979815"/>
                    <a:gd name="connsiteX8" fmla="*/ 395147 w 1589396"/>
                    <a:gd name="connsiteY8" fmla="*/ 1979815 h 1979815"/>
                    <a:gd name="connsiteX9" fmla="*/ 395147 w 1589396"/>
                    <a:gd name="connsiteY9" fmla="*/ 1629127 h 1979815"/>
                    <a:gd name="connsiteX10" fmla="*/ 355674 w 1589396"/>
                    <a:gd name="connsiteY10" fmla="*/ 1615713 h 1979815"/>
                    <a:gd name="connsiteX11" fmla="*/ 321259 w 1589396"/>
                    <a:gd name="connsiteY11" fmla="*/ 1596562 h 1979815"/>
                    <a:gd name="connsiteX12" fmla="*/ 2205 w 1589396"/>
                    <a:gd name="connsiteY12" fmla="*/ 817384 h 1979815"/>
                    <a:gd name="connsiteX13" fmla="*/ 207587 w 1589396"/>
                    <a:gd name="connsiteY13" fmla="*/ 233522 h 1979815"/>
                    <a:gd name="connsiteX14" fmla="*/ 694349 w 1589396"/>
                    <a:gd name="connsiteY14" fmla="*/ 329 h 1979815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570357 h 1988210"/>
                    <a:gd name="connsiteX5" fmla="*/ 1100330 w 1504534"/>
                    <a:gd name="connsiteY5" fmla="*/ 1626922 h 1988210"/>
                    <a:gd name="connsiteX6" fmla="*/ 1039025 w 1504534"/>
                    <a:gd name="connsiteY6" fmla="*/ 1635981 h 1988210"/>
                    <a:gd name="connsiteX7" fmla="*/ 1039025 w 1504534"/>
                    <a:gd name="connsiteY7" fmla="*/ 1988210 h 1988210"/>
                    <a:gd name="connsiteX8" fmla="*/ 395147 w 1504534"/>
                    <a:gd name="connsiteY8" fmla="*/ 1988210 h 1988210"/>
                    <a:gd name="connsiteX9" fmla="*/ 395147 w 1504534"/>
                    <a:gd name="connsiteY9" fmla="*/ 1637522 h 1988210"/>
                    <a:gd name="connsiteX10" fmla="*/ 355674 w 1504534"/>
                    <a:gd name="connsiteY10" fmla="*/ 1624108 h 1988210"/>
                    <a:gd name="connsiteX11" fmla="*/ 321259 w 1504534"/>
                    <a:gd name="connsiteY11" fmla="*/ 1604957 h 1988210"/>
                    <a:gd name="connsiteX12" fmla="*/ 2205 w 1504534"/>
                    <a:gd name="connsiteY12" fmla="*/ 825779 h 1988210"/>
                    <a:gd name="connsiteX13" fmla="*/ 207587 w 1504534"/>
                    <a:gd name="connsiteY13" fmla="*/ 241917 h 1988210"/>
                    <a:gd name="connsiteX14" fmla="*/ 694349 w 1504534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39025 w 1504816"/>
                    <a:gd name="connsiteY6" fmla="*/ 1635981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07128 w 1504816"/>
                    <a:gd name="connsiteY6" fmla="*/ 1497758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007128 w 1504816"/>
                    <a:gd name="connsiteY5" fmla="*/ 1497758 h 1988210"/>
                    <a:gd name="connsiteX6" fmla="*/ 1039025 w 1504816"/>
                    <a:gd name="connsiteY6" fmla="*/ 1988210 h 1988210"/>
                    <a:gd name="connsiteX7" fmla="*/ 395147 w 1504816"/>
                    <a:gd name="connsiteY7" fmla="*/ 1988210 h 1988210"/>
                    <a:gd name="connsiteX8" fmla="*/ 395147 w 1504816"/>
                    <a:gd name="connsiteY8" fmla="*/ 1637522 h 1988210"/>
                    <a:gd name="connsiteX9" fmla="*/ 355674 w 1504816"/>
                    <a:gd name="connsiteY9" fmla="*/ 1624108 h 1988210"/>
                    <a:gd name="connsiteX10" fmla="*/ 321259 w 1504816"/>
                    <a:gd name="connsiteY10" fmla="*/ 1604957 h 1988210"/>
                    <a:gd name="connsiteX11" fmla="*/ 2205 w 1504816"/>
                    <a:gd name="connsiteY11" fmla="*/ 825779 h 1988210"/>
                    <a:gd name="connsiteX12" fmla="*/ 207587 w 1504816"/>
                    <a:gd name="connsiteY12" fmla="*/ 241917 h 1988210"/>
                    <a:gd name="connsiteX13" fmla="*/ 694349 w 1504816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497758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604083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321259 w 1504257"/>
                    <a:gd name="connsiteY10" fmla="*/ 1604957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72403 w 1504257"/>
                    <a:gd name="connsiteY10" fmla="*/ 1658119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61770 w 1504257"/>
                    <a:gd name="connsiteY10" fmla="*/ 1562426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4257" h="1988210">
                      <a:moveTo>
                        <a:pt x="694349" y="8724"/>
                      </a:moveTo>
                      <a:cubicBezTo>
                        <a:pt x="886743" y="3885"/>
                        <a:pt x="1063411" y="-34545"/>
                        <a:pt x="1194694" y="100231"/>
                      </a:cubicBezTo>
                      <a:cubicBezTo>
                        <a:pt x="1325977" y="235007"/>
                        <a:pt x="1393373" y="621873"/>
                        <a:pt x="1482049" y="817379"/>
                      </a:cubicBezTo>
                      <a:cubicBezTo>
                        <a:pt x="1570724" y="1012886"/>
                        <a:pt x="1366973" y="979624"/>
                        <a:pt x="1340848" y="1103348"/>
                      </a:cubicBezTo>
                      <a:cubicBezTo>
                        <a:pt x="1314723" y="1227072"/>
                        <a:pt x="1380922" y="1476269"/>
                        <a:pt x="1325302" y="1559725"/>
                      </a:cubicBezTo>
                      <a:cubicBezTo>
                        <a:pt x="1269682" y="1643181"/>
                        <a:pt x="1047752" y="1514948"/>
                        <a:pt x="1007128" y="1604083"/>
                      </a:cubicBezTo>
                      <a:lnTo>
                        <a:pt x="1039025" y="1988210"/>
                      </a:lnTo>
                      <a:lnTo>
                        <a:pt x="395147" y="1988210"/>
                      </a:lnTo>
                      <a:lnTo>
                        <a:pt x="395147" y="1637522"/>
                      </a:lnTo>
                      <a:lnTo>
                        <a:pt x="355674" y="1624108"/>
                      </a:lnTo>
                      <a:cubicBezTo>
                        <a:pt x="342386" y="1618390"/>
                        <a:pt x="171344" y="1569488"/>
                        <a:pt x="161770" y="1562426"/>
                      </a:cubicBezTo>
                      <a:cubicBezTo>
                        <a:pt x="8582" y="1449430"/>
                        <a:pt x="21151" y="1052952"/>
                        <a:pt x="2205" y="825779"/>
                      </a:cubicBezTo>
                      <a:cubicBezTo>
                        <a:pt x="-16741" y="598607"/>
                        <a:pt x="89327" y="362842"/>
                        <a:pt x="207587" y="241917"/>
                      </a:cubicBezTo>
                      <a:cubicBezTo>
                        <a:pt x="311825" y="72520"/>
                        <a:pt x="501955" y="13564"/>
                        <a:pt x="694349" y="87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3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Szalagív 32"/>
                <p:cNvSpPr/>
                <p:nvPr/>
              </p:nvSpPr>
              <p:spPr>
                <a:xfrm rot="19733323" flipH="1" flipV="1">
                  <a:off x="3522660" y="1956523"/>
                  <a:ext cx="1438561" cy="535137"/>
                </a:xfrm>
                <a:custGeom>
                  <a:avLst/>
                  <a:gdLst>
                    <a:gd name="connsiteX0" fmla="*/ 95509 w 1641465"/>
                    <a:gd name="connsiteY0" fmla="*/ 510895 h 695954"/>
                    <a:gd name="connsiteX1" fmla="*/ 524199 w 1641465"/>
                    <a:gd name="connsiteY1" fmla="*/ 23507 h 695954"/>
                    <a:gd name="connsiteX2" fmla="*/ 931517 w 1641465"/>
                    <a:gd name="connsiteY2" fmla="*/ 3185 h 695954"/>
                    <a:gd name="connsiteX3" fmla="*/ 1555049 w 1641465"/>
                    <a:gd name="connsiteY3" fmla="*/ 192552 h 695954"/>
                    <a:gd name="connsiteX4" fmla="*/ 1366115 w 1641465"/>
                    <a:gd name="connsiteY4" fmla="*/ 232541 h 695954"/>
                    <a:gd name="connsiteX5" fmla="*/ 884126 w 1641465"/>
                    <a:gd name="connsiteY5" fmla="*/ 150676 h 695954"/>
                    <a:gd name="connsiteX6" fmla="*/ 645868 w 1641465"/>
                    <a:gd name="connsiteY6" fmla="*/ 156639 h 695954"/>
                    <a:gd name="connsiteX7" fmla="*/ 286685 w 1641465"/>
                    <a:gd name="connsiteY7" fmla="*/ 467948 h 695954"/>
                    <a:gd name="connsiteX8" fmla="*/ 95509 w 1641465"/>
                    <a:gd name="connsiteY8" fmla="*/ 510895 h 695954"/>
                    <a:gd name="connsiteX0" fmla="*/ 95797 w 1438561"/>
                    <a:gd name="connsiteY0" fmla="*/ 521900 h 521900"/>
                    <a:gd name="connsiteX1" fmla="*/ 524487 w 1438561"/>
                    <a:gd name="connsiteY1" fmla="*/ 34512 h 521900"/>
                    <a:gd name="connsiteX2" fmla="*/ 931805 w 1438561"/>
                    <a:gd name="connsiteY2" fmla="*/ 14190 h 521900"/>
                    <a:gd name="connsiteX3" fmla="*/ 1438561 w 1438561"/>
                    <a:gd name="connsiteY3" fmla="*/ 232432 h 521900"/>
                    <a:gd name="connsiteX4" fmla="*/ 1366403 w 1438561"/>
                    <a:gd name="connsiteY4" fmla="*/ 243546 h 521900"/>
                    <a:gd name="connsiteX5" fmla="*/ 884414 w 1438561"/>
                    <a:gd name="connsiteY5" fmla="*/ 161681 h 521900"/>
                    <a:gd name="connsiteX6" fmla="*/ 646156 w 1438561"/>
                    <a:gd name="connsiteY6" fmla="*/ 167644 h 521900"/>
                    <a:gd name="connsiteX7" fmla="*/ 286973 w 1438561"/>
                    <a:gd name="connsiteY7" fmla="*/ 478953 h 521900"/>
                    <a:gd name="connsiteX8" fmla="*/ 95797 w 1438561"/>
                    <a:gd name="connsiteY8" fmla="*/ 521900 h 521900"/>
                    <a:gd name="connsiteX0" fmla="*/ 95797 w 1438561"/>
                    <a:gd name="connsiteY0" fmla="*/ 521900 h 535137"/>
                    <a:gd name="connsiteX1" fmla="*/ 524487 w 1438561"/>
                    <a:gd name="connsiteY1" fmla="*/ 34512 h 535137"/>
                    <a:gd name="connsiteX2" fmla="*/ 931805 w 1438561"/>
                    <a:gd name="connsiteY2" fmla="*/ 14190 h 535137"/>
                    <a:gd name="connsiteX3" fmla="*/ 1438561 w 1438561"/>
                    <a:gd name="connsiteY3" fmla="*/ 232432 h 535137"/>
                    <a:gd name="connsiteX4" fmla="*/ 1366403 w 1438561"/>
                    <a:gd name="connsiteY4" fmla="*/ 243546 h 535137"/>
                    <a:gd name="connsiteX5" fmla="*/ 884414 w 1438561"/>
                    <a:gd name="connsiteY5" fmla="*/ 161681 h 535137"/>
                    <a:gd name="connsiteX6" fmla="*/ 646156 w 1438561"/>
                    <a:gd name="connsiteY6" fmla="*/ 167644 h 535137"/>
                    <a:gd name="connsiteX7" fmla="*/ 153715 w 1438561"/>
                    <a:gd name="connsiteY7" fmla="*/ 535137 h 535137"/>
                    <a:gd name="connsiteX8" fmla="*/ 95797 w 1438561"/>
                    <a:gd name="connsiteY8" fmla="*/ 521900 h 5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8561" h="535137">
                      <a:moveTo>
                        <a:pt x="95797" y="521900"/>
                      </a:moveTo>
                      <a:cubicBezTo>
                        <a:pt x="-134287" y="337786"/>
                        <a:pt x="66247" y="109793"/>
                        <a:pt x="524487" y="34512"/>
                      </a:cubicBezTo>
                      <a:cubicBezTo>
                        <a:pt x="654016" y="13232"/>
                        <a:pt x="779459" y="-18797"/>
                        <a:pt x="931805" y="14190"/>
                      </a:cubicBezTo>
                      <a:cubicBezTo>
                        <a:pt x="1084151" y="47177"/>
                        <a:pt x="1317345" y="129483"/>
                        <a:pt x="1438561" y="232432"/>
                      </a:cubicBezTo>
                      <a:cubicBezTo>
                        <a:pt x="1375583" y="245762"/>
                        <a:pt x="1429381" y="230216"/>
                        <a:pt x="1366403" y="243546"/>
                      </a:cubicBezTo>
                      <a:cubicBezTo>
                        <a:pt x="1253377" y="196953"/>
                        <a:pt x="1077595" y="167097"/>
                        <a:pt x="884414" y="161681"/>
                      </a:cubicBezTo>
                      <a:cubicBezTo>
                        <a:pt x="804427" y="159439"/>
                        <a:pt x="723726" y="161458"/>
                        <a:pt x="646156" y="167644"/>
                      </a:cubicBezTo>
                      <a:cubicBezTo>
                        <a:pt x="186226" y="204319"/>
                        <a:pt x="-134666" y="423128"/>
                        <a:pt x="153715" y="535137"/>
                      </a:cubicBezTo>
                      <a:lnTo>
                        <a:pt x="95797" y="5219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19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1" name="Fánk 220"/>
              <p:cNvSpPr>
                <a:spLocks noChangeAspect="1"/>
              </p:cNvSpPr>
              <p:nvPr/>
            </p:nvSpPr>
            <p:spPr>
              <a:xfrm>
                <a:off x="3100274" y="525235"/>
                <a:ext cx="6216766" cy="6018963"/>
              </a:xfrm>
              <a:prstGeom prst="donut">
                <a:avLst>
                  <a:gd name="adj" fmla="val 30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prst="slope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9" name="Téglalap 158"/>
            <p:cNvSpPr/>
            <p:nvPr/>
          </p:nvSpPr>
          <p:spPr>
            <a:xfrm>
              <a:off x="3439766" y="1114289"/>
              <a:ext cx="5489134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vámszedők nem foglalkoztak Istennel.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Nem böjtöltek hetente kétszer.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Nem adták mindennek a tizedrészét Istennek.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Nem jártak imádkozni a templomba.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pénzüket gyűjtötték.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Csoportba foglalás 224"/>
          <p:cNvGrpSpPr>
            <a:grpSpLocks noChangeAspect="1"/>
          </p:cNvGrpSpPr>
          <p:nvPr/>
        </p:nvGrpSpPr>
        <p:grpSpPr>
          <a:xfrm>
            <a:off x="628447" y="5096038"/>
            <a:ext cx="1548000" cy="1548000"/>
            <a:chOff x="2777625" y="3295185"/>
            <a:chExt cx="3312000" cy="3312000"/>
          </a:xfrm>
        </p:grpSpPr>
        <p:grpSp>
          <p:nvGrpSpPr>
            <p:cNvPr id="226" name="Csoportba foglalás 225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28" name="Ellipszis 227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Szabadkézi sokszög 228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7" name="Fánk 226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7" name="Csoportba foglalás 236"/>
          <p:cNvGrpSpPr>
            <a:grpSpLocks noChangeAspect="1"/>
          </p:cNvGrpSpPr>
          <p:nvPr/>
        </p:nvGrpSpPr>
        <p:grpSpPr>
          <a:xfrm rot="3971332">
            <a:off x="10555807" y="453608"/>
            <a:ext cx="1548000" cy="1548000"/>
            <a:chOff x="2777625" y="3295185"/>
            <a:chExt cx="3312000" cy="3312000"/>
          </a:xfrm>
        </p:grpSpPr>
        <p:grpSp>
          <p:nvGrpSpPr>
            <p:cNvPr id="238" name="Csoportba foglalás 237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0" name="Ellipszis 239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2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9" name="Fánk 238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Csoportba foglalás 242"/>
          <p:cNvGrpSpPr>
            <a:grpSpLocks noChangeAspect="1"/>
          </p:cNvGrpSpPr>
          <p:nvPr/>
        </p:nvGrpSpPr>
        <p:grpSpPr>
          <a:xfrm>
            <a:off x="2084578" y="27568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244" name="Csoportba foglalás 24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6" name="Ellipszis 24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45" name="Fánk 24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69" name="Szív 768"/>
          <p:cNvSpPr/>
          <p:nvPr/>
        </p:nvSpPr>
        <p:spPr>
          <a:xfrm>
            <a:off x="5328258" y="5238930"/>
            <a:ext cx="1535485" cy="1457390"/>
          </a:xfrm>
          <a:prstGeom prst="heart">
            <a:avLst/>
          </a:prstGeom>
          <a:solidFill>
            <a:srgbClr val="FF0000">
              <a:alpha val="5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milyen a szíve?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3" y="1783539"/>
            <a:ext cx="2353056" cy="5151120"/>
          </a:xfrm>
          <a:prstGeom prst="rect">
            <a:avLst/>
          </a:prstGeom>
        </p:spPr>
      </p:pic>
      <p:pic>
        <p:nvPicPr>
          <p:cNvPr id="768" name="Kép 7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0186" y="1765768"/>
            <a:ext cx="2353056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269" y="441230"/>
            <a:ext cx="9395660" cy="1100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a figyelmesen a történetet a Bibliából!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Máté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9,9-13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" y="1775039"/>
            <a:ext cx="11327114" cy="3933430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929" y="207608"/>
            <a:ext cx="1573374" cy="156894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41417" y="5942091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hlinkClick r:id="rId4"/>
              </a:rPr>
              <a:t>www.abibliamindenkie.hu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09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61" y="1985554"/>
            <a:ext cx="10659291" cy="46765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Mátét, „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azonnali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hatállyal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” hívta el,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em hagyott sok gondolkodási időt.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elhívása azonnali választ várt,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Máté pedig azonnal felelt. Otthagyta a vámszedő asztalt, a foglalkozását.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engedelmesség Máté esetében azt jelentette, hogy szakít a korábbi életvitelével,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és egészen újat épít Jézus szavára hallgat.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Jézus a bűnnel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terhelt,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hiányától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szenvedő életből hív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 és helyette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élettel ajándékoz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472" y="436240"/>
            <a:ext cx="1396105" cy="13011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017521" y="717467"/>
            <a:ext cx="522514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Máté elhívása</a:t>
            </a:r>
          </a:p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778</Words>
  <Application>Microsoft Office PowerPoint</Application>
  <PresentationFormat>Szélesvásznú</PresentationFormat>
  <Paragraphs>98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Helvetica Neue</vt:lpstr>
      <vt:lpstr>Times New Roman</vt:lpstr>
      <vt:lpstr>Wingdings 3</vt:lpstr>
      <vt:lpstr>7_Szálak</vt:lpstr>
      <vt:lpstr>Office Theme</vt:lpstr>
      <vt:lpstr>PowerPoint-bemutató</vt:lpstr>
      <vt:lpstr>PowerPoint-bemutató</vt:lpstr>
      <vt:lpstr>PowerPoint-bemutató</vt:lpstr>
      <vt:lpstr>Az értékek cseréje… </vt:lpstr>
      <vt:lpstr>Nézd meg a következő filmrészletet! </vt:lpstr>
      <vt:lpstr>PowerPoint-bemutató</vt:lpstr>
      <vt:lpstr>PowerPoint-bemutató</vt:lpstr>
      <vt:lpstr>Olvasd el a figyelmesen a történetet a Bibliából! Máté 9,9-13 </vt:lpstr>
      <vt:lpstr>PowerPoint-bemutató</vt:lpstr>
      <vt:lpstr>Jól jegyezd meg!</vt:lpstr>
      <vt:lpstr>Ha Máténak is lett volna mobilja, vajon mit üzent volna vele?</vt:lpstr>
      <vt:lpstr>Hallgass meg egy éneket! </vt:lpstr>
      <vt:lpstr>Kíváncsi vagyok a véleményedre! </vt:lpstr>
      <vt:lpstr>Készítsd el az online feladatokat!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268</cp:revision>
  <dcterms:created xsi:type="dcterms:W3CDTF">2020-03-16T06:58:02Z</dcterms:created>
  <dcterms:modified xsi:type="dcterms:W3CDTF">2021-06-30T09:20:29Z</dcterms:modified>
</cp:coreProperties>
</file>