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81" r:id="rId3"/>
    <p:sldId id="314" r:id="rId4"/>
    <p:sldId id="322" r:id="rId5"/>
    <p:sldId id="317" r:id="rId6"/>
    <p:sldId id="320" r:id="rId7"/>
    <p:sldId id="321" r:id="rId8"/>
    <p:sldId id="307" r:id="rId9"/>
    <p:sldId id="300" r:id="rId10"/>
    <p:sldId id="316" r:id="rId11"/>
    <p:sldId id="297" r:id="rId12"/>
    <p:sldId id="304" r:id="rId13"/>
    <p:sldId id="323" r:id="rId14"/>
    <p:sldId id="305" r:id="rId15"/>
    <p:sldId id="306" r:id="rId1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097"/>
    <a:srgbClr val="F1B051"/>
    <a:srgbClr val="AE2E51"/>
    <a:srgbClr val="FDFAE2"/>
    <a:srgbClr val="CAE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93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915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1760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528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2766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0341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6777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6972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806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7596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84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3641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2531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3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048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157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2020. 04. 28.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ps.com/download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RM5OgVSrz4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Zk9rUOyMpgU&amp;t=99s" TargetMode="External"/><Relationship Id="rId4" Type="http://schemas.openxmlformats.org/officeDocument/2006/relationships/hyperlink" Target="https://www.youtube.com/watch?v=R8GJCtyjRT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play/1648/717/504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bibleimages.org/photos/vineyards-watchtower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splash.com/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CRZlX_zX5c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98Ax9xrV4uw&amp;t=61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ibliamindenkie.hu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h9N8rQ8NJM" TargetMode="External"/><Relationship Id="rId2" Type="http://schemas.openxmlformats.org/officeDocument/2006/relationships/hyperlink" Target="https://www.youtube.com/watch?v=L_iTajD5y8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-1" y="7886"/>
            <a:ext cx="12192000" cy="830997"/>
          </a:xfrm>
          <a:prstGeom prst="rect">
            <a:avLst/>
          </a:prstGeom>
          <a:solidFill>
            <a:srgbClr val="CAEBFB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800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gonosz szőlőmunkások példázata   </a:t>
            </a:r>
            <a:endParaRPr kumimoji="0" lang="hu-HU" sz="48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lipszis 9"/>
          <p:cNvSpPr/>
          <p:nvPr/>
        </p:nvSpPr>
        <p:spPr>
          <a:xfrm>
            <a:off x="4715454" y="1326372"/>
            <a:ext cx="2949619" cy="2885155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DIGITÁLIS HITTANÓRA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1" i="0" u="none" strike="noStrike" kern="1200" cap="none" spc="0" normalizeH="0" baseline="0" noProof="0" dirty="0" smtClean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7759337" y="1058091"/>
            <a:ext cx="4247787" cy="5262979"/>
          </a:xfrm>
          <a:prstGeom prst="rect">
            <a:avLst/>
          </a:prstGeom>
          <a:noFill/>
          <a:ln w="47625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Kedves Szülők!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Kérjük, hogy segítsenek a gyermeküknek a hittanóra tananyagának az elsajátításában!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2400" b="1" dirty="0">
              <a:solidFill>
                <a:srgbClr val="AE2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Fontos</a:t>
            </a:r>
            <a:r>
              <a:rPr kumimoji="0" lang="hu-HU" sz="2400" b="1" i="0" u="none" strike="noStrike" kern="1200" cap="none" spc="0" normalizeH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technikai információ:</a:t>
            </a:r>
            <a:endParaRPr kumimoji="0" lang="hu-HU" sz="2400" b="1" i="0" u="none" strike="noStrike" kern="1200" cap="none" spc="0" normalizeH="0" baseline="0" noProof="0" dirty="0" smtClean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1" i="0" u="none" strike="noStrike" kern="1200" cap="none" spc="0" normalizeH="0" baseline="0" noProof="0" dirty="0" smtClean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400" b="1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PPT-t diavetítésben érdemes nézni, mert akkor a linkek egyszerű kattintásra is működnek!</a:t>
            </a:r>
            <a:endParaRPr kumimoji="0" lang="hu-HU" sz="2400" b="1" i="0" u="none" strike="noStrike" kern="1200" cap="none" spc="0" normalizeH="0" baseline="0" noProof="0" dirty="0" smtClean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356676" y="861944"/>
            <a:ext cx="41472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Áldás, Békesség!</a:t>
            </a:r>
            <a:endParaRPr lang="hu-H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Lekerekített téglalap 1"/>
          <p:cNvSpPr/>
          <p:nvPr/>
        </p:nvSpPr>
        <p:spPr>
          <a:xfrm>
            <a:off x="473901" y="1592891"/>
            <a:ext cx="3991350" cy="300877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hu-H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digitális hittanórán szükség</a:t>
            </a:r>
          </a:p>
          <a:p>
            <a:pPr lvl="0" algn="ctr">
              <a:defRPr/>
            </a:pPr>
            <a:r>
              <a:rPr lang="hu-HU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lesz:</a:t>
            </a:r>
          </a:p>
          <a:p>
            <a:pPr marL="285750" lvl="0" indent="-285750" algn="ctr">
              <a:buFont typeface="Arial" panose="020B0604020202020204" pitchFamily="34" charset="0"/>
              <a:buChar char="•"/>
              <a:defRPr/>
            </a:pPr>
            <a:r>
              <a:rPr lang="hu-H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 és folyamatos Internet kapcsolatra,</a:t>
            </a:r>
            <a:endParaRPr lang="hu-H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ctr">
              <a:buFont typeface="Arial" panose="020B0604020202020204" pitchFamily="34" charset="0"/>
              <a:buChar char="•"/>
              <a:defRPr/>
            </a:pPr>
            <a:r>
              <a:rPr lang="hu-H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Üres lapra vagy </a:t>
            </a:r>
            <a:r>
              <a:rPr lang="hu-H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hittanfüzetre,</a:t>
            </a:r>
            <a:endParaRPr lang="hu-H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ctr">
              <a:buFont typeface="Arial" panose="020B0604020202020204" pitchFamily="34" charset="0"/>
              <a:buChar char="•"/>
              <a:defRPr/>
            </a:pPr>
            <a:r>
              <a:rPr lang="hu-H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Ceruzára és/vagy tollra,</a:t>
            </a:r>
          </a:p>
          <a:p>
            <a:pPr marL="285750" lvl="0" indent="-285750" algn="ctr">
              <a:buFont typeface="Arial" panose="020B0604020202020204" pitchFamily="34" charset="0"/>
              <a:buChar char="•"/>
              <a:defRPr/>
            </a:pPr>
            <a:r>
              <a:rPr lang="hu-H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Kamerás mobiltelefonra az írásos feladatok </a:t>
            </a:r>
            <a:r>
              <a:rPr lang="hu-HU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fotózásához</a:t>
            </a:r>
            <a:r>
              <a:rPr lang="hu-HU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hu-HU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94129" y="4706419"/>
            <a:ext cx="7301753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2400" dirty="0" smtClean="0">
                <a:solidFill>
                  <a:schemeClr val="accent6">
                    <a:lumMod val="50000"/>
                  </a:schemeClr>
                </a:solidFill>
                <a:latin typeface="Helvetica Neue"/>
              </a:rPr>
              <a:t>Javaslat: </a:t>
            </a:r>
            <a:r>
              <a:rPr lang="hu-HU" sz="2400" dirty="0">
                <a:solidFill>
                  <a:schemeClr val="accent6">
                    <a:lumMod val="50000"/>
                  </a:schemeClr>
                </a:solidFill>
                <a:latin typeface="Helvetica Neue"/>
              </a:rPr>
              <a:t>A</a:t>
            </a:r>
            <a:r>
              <a:rPr lang="hu-HU" sz="2400" dirty="0" smtClean="0">
                <a:solidFill>
                  <a:schemeClr val="accent6">
                    <a:lumMod val="50000"/>
                  </a:schemeClr>
                </a:solidFill>
                <a:latin typeface="Helvetica Neue"/>
              </a:rPr>
              <a:t> </a:t>
            </a:r>
            <a:r>
              <a:rPr lang="hu-HU" sz="2400" dirty="0">
                <a:solidFill>
                  <a:schemeClr val="accent6">
                    <a:lumMod val="50000"/>
                  </a:schemeClr>
                </a:solidFill>
                <a:latin typeface="Helvetica Neue"/>
              </a:rPr>
              <a:t>PPT fájlok megjelenítéséhez használják a WPS Office ingyenes verzióját </a:t>
            </a:r>
            <a:r>
              <a:rPr lang="hu-HU" sz="2400" dirty="0" smtClean="0">
                <a:solidFill>
                  <a:schemeClr val="accent6">
                    <a:lumMod val="50000"/>
                  </a:schemeClr>
                </a:solidFill>
                <a:latin typeface="Helvetica Neue"/>
              </a:rPr>
              <a:t>(Letölthető </a:t>
            </a:r>
            <a:r>
              <a:rPr lang="hu-HU" sz="2400" dirty="0">
                <a:solidFill>
                  <a:schemeClr val="accent6">
                    <a:lumMod val="50000"/>
                  </a:schemeClr>
                </a:solidFill>
                <a:latin typeface="Helvetica Neue"/>
              </a:rPr>
              <a:t>innen: </a:t>
            </a:r>
            <a:r>
              <a:rPr lang="hu-HU" sz="2400" dirty="0">
                <a:solidFill>
                  <a:schemeClr val="accent6">
                    <a:lumMod val="50000"/>
                  </a:schemeClr>
                </a:solidFill>
                <a:latin typeface="Helvetica Neue"/>
                <a:hlinkClick r:id="rId2"/>
              </a:rPr>
              <a:t>WPS Office letöltések</a:t>
            </a:r>
            <a:r>
              <a:rPr lang="hu-HU" sz="2400" dirty="0">
                <a:solidFill>
                  <a:schemeClr val="accent6">
                    <a:lumMod val="50000"/>
                  </a:schemeClr>
                </a:solidFill>
                <a:latin typeface="Helvetica Neue"/>
              </a:rPr>
              <a:t> </a:t>
            </a:r>
            <a:r>
              <a:rPr lang="hu-HU" sz="2400" dirty="0" smtClean="0">
                <a:solidFill>
                  <a:schemeClr val="accent6">
                    <a:lumMod val="50000"/>
                  </a:schemeClr>
                </a:solidFill>
                <a:latin typeface="Helvetica Neue"/>
              </a:rPr>
              <a:t>). Az alkalmazás </a:t>
            </a:r>
            <a:r>
              <a:rPr lang="hu-HU" sz="2400" dirty="0">
                <a:solidFill>
                  <a:schemeClr val="accent6">
                    <a:lumMod val="50000"/>
                  </a:schemeClr>
                </a:solidFill>
                <a:latin typeface="Helvetica Neue"/>
              </a:rPr>
              <a:t>elérhető Windows-</a:t>
            </a:r>
            <a:r>
              <a:rPr lang="hu-HU" sz="2400" dirty="0" err="1">
                <a:solidFill>
                  <a:schemeClr val="accent6">
                    <a:lumMod val="50000"/>
                  </a:schemeClr>
                </a:solidFill>
                <a:latin typeface="Helvetica Neue"/>
              </a:rPr>
              <a:t>os</a:t>
            </a:r>
            <a:r>
              <a:rPr lang="hu-HU" sz="2400" dirty="0">
                <a:solidFill>
                  <a:schemeClr val="accent6">
                    <a:lumMod val="50000"/>
                  </a:schemeClr>
                </a:solidFill>
                <a:latin typeface="Helvetica Neue"/>
              </a:rPr>
              <a:t> és </a:t>
            </a:r>
            <a:r>
              <a:rPr lang="hu-HU" sz="2400" dirty="0" err="1">
                <a:solidFill>
                  <a:schemeClr val="accent6">
                    <a:lumMod val="50000"/>
                  </a:schemeClr>
                </a:solidFill>
                <a:latin typeface="Helvetica Neue"/>
              </a:rPr>
              <a:t>Android-os</a:t>
            </a:r>
            <a:r>
              <a:rPr lang="hu-HU" sz="2400" dirty="0">
                <a:solidFill>
                  <a:schemeClr val="accent6">
                    <a:lumMod val="50000"/>
                  </a:schemeClr>
                </a:solidFill>
                <a:latin typeface="Helvetica Neue"/>
              </a:rPr>
              <a:t> platformokra </a:t>
            </a:r>
            <a:r>
              <a:rPr lang="hu-HU" sz="2400" dirty="0" smtClean="0">
                <a:solidFill>
                  <a:schemeClr val="accent6">
                    <a:lumMod val="50000"/>
                  </a:schemeClr>
                </a:solidFill>
                <a:latin typeface="Helvetica Neue"/>
              </a:rPr>
              <a:t>is</a:t>
            </a:r>
            <a:r>
              <a:rPr lang="hu-HU" sz="2400" dirty="0">
                <a:solidFill>
                  <a:schemeClr val="accent6">
                    <a:lumMod val="50000"/>
                  </a:schemeClr>
                </a:solidFill>
                <a:latin typeface="Helvetica Neue"/>
              </a:rPr>
              <a:t>!</a:t>
            </a:r>
            <a:endParaRPr lang="hu-H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87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6639" y="597985"/>
            <a:ext cx="8680321" cy="904244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edd számba dolgaidat!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72374" y="1889487"/>
            <a:ext cx="5487485" cy="4782678"/>
          </a:xfrm>
        </p:spPr>
        <p:txBody>
          <a:bodyPr>
            <a:noAutofit/>
          </a:bodyPr>
          <a:lstStyle/>
          <a:p>
            <a:r>
              <a:rPr lang="hu-H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Készíts egy feljegyzést,  </a:t>
            </a:r>
          </a:p>
          <a:p>
            <a:pPr marL="0" indent="0">
              <a:buNone/>
            </a:pPr>
            <a:r>
              <a:rPr lang="hu-H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mennyiféle tárgyi</a:t>
            </a:r>
            <a:r>
              <a:rPr lang="hu-H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és lelki dologgal rendelkezel! </a:t>
            </a:r>
          </a:p>
          <a:p>
            <a:r>
              <a:rPr lang="hu-H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Ha </a:t>
            </a:r>
            <a:r>
              <a:rPr lang="hu-HU" sz="3000" smtClean="0">
                <a:latin typeface="Arial" panose="020B0604020202020204" pitchFamily="34" charset="0"/>
                <a:cs typeface="Arial" panose="020B0604020202020204" pitchFamily="34" charset="0"/>
              </a:rPr>
              <a:t>készen </a:t>
            </a:r>
            <a:r>
              <a:rPr lang="hu-HU" sz="3000" smtClean="0">
                <a:latin typeface="Arial" panose="020B0604020202020204" pitchFamily="34" charset="0"/>
                <a:cs typeface="Arial" panose="020B0604020202020204" pitchFamily="34" charset="0"/>
              </a:rPr>
              <a:t>vagy, </a:t>
            </a:r>
            <a:r>
              <a:rPr lang="hu-H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sorold fel őket imádságban is! Így kezdd el az imádságot: </a:t>
            </a:r>
            <a:r>
              <a:rPr lang="hu-HU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„Megköszönöm Neked Istenem, </a:t>
            </a:r>
            <a:r>
              <a:rPr lang="hu-HU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hogy kaptam </a:t>
            </a:r>
            <a:r>
              <a:rPr lang="hu-HU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tőled….”</a:t>
            </a:r>
            <a:endParaRPr lang="hu-HU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3652" y="444189"/>
            <a:ext cx="1929044" cy="1896893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9" y="2731650"/>
            <a:ext cx="1495040" cy="1499274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8371" y="3709852"/>
            <a:ext cx="3844325" cy="256032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0488" y="5460346"/>
            <a:ext cx="1232358" cy="12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63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508" y="702210"/>
            <a:ext cx="8630971" cy="1110509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Énekeljük együtt a135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zsoltárt a református énekeskönyvből!</a:t>
            </a:r>
            <a:b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Lekerekített téglalap 4"/>
          <p:cNvSpPr/>
          <p:nvPr/>
        </p:nvSpPr>
        <p:spPr>
          <a:xfrm>
            <a:off x="2717074" y="4676503"/>
            <a:ext cx="5878286" cy="1162594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 következő dián találod az online feladatot! </a:t>
            </a:r>
            <a:endParaRPr lang="hu-H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Vágott nyíl jobbra 5"/>
          <p:cNvSpPr/>
          <p:nvPr/>
        </p:nvSpPr>
        <p:spPr>
          <a:xfrm>
            <a:off x="9078686" y="5081451"/>
            <a:ext cx="2425926" cy="7458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Lapozz!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0536" y="280757"/>
            <a:ext cx="2158171" cy="2164268"/>
          </a:xfrm>
          <a:prstGeom prst="rect">
            <a:avLst/>
          </a:prstGeom>
        </p:spPr>
      </p:pic>
      <p:sp>
        <p:nvSpPr>
          <p:cNvPr id="10" name="Vágott nyíl jobbra 9"/>
          <p:cNvSpPr/>
          <p:nvPr/>
        </p:nvSpPr>
        <p:spPr>
          <a:xfrm rot="6618918">
            <a:off x="2782380" y="2585176"/>
            <a:ext cx="800753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74222" y="1941395"/>
            <a:ext cx="8915400" cy="177219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Kattints a címre!</a:t>
            </a:r>
          </a:p>
          <a:p>
            <a:pPr marL="0" indent="0">
              <a:buNone/>
            </a:pPr>
            <a:endParaRPr lang="hu-HU" sz="3200" dirty="0" smtClean="0"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  <a:p>
            <a:pPr marL="0" indent="0">
              <a:buNone/>
            </a:pPr>
            <a:endParaRPr lang="hu-HU" sz="3200" dirty="0" smtClean="0">
              <a:hlinkClick r:id="rId4"/>
            </a:endParaRPr>
          </a:p>
          <a:p>
            <a:pPr marL="0" indent="0">
              <a:buNone/>
            </a:pPr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Áldátok az Úr nevét, akik neki szolgáltok. </a:t>
            </a:r>
          </a:p>
          <a:p>
            <a:pPr marL="0" indent="0">
              <a:buNone/>
            </a:pPr>
            <a:endParaRPr lang="hu-HU" sz="3200" dirty="0"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  <a:p>
            <a:pPr marL="0" indent="0">
              <a:buNone/>
            </a:pPr>
            <a:endParaRPr lang="hu-HU" sz="3000" dirty="0" smtClean="0">
              <a:hlinkClick r:id="rId5"/>
            </a:endParaRPr>
          </a:p>
          <a:p>
            <a:pPr marL="0" indent="0">
              <a:buNone/>
            </a:pPr>
            <a:endParaRPr lang="hu-HU" sz="3000" dirty="0" smtClean="0">
              <a:hlinkClick r:id="rId5"/>
            </a:endParaRPr>
          </a:p>
        </p:txBody>
      </p:sp>
    </p:spTree>
    <p:extLst>
      <p:ext uri="{BB962C8B-B14F-4D97-AF65-F5344CB8AC3E}">
        <p14:creationId xmlns:p14="http://schemas.microsoft.com/office/powerpoint/2010/main" val="223872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4125" y="525321"/>
            <a:ext cx="8911687" cy="956496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készítsd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el az online házifeladatodat!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60959" y="2940424"/>
            <a:ext cx="9538704" cy="37776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Kis technikai segítség a feladatok kitöltéséhez:</a:t>
            </a:r>
          </a:p>
          <a:p>
            <a:r>
              <a:rPr lang="hu-H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1. Diavetítésben nézd ezt a diát!</a:t>
            </a:r>
          </a:p>
          <a:p>
            <a:r>
              <a:rPr lang="hu-HU" sz="3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 Kattints a pirossal aláhúzott szövegre!</a:t>
            </a:r>
          </a:p>
          <a:p>
            <a:r>
              <a:rPr lang="hu-HU" sz="3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felugró ablakba írd be a teljes neved! </a:t>
            </a:r>
            <a:r>
              <a:rPr lang="hu-H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(Nincs szükség regisztrálni!)</a:t>
            </a:r>
          </a:p>
          <a:p>
            <a:r>
              <a:rPr lang="hu-HU" sz="3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hu-H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 Töltsd ki a feladatokat!</a:t>
            </a:r>
          </a:p>
          <a:p>
            <a:r>
              <a:rPr lang="hu-H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5. Ha kész vagy, nyugodtan bezárhatod a böngészőt! (A rendszer automatikusan elmenti feladataidat!)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1028" y="283389"/>
            <a:ext cx="1804572" cy="1719221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2713669" y="2286851"/>
            <a:ext cx="19591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Itt találod! </a:t>
            </a:r>
          </a:p>
          <a:p>
            <a:endParaRPr lang="hu-HU" dirty="0"/>
          </a:p>
        </p:txBody>
      </p:sp>
      <p:sp>
        <p:nvSpPr>
          <p:cNvPr id="9" name="Balra nyíl 8"/>
          <p:cNvSpPr/>
          <p:nvPr/>
        </p:nvSpPr>
        <p:spPr>
          <a:xfrm rot="19439401">
            <a:off x="3853993" y="1436216"/>
            <a:ext cx="1272674" cy="7310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995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6211440" cy="112631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Érdekesség a témában!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ercs vízszintesen 3"/>
          <p:cNvSpPr/>
          <p:nvPr/>
        </p:nvSpPr>
        <p:spPr>
          <a:xfrm>
            <a:off x="679270" y="1750422"/>
            <a:ext cx="10907484" cy="3944983"/>
          </a:xfrm>
          <a:prstGeom prst="horizontalScroll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van kedved még képeket </a:t>
            </a:r>
            <a:r>
              <a:rPr lang="hu-HU" sz="3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nézegetni a szőlőtermesztésről, </a:t>
            </a:r>
            <a:r>
              <a:rPr lang="hu-HU" sz="3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az alábbi linken találsz nagyon szép felvételeket. </a:t>
            </a:r>
            <a:endParaRPr lang="hu-HU" sz="300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3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képek és az illusztrációk ingyenesen elérhetőek! </a:t>
            </a:r>
            <a:endParaRPr lang="hu-HU" sz="300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0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Linkje:</a:t>
            </a:r>
            <a:endParaRPr lang="hu-HU" sz="30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http://www.freebibleimages.org/photos/vineyards-watchtowers/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140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zis 7"/>
          <p:cNvSpPr>
            <a:spLocks noChangeAspect="1"/>
          </p:cNvSpPr>
          <p:nvPr/>
        </p:nvSpPr>
        <p:spPr>
          <a:xfrm>
            <a:off x="8689604" y="2965269"/>
            <a:ext cx="3300743" cy="3300743"/>
          </a:xfrm>
          <a:prstGeom prst="ellipse">
            <a:avLst/>
          </a:prstGeom>
          <a:noFill/>
          <a:ln w="44450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8939950" y="4015475"/>
            <a:ext cx="28000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Kedves Hittanos!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Várunk a következő digitális hittanórára!</a:t>
            </a:r>
          </a:p>
        </p:txBody>
      </p:sp>
      <p:sp>
        <p:nvSpPr>
          <p:cNvPr id="2" name="Tekercs függőlegesen 1"/>
          <p:cNvSpPr/>
          <p:nvPr/>
        </p:nvSpPr>
        <p:spPr>
          <a:xfrm>
            <a:off x="1958303" y="35029"/>
            <a:ext cx="7471953" cy="6230983"/>
          </a:xfrm>
          <a:prstGeom prst="verticalScrol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300" i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3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 </a:t>
            </a:r>
            <a:r>
              <a:rPr lang="hu-HU" sz="2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Atyánk, aki a mennyekben vagy, szenteltessék meg a te neved,</a:t>
            </a:r>
            <a:br>
              <a:rPr lang="hu-HU" sz="2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jöjjön el a te országod, legyen meg a te akaratod, amint a mennyben, úgy a földön is;</a:t>
            </a:r>
            <a:br>
              <a:rPr lang="hu-HU" sz="2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3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Mindennapi </a:t>
            </a:r>
            <a:r>
              <a:rPr lang="hu-HU" sz="2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kenyerünket add meg nekünk ma,</a:t>
            </a:r>
            <a:br>
              <a:rPr lang="hu-HU" sz="2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 bocsásd meg vétkeinket, miképpen mi is megbocsátunk az ellenünk vétkezőknek;</a:t>
            </a:r>
            <a:br>
              <a:rPr lang="hu-HU" sz="2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3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 </a:t>
            </a:r>
            <a:r>
              <a:rPr lang="hu-HU" sz="2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hu-HU" sz="2300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vígy</a:t>
            </a:r>
            <a:r>
              <a:rPr lang="hu-HU" sz="23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minket kísértésbe, de szabadíts meg a gonosztól;</a:t>
            </a:r>
            <a:br>
              <a:rPr lang="hu-HU" sz="2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3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Mert </a:t>
            </a:r>
            <a:r>
              <a:rPr lang="hu-HU" sz="2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tied az ország, a hatalom és a dicsőség mindörökké.</a:t>
            </a:r>
            <a:br>
              <a:rPr lang="hu-HU" sz="2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Ámen.</a:t>
            </a:r>
            <a:br>
              <a:rPr lang="hu-HU" sz="2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3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(Mt 6,9-13)</a:t>
            </a:r>
          </a:p>
        </p:txBody>
      </p:sp>
      <p:pic>
        <p:nvPicPr>
          <p:cNvPr id="4" name="Kép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11755" y="1671812"/>
            <a:ext cx="2487199" cy="2196899"/>
          </a:xfrm>
          <a:prstGeom prst="rect">
            <a:avLst/>
          </a:prstGeom>
        </p:spPr>
      </p:pic>
      <p:sp>
        <p:nvSpPr>
          <p:cNvPr id="3" name="Szabályos ötszög 2"/>
          <p:cNvSpPr/>
          <p:nvPr/>
        </p:nvSpPr>
        <p:spPr>
          <a:xfrm>
            <a:off x="9183189" y="334455"/>
            <a:ext cx="2686441" cy="2460996"/>
          </a:xfrm>
          <a:prstGeom prst="pentagon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hu-HU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digitális hittanóra végén így imádkozz! </a:t>
            </a:r>
          </a:p>
        </p:txBody>
      </p:sp>
    </p:spTree>
    <p:extLst>
      <p:ext uri="{BB962C8B-B14F-4D97-AF65-F5344CB8AC3E}">
        <p14:creationId xmlns:p14="http://schemas.microsoft.com/office/powerpoint/2010/main" val="323637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4939745" y="2881945"/>
            <a:ext cx="6572368" cy="14773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0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 legyünk becsvágyók, egymást ingerlők, egymásra irigykedők.</a:t>
            </a:r>
          </a:p>
          <a:p>
            <a:pPr algn="ctr"/>
            <a:r>
              <a:rPr lang="hu-HU" sz="3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Galata</a:t>
            </a:r>
            <a:r>
              <a:rPr lang="hu-HU" sz="3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5,25</a:t>
            </a:r>
            <a:r>
              <a:rPr lang="hu-HU" sz="30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Ellipszis 7"/>
          <p:cNvSpPr>
            <a:spLocks noChangeAspect="1"/>
          </p:cNvSpPr>
          <p:nvPr/>
        </p:nvSpPr>
        <p:spPr>
          <a:xfrm>
            <a:off x="1031965" y="2861077"/>
            <a:ext cx="3736952" cy="3736952"/>
          </a:xfrm>
          <a:prstGeom prst="ellipse">
            <a:avLst/>
          </a:prstGeom>
          <a:noFill/>
          <a:ln w="44450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000" dirty="0">
              <a:solidFill>
                <a:srgbClr val="AE2E5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1383046" y="3655050"/>
            <a:ext cx="30880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Kedves Szülők!</a:t>
            </a:r>
          </a:p>
          <a:p>
            <a:pPr algn="ctr"/>
            <a:r>
              <a:rPr lang="hu-HU" sz="2400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Köszönjük a segítségüket!</a:t>
            </a:r>
          </a:p>
          <a:p>
            <a:pPr algn="ctr"/>
            <a:r>
              <a:rPr lang="hu-HU" sz="2400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Isten áldását kívánjuk ezzel Igével!</a:t>
            </a:r>
            <a:endParaRPr lang="hu-HU" sz="2400" dirty="0">
              <a:solidFill>
                <a:srgbClr val="AE2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2638575" y="310801"/>
            <a:ext cx="6096000" cy="707886"/>
          </a:xfrm>
          <a:prstGeom prst="rect">
            <a:avLst/>
          </a:prstGeom>
          <a:ln w="50800">
            <a:noFill/>
          </a:ln>
        </p:spPr>
        <p:txBody>
          <a:bodyPr>
            <a:spAutoFit/>
          </a:bodyPr>
          <a:lstStyle/>
          <a:p>
            <a:pPr algn="ctr"/>
            <a:r>
              <a:rPr lang="hu-HU" sz="4000" dirty="0">
                <a:solidFill>
                  <a:srgbClr val="AE2E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4000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Áldás</a:t>
            </a:r>
            <a:r>
              <a:rPr lang="hu-HU" sz="4000" dirty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4000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Békesség</a:t>
            </a:r>
            <a:r>
              <a:rPr lang="hu-HU" sz="4000" dirty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1031965" y="1288452"/>
            <a:ext cx="5997223" cy="861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Tanuld meg ezt az aranymondást!</a:t>
            </a:r>
          </a:p>
          <a:p>
            <a:r>
              <a:rPr lang="hu-HU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Mond el hangosan is!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2895" y="194914"/>
            <a:ext cx="1853345" cy="1921270"/>
          </a:xfrm>
          <a:prstGeom prst="rect">
            <a:avLst/>
          </a:prstGeom>
        </p:spPr>
      </p:pic>
      <p:sp>
        <p:nvSpPr>
          <p:cNvPr id="4" name="Lekerekített téglalap 3"/>
          <p:cNvSpPr/>
          <p:nvPr/>
        </p:nvSpPr>
        <p:spPr>
          <a:xfrm>
            <a:off x="5930538" y="5597198"/>
            <a:ext cx="522514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PPT-</a:t>
            </a:r>
            <a:r>
              <a:rPr lang="hu-HU" dirty="0" err="1" smtClean="0"/>
              <a:t>ben</a:t>
            </a:r>
            <a:r>
              <a:rPr lang="hu-HU" dirty="0" smtClean="0"/>
              <a:t> felhasznált képek a </a:t>
            </a:r>
            <a:r>
              <a:rPr lang="hu-HU" dirty="0" smtClean="0">
                <a:hlinkClick r:id="rId3"/>
              </a:rPr>
              <a:t>www.unsplash.com</a:t>
            </a:r>
            <a:r>
              <a:rPr lang="hu-HU" dirty="0" smtClean="0"/>
              <a:t> internetes oldalon találhatóak és ingyenesen letölthetök!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9535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57646" y="428197"/>
            <a:ext cx="1903830" cy="1907177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3040299" y="304568"/>
            <a:ext cx="8978685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Kezd a digitális hittanórát az óra eleji imádsággal!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299" y="1453820"/>
            <a:ext cx="5380529" cy="5404180"/>
          </a:xfrm>
          <a:prstGeom prst="rect">
            <a:avLst/>
          </a:prstGeom>
        </p:spPr>
      </p:pic>
      <p:sp>
        <p:nvSpPr>
          <p:cNvPr id="2" name="Lekerekített téglalap 1"/>
          <p:cNvSpPr/>
          <p:nvPr/>
        </p:nvSpPr>
        <p:spPr>
          <a:xfrm>
            <a:off x="8420828" y="1516538"/>
            <a:ext cx="2718227" cy="4962639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 mai digitális hittanórán arról lesz szó, hogy</a:t>
            </a:r>
          </a:p>
          <a:p>
            <a:pPr algn="ctr"/>
            <a:r>
              <a:rPr lang="hu-HU" sz="3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mit Istentől kaptunk, azt becsüljük meg!</a:t>
            </a:r>
            <a:endParaRPr lang="hu-H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0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96297" y="512307"/>
            <a:ext cx="3406255" cy="63432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hu-H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Énekeljünk együtt! 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6456" y="181709"/>
            <a:ext cx="2182557" cy="2158171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200297" y="512306"/>
            <a:ext cx="5992096" cy="62478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</a:p>
          <a:p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Lelkem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, áldd az Urat, áldd az Urat,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Egyedül Őt imádd!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Zengj úgy, mint soha még, Őt dicsérd!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lelkem csak Téged áld!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Egy új nap kél, és már ébred minden,</a:t>
            </a: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Itt az idő, hogy áldjalak,</a:t>
            </a: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És bármi ér ma, bármit rejt az út előttem,</a:t>
            </a: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Hadd zengjek este is majd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hálával!</a:t>
            </a:r>
            <a:endParaRPr lang="hu-H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Kegyelmed nagy, és türelmed hosszú,</a:t>
            </a: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Szerelmed mély, és az égig ér,</a:t>
            </a: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Nem </a:t>
            </a:r>
            <a:r>
              <a:rPr lang="hu-H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szűnök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 énekelni jóságodról,</a:t>
            </a: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Tízezer okom van, hogy zengjek még.</a:t>
            </a: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És egy nap majd ez a test elgyengül,</a:t>
            </a: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Erőm elhagy, s utam véget ér,</a:t>
            </a: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lelkem mégis téged áld vég nélkül:</a:t>
            </a: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Tízezer évig és mindörökké!</a:t>
            </a:r>
          </a:p>
        </p:txBody>
      </p:sp>
      <p:sp>
        <p:nvSpPr>
          <p:cNvPr id="8" name="Szabályos ötszög 7"/>
          <p:cNvSpPr/>
          <p:nvPr/>
        </p:nvSpPr>
        <p:spPr>
          <a:xfrm>
            <a:off x="7232802" y="2178423"/>
            <a:ext cx="4856104" cy="2232211"/>
          </a:xfrm>
          <a:prstGeom prst="pentagon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hu-HU" sz="2400" dirty="0" smtClean="0">
                <a:hlinkClick r:id="rId3"/>
              </a:rPr>
              <a:t>Lelkem, </a:t>
            </a:r>
            <a:r>
              <a:rPr lang="hu-HU" sz="2400" dirty="0" smtClean="0">
                <a:hlinkClick r:id="rId3"/>
              </a:rPr>
              <a:t>áldd az Urat, áldd az Urat!</a:t>
            </a:r>
            <a:endParaRPr lang="hu-HU" sz="2400" dirty="0" smtClean="0"/>
          </a:p>
          <a:p>
            <a:pPr lvl="0"/>
            <a:endParaRPr lang="hu-HU" sz="2400" dirty="0" smtClean="0">
              <a:hlinkClick r:id="rId3"/>
            </a:endParaRPr>
          </a:p>
        </p:txBody>
      </p:sp>
      <p:sp>
        <p:nvSpPr>
          <p:cNvPr id="9" name="Lefelé nyíl 8"/>
          <p:cNvSpPr/>
          <p:nvPr/>
        </p:nvSpPr>
        <p:spPr>
          <a:xfrm rot="20940316">
            <a:off x="8284520" y="1252920"/>
            <a:ext cx="726141" cy="1694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36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2880" y="258312"/>
            <a:ext cx="11704320" cy="2223631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Érdekesség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just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Palesztina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területe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(ma is) igen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gazdag szőlőtermesztő vidék.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Jézus korában hegyoldalban teraszosan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művelték a szőlőt. Az állatok és a tolvajok ellen tüskés sövénnyel vagy kőfallal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 körülkerítették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szőlőskertet. A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tőkéket két-három méterre ültették egymástól. A szőlőt minden évben megkapálták vagy megszántották. Júliusban kezdett érni a szőlő, de a szüret az csak szeptemberben kezdődött el. A szüret nagy örömünnep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volt!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304" y="2317172"/>
            <a:ext cx="9928707" cy="4266508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4" y="2317172"/>
            <a:ext cx="1463040" cy="1446693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4446509" y="2271888"/>
            <a:ext cx="760205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kép csak illusztráció, forrása: A szőlőmunkások című rövidfilm egyik jelenetének vágóképe.</a:t>
            </a:r>
          </a:p>
          <a:p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Linkje: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www.youtube.com/watch?v=98Ax9xrV4uw&amp;t=61s</a:t>
            </a:r>
            <a:endParaRPr lang="hu-H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7348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3327" y="259857"/>
            <a:ext cx="10067698" cy="120318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Kérlek olvasd el figyelmesen</a:t>
            </a:r>
            <a:b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 gonosz szőlőmunkások példázatát Mt 21,33-42.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1907" y="166919"/>
            <a:ext cx="1535569" cy="1531243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8309206" y="6409989"/>
            <a:ext cx="3882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Forrás: </a:t>
            </a:r>
            <a:r>
              <a:rPr lang="hu-HU" dirty="0" smtClean="0">
                <a:hlinkClick r:id="rId3"/>
              </a:rPr>
              <a:t>www.abibliamindenkie.hu</a:t>
            </a:r>
            <a:endParaRPr lang="hu-HU" dirty="0" smtClean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56" y="1700758"/>
            <a:ext cx="8665716" cy="4575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1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109" y="506674"/>
            <a:ext cx="9176658" cy="128089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Egy kis segítséget találsz az alábbi táblázatban a példázat megértéséhez! 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762214"/>
              </p:ext>
            </p:extLst>
          </p:nvPr>
        </p:nvGraphicFramePr>
        <p:xfrm>
          <a:off x="877977" y="2883668"/>
          <a:ext cx="1048941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3980">
                  <a:extLst>
                    <a:ext uri="{9D8B030D-6E8A-4147-A177-3AD203B41FA5}">
                      <a16:colId xmlns:a16="http://schemas.microsoft.com/office/drawing/2014/main" val="1486671047"/>
                    </a:ext>
                  </a:extLst>
                </a:gridCol>
                <a:gridCol w="7175435">
                  <a:extLst>
                    <a:ext uri="{9D8B030D-6E8A-4147-A177-3AD203B41FA5}">
                      <a16:colId xmlns:a16="http://schemas.microsoft.com/office/drawing/2014/main" val="554123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Gazda</a:t>
                      </a:r>
                      <a:endParaRPr lang="hu-HU" sz="2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Isten,</a:t>
                      </a:r>
                      <a:r>
                        <a:rPr lang="hu-HU" sz="2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Övé a szőlőskert</a:t>
                      </a:r>
                      <a:endParaRPr lang="hu-HU" sz="2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647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Szőlőskert </a:t>
                      </a:r>
                      <a:endParaRPr lang="hu-HU" sz="2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Isten választott népe</a:t>
                      </a:r>
                      <a:endParaRPr lang="hu-HU" sz="2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321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Munkások </a:t>
                      </a:r>
                      <a:endParaRPr lang="hu-HU" sz="2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választott</a:t>
                      </a:r>
                      <a:r>
                        <a:rPr lang="hu-HU" sz="2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nép vezetői, elöljárói, akiknek gondozniuk kell a rájuk bízottokat. </a:t>
                      </a:r>
                      <a:endParaRPr lang="hu-HU" sz="2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667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Gazda szolgái</a:t>
                      </a:r>
                      <a:endParaRPr lang="hu-HU" sz="2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Isten követei:</a:t>
                      </a:r>
                      <a:r>
                        <a:rPr lang="hu-HU" sz="2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próféták, akiket Isten azért küldött, hogy üzenetét tolmácsolják a népnek.</a:t>
                      </a:r>
                      <a:endParaRPr lang="hu-HU" sz="2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835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Gazda fia</a:t>
                      </a:r>
                      <a:endParaRPr lang="hu-HU" sz="2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Jézus Krisztus, akit</a:t>
                      </a:r>
                      <a:r>
                        <a:rPr lang="hu-HU" sz="2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Isten az Övéi közé küldött.</a:t>
                      </a:r>
                      <a:endParaRPr lang="hu-HU" sz="2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07931"/>
                  </a:ext>
                </a:extLst>
              </a:tr>
            </a:tbl>
          </a:graphicData>
        </a:graphic>
      </p:graphicFrame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9908" y="349790"/>
            <a:ext cx="2022616" cy="2000017"/>
          </a:xfrm>
          <a:prstGeom prst="rect">
            <a:avLst/>
          </a:prstGeom>
        </p:spPr>
      </p:pic>
      <p:sp>
        <p:nvSpPr>
          <p:cNvPr id="6" name="Lefelé nyíl 5"/>
          <p:cNvSpPr/>
          <p:nvPr/>
        </p:nvSpPr>
        <p:spPr>
          <a:xfrm>
            <a:off x="4428308" y="178756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205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70856" y="360735"/>
            <a:ext cx="8911687" cy="1054409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 példázat magyarázatát itt olvashatod el!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43665" y="1689464"/>
            <a:ext cx="9366067" cy="4606834"/>
          </a:xfrm>
        </p:spPr>
        <p:txBody>
          <a:bodyPr>
            <a:noAutofit/>
          </a:bodyPr>
          <a:lstStyle/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példázatban szereplő munkások minden termést csak maguknak akartak.</a:t>
            </a:r>
          </a:p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Még a földet, a szőlőskeret is igyekeztek megszerezni a Gazdától. </a:t>
            </a:r>
          </a:p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Jézus ebben a példázatban figyelmezteti a papokat és a nép vezetőit is, (a munkásokat) hogy vigyázzanak és hűségesen gondozzák Isten népét (a szőlőskertet)!</a:t>
            </a:r>
          </a:p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a munkások nem hallgattak a Gazda szolgáira, (a prófétákra) sem a Gazda fiára, (Jézus Krisztusra).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218" y="207605"/>
            <a:ext cx="1605085" cy="158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9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Átellenes sarkain kerekített téglalap 2"/>
          <p:cNvSpPr/>
          <p:nvPr/>
        </p:nvSpPr>
        <p:spPr>
          <a:xfrm>
            <a:off x="496389" y="1554479"/>
            <a:ext cx="11186159" cy="4572001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hu-HU" sz="33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Jézus minden példázatának fontos üzenete van!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hu-HU" sz="33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 tanít minket, hogy mindent amit Istentől kaptunk, azt becsüljük meg!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hu-HU" sz="33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mi dolgunk, hogy Istennek tetsző életet éljünk! 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hu-HU" sz="33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Javainkkal, lelki ajándékainkkal mások javára éljünk!</a:t>
            </a:r>
          </a:p>
          <a:p>
            <a:pPr lvl="0"/>
            <a:r>
              <a:rPr lang="hu-HU" sz="25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25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99311" y="261480"/>
            <a:ext cx="9584372" cy="865056"/>
          </a:xfrm>
          <a:solidFill>
            <a:schemeClr val="bg2"/>
          </a:solidFill>
        </p:spPr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Jól jegyezd meg!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0640" y="261480"/>
            <a:ext cx="1599272" cy="1423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65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87084" y="200293"/>
            <a:ext cx="8911687" cy="82586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hu-H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Nézd meg a következő filmrészletet! </a:t>
            </a:r>
            <a:endParaRPr lang="hu-H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7469" y="1731595"/>
            <a:ext cx="5393295" cy="4991934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Tudod-e? </a:t>
            </a:r>
          </a:p>
          <a:p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 bérbe adott szőlő a gazda tulajdona </a:t>
            </a:r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marad, </a:t>
            </a:r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így a termés egy része is őt illeti meg. </a:t>
            </a:r>
          </a:p>
          <a:p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 termés másik részét a bérlők kapják, akik a földet megművelik.</a:t>
            </a:r>
          </a:p>
          <a:p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 gazda megtehette azt, hogy más bérlőknek adta ki szőlőjét!</a:t>
            </a:r>
          </a:p>
          <a:p>
            <a:r>
              <a:rPr lang="hu-HU" sz="2800" dirty="0">
                <a:latin typeface="Arial" panose="020B0604020202020204" pitchFamily="34" charset="0"/>
                <a:cs typeface="Arial" panose="020B0604020202020204" pitchFamily="34" charset="0"/>
              </a:rPr>
              <a:t>A szőlőskert, a szőlő a prófétáknál gyakran Izráel szimbóluma volt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u-H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Hétágú csillag 4"/>
          <p:cNvSpPr/>
          <p:nvPr/>
        </p:nvSpPr>
        <p:spPr>
          <a:xfrm>
            <a:off x="3880024" y="947787"/>
            <a:ext cx="9431383" cy="2095901"/>
          </a:xfrm>
          <a:prstGeom prst="star7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000" dirty="0" smtClean="0">
              <a:hlinkClick r:id="rId2"/>
            </a:endParaRPr>
          </a:p>
          <a:p>
            <a:endParaRPr lang="hu-HU" sz="3000" dirty="0">
              <a:hlinkClick r:id="rId2"/>
            </a:endParaRPr>
          </a:p>
          <a:p>
            <a:pPr algn="ctr"/>
            <a:r>
              <a:rPr lang="hu-HU" sz="3000" dirty="0" smtClean="0">
                <a:hlinkClick r:id="rId2"/>
              </a:rPr>
              <a:t>A gonosz szőlőmunkások példázata</a:t>
            </a:r>
          </a:p>
          <a:p>
            <a:endParaRPr lang="hu-HU" sz="3600" dirty="0" smtClean="0">
              <a:hlinkClick r:id="rId3"/>
            </a:endParaRPr>
          </a:p>
        </p:txBody>
      </p:sp>
      <p:sp>
        <p:nvSpPr>
          <p:cNvPr id="8" name="Tekercs függőlegesen 7"/>
          <p:cNvSpPr/>
          <p:nvPr/>
        </p:nvSpPr>
        <p:spPr>
          <a:xfrm>
            <a:off x="5446059" y="3122061"/>
            <a:ext cx="6196121" cy="3601468"/>
          </a:xfrm>
          <a:prstGeom prst="verticalScroll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Figyeld meg alaposan a filmrészletben szereplő hallgatók érzelmi reakcióit!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vettél észre, hogyan fogadták a példázatot?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Jegyzetelj a füzetedbe!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látsz a tanítványok és mit veszel észre az írástudók arcán?</a:t>
            </a:r>
          </a:p>
          <a:p>
            <a:endParaRPr lang="hu-HU" sz="2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2519" y="1173516"/>
            <a:ext cx="1276491" cy="1272905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39354" y="5392654"/>
            <a:ext cx="1158005" cy="115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32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1909</TotalTime>
  <Words>802</Words>
  <Application>Microsoft Office PowerPoint</Application>
  <PresentationFormat>Szélesvásznú</PresentationFormat>
  <Paragraphs>127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1" baseType="lpstr">
      <vt:lpstr>Arial</vt:lpstr>
      <vt:lpstr>Century Gothic</vt:lpstr>
      <vt:lpstr>Helvetica Neue</vt:lpstr>
      <vt:lpstr>Times New Roman</vt:lpstr>
      <vt:lpstr>Wingdings 3</vt:lpstr>
      <vt:lpstr>7_Szálak</vt:lpstr>
      <vt:lpstr>PowerPoint-bemutató</vt:lpstr>
      <vt:lpstr>PowerPoint-bemutató</vt:lpstr>
      <vt:lpstr>PowerPoint-bemutató</vt:lpstr>
      <vt:lpstr>PowerPoint-bemutató</vt:lpstr>
      <vt:lpstr>Kérlek olvasd el figyelmesen a gonosz szőlőmunkások példázatát Mt 21,33-42.</vt:lpstr>
      <vt:lpstr>Egy kis segítséget találsz az alábbi táblázatban a példázat megértéséhez! </vt:lpstr>
      <vt:lpstr>A példázat magyarázatát itt olvashatod el!</vt:lpstr>
      <vt:lpstr>Jól jegyezd meg!</vt:lpstr>
      <vt:lpstr>Nézd meg a következő filmrészletet! </vt:lpstr>
      <vt:lpstr> Vedd számba dolgaidat!</vt:lpstr>
      <vt:lpstr>Énekeljük együtt a135. zsoltárt a református énekeskönyvből! </vt:lpstr>
      <vt:lpstr>Most készítsd el az online házifeladatodat!</vt:lpstr>
      <vt:lpstr>Érdekesség a témában!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Zimányi Noémi</dc:creator>
  <cp:lastModifiedBy>Szászi Andrea</cp:lastModifiedBy>
  <cp:revision>267</cp:revision>
  <dcterms:created xsi:type="dcterms:W3CDTF">2020-03-16T06:58:02Z</dcterms:created>
  <dcterms:modified xsi:type="dcterms:W3CDTF">2020-04-28T08:49:43Z</dcterms:modified>
</cp:coreProperties>
</file>