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  <p:sldMasterId id="2147483990" r:id="rId2"/>
    <p:sldMasterId id="2147484014" r:id="rId3"/>
    <p:sldMasterId id="2147484044" r:id="rId4"/>
    <p:sldMasterId id="2147484056" r:id="rId5"/>
  </p:sldMasterIdLst>
  <p:notesMasterIdLst>
    <p:notesMasterId r:id="rId29"/>
  </p:notesMasterIdLst>
  <p:sldIdLst>
    <p:sldId id="369" r:id="rId6"/>
    <p:sldId id="302" r:id="rId7"/>
    <p:sldId id="285" r:id="rId8"/>
    <p:sldId id="350" r:id="rId9"/>
    <p:sldId id="344" r:id="rId10"/>
    <p:sldId id="370" r:id="rId11"/>
    <p:sldId id="371" r:id="rId12"/>
    <p:sldId id="363" r:id="rId13"/>
    <p:sldId id="372" r:id="rId14"/>
    <p:sldId id="373" r:id="rId15"/>
    <p:sldId id="374" r:id="rId16"/>
    <p:sldId id="376" r:id="rId17"/>
    <p:sldId id="379" r:id="rId18"/>
    <p:sldId id="367" r:id="rId19"/>
    <p:sldId id="375" r:id="rId20"/>
    <p:sldId id="366" r:id="rId21"/>
    <p:sldId id="377" r:id="rId22"/>
    <p:sldId id="378" r:id="rId23"/>
    <p:sldId id="303" r:id="rId24"/>
    <p:sldId id="362" r:id="rId25"/>
    <p:sldId id="345" r:id="rId26"/>
    <p:sldId id="346" r:id="rId27"/>
    <p:sldId id="347" r:id="rId28"/>
  </p:sldIdLst>
  <p:sldSz cx="12192000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4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31" autoAdjust="0"/>
    <p:restoredTop sz="94660"/>
  </p:normalViewPr>
  <p:slideViewPr>
    <p:cSldViewPr snapToGrid="0">
      <p:cViewPr varScale="1">
        <p:scale>
          <a:sx n="88" d="100"/>
          <a:sy n="88" d="100"/>
        </p:scale>
        <p:origin x="36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FF79973-3D1E-4CA4-B3AD-A478600CF701}" type="datetimeFigureOut">
              <a:rPr lang="hu-HU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C029477-35BB-4216-960D-DDD4BD7D854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109428-E0C5-4175-B4B0-00B8AF5EF7EF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6C0289-B05C-4429-B054-1CA8B379133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3480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42BE19-12F4-45F7-8017-93C9F549BA33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D0C325-3DF7-4F3E-9CF4-10434BF3A564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2842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55A02B-8CCE-4250-AEF9-7A3703D69E22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B40-8520-457F-82B7-C23FF97A217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7394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FAF1886-59E1-45F3-8AC7-A5AF8285B6E9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3004DFB1-6641-4A30-AB7A-47A6C37D1113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6699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0CB37B-014A-444E-A5A8-1C20E96BD8C6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3D3AF-6BB2-40DA-89CD-3E216F3EFA2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9040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C0C7EA8-7552-4FB0-B1C4-C4094389D783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pPr>
              <a:defRPr/>
            </a:pPr>
            <a:fld id="{3E39320F-ADC6-4694-91C1-3E0F91217CA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0298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D3E7D3-E658-4AFF-9039-2C21913EFF85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48CB11-B82C-4404-94FA-158B93FFFB3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2165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0B6621-C925-4FFD-81B1-0250372C39FB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AC673-FF81-486B-999A-5B8E26921FC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310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874C77-A0D4-4DF7-B5CF-35F0086D2FFA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0F051E-F522-4C8B-A27D-F4A1FBAF1D4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0600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F3A554-5531-49BE-BC7F-A9CDF5180EBB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693BAE-A7E7-4E0D-9EC4-6E9F6EF4162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0079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6041C8-4496-456B-88D7-9262CF76FD17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D857A2C-492A-44B8-9E0A-F7FD3875A7E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6408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9269BA-62E0-42A1-A90B-2AB963AB5BB5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97A35B-C2EA-4F09-B1A7-ACF1DA7D196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2013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1AD6FCB0-1C5B-4B1D-87C6-FA32187F251F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10326C3-F75A-4D27-A9CD-61E749ABDCB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98743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FE18F3-BBFF-477F-8C26-0343585C36C4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DD56A-2F2C-498F-BA44-B3988462D451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9408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574B43-D989-42DF-BB19-A270AE61AFA5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CF8CC-1F83-4F0D-87C4-311CDD023EB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4015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FAF1886-59E1-45F3-8AC7-A5AF8285B6E9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3004DFB1-6641-4A30-AB7A-47A6C37D1113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8300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0CB37B-014A-444E-A5A8-1C20E96BD8C6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3D3AF-6BB2-40DA-89CD-3E216F3EFA2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8356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C0C7EA8-7552-4FB0-B1C4-C4094389D783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pPr>
              <a:defRPr/>
            </a:pPr>
            <a:fld id="{3E39320F-ADC6-4694-91C1-3E0F91217CA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5861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D3E7D3-E658-4AFF-9039-2C21913EFF85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48CB11-B82C-4404-94FA-158B93FFFB3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39311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0B6621-C925-4FFD-81B1-0250372C39FB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AC673-FF81-486B-999A-5B8E26921FC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9497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874C77-A0D4-4DF7-B5CF-35F0086D2FFA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0F051E-F522-4C8B-A27D-F4A1FBAF1D4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94083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F3A554-5531-49BE-BC7F-A9CDF5180EBB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693BAE-A7E7-4E0D-9EC4-6E9F6EF4162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9514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D581EF-5708-486E-B0A1-81C6B7A62603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1AC01-3D16-46C8-BB01-1895D9961682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5149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6041C8-4496-456B-88D7-9262CF76FD17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D857A2C-492A-44B8-9E0A-F7FD3875A7E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613392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1AD6FCB0-1C5B-4B1D-87C6-FA32187F251F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10326C3-F75A-4D27-A9CD-61E749ABDCB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70349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FE18F3-BBFF-477F-8C26-0343585C36C4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DD56A-2F2C-498F-BA44-B3988462D451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6312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574B43-D989-42DF-BB19-A270AE61AFA5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CF8CC-1F83-4F0D-87C4-311CDD023EB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49778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4885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8138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20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142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5650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822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C3B45F-F1C2-4E45-9F3A-A7C054EBE746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53E90-58FB-4092-BEC9-C3435ADA17C6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21193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218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217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126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5868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064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7229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4740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1200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3609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477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8A50E2-4E2E-41EC-86C3-B10EC51C78D6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03B28-3E90-4047-8075-A15E6E9E4DD7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9574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1851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1708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4655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9619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3596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4621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2035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9732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2606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149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612F3D-7F5D-4560-89D1-749ABE8FE135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3D449-D38D-48E0-83D6-61EF9B6D52EF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88561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2709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71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1B7C44-1BEF-42F4-B186-6867A1EEDE39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66628-5DAD-42F2-BDFA-3896EA6F0E4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6611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D2B029-0236-492A-889D-AA35E859CF30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5D1B38-B9D7-4AD0-A719-144E1F41BD62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34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E1F5BC0B-D0A0-4B2B-ABE7-CBCFE4EC4727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96C519-AAD8-4F95-B8B0-E2534019F62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288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fld id="{0D13950A-0EE0-400B-8837-60B74F859272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FBD0CE1-DF78-4351-A5F8-C4257F4C1A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912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CCE409F6-29D6-4D33-83E0-CEEFF90CFA65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C03DA226-7F5F-45B8-A483-3C7917350868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691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CCE409F6-29D6-4D33-83E0-CEEFF90CFA65}" type="datetimeFigureOut">
              <a:rPr lang="hu-HU" smtClean="0"/>
              <a:pPr>
                <a:defRPr/>
              </a:pPr>
              <a:t>2021. 07. 01.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C03DA226-7F5F-45B8-A483-3C7917350868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799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2021. 07. 01.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14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53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  <p:sldLayoutId id="214748407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hu/photos/szenved%C3%A9ly-krisztus-j%C3%A9zus-3807347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biblia.hu/muv_jkm/jkm_37.htm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vangelikus.hu/mert-mit-hasznal-az-embernek-ha-az-egesz-vilagot-megnyeri-lelkeben-pedig-kart-vall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Relationship Id="rId4" Type="http://schemas.openxmlformats.org/officeDocument/2006/relationships/hyperlink" Target="http://www.unsplash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www.unsplash.co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unsplash.com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www.freebibleimages.org/" TargetMode="External"/><Relationship Id="rId5" Type="http://schemas.openxmlformats.org/officeDocument/2006/relationships/hyperlink" Target="http://www.pixabay.com/" TargetMode="External"/><Relationship Id="rId4" Type="http://schemas.openxmlformats.org/officeDocument/2006/relationships/hyperlink" Target="http://www.unsplash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hyperlink" Target="https://www.youtube.com/watch?v=zrVCkO5Kwj0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bibleimages.org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bibliamindenkie.hu/uj/MAT/26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youtu.be/hSdsZu_yEI0?t=12681" TargetMode="External"/><Relationship Id="rId5" Type="http://schemas.openxmlformats.org/officeDocument/2006/relationships/hyperlink" Target="https://www.freebibleimages.org/" TargetMode="Externa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zis 9"/>
          <p:cNvSpPr/>
          <p:nvPr/>
        </p:nvSpPr>
        <p:spPr>
          <a:xfrm>
            <a:off x="4222376" y="1326372"/>
            <a:ext cx="3442697" cy="2885155"/>
          </a:xfrm>
          <a:prstGeom prst="ellipse">
            <a:avLst/>
          </a:prstGeom>
          <a:solidFill>
            <a:srgbClr val="F7D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DIGITÁLIS 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7759337" y="1058091"/>
            <a:ext cx="4247787" cy="5262979"/>
          </a:xfrm>
          <a:prstGeom prst="rect">
            <a:avLst/>
          </a:prstGeom>
          <a:noFill/>
          <a:ln w="47625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2400" b="1" dirty="0">
              <a:solidFill>
                <a:srgbClr val="AE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Fontos</a:t>
            </a:r>
            <a:r>
              <a:rPr kumimoji="0" lang="hu-HU" sz="2400" b="1" i="0" u="none" strike="noStrike" kern="1200" cap="none" spc="0" normalizeH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technikai információ:</a:t>
            </a: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dirty="0" smtClean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PPT-t diavetítésben érdemes nézni, mert akkor a linkek egyszerű kattintásra is működnek!</a:t>
            </a: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17784" y="123594"/>
            <a:ext cx="4147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ekerekített téglalap 1"/>
          <p:cNvSpPr/>
          <p:nvPr/>
        </p:nvSpPr>
        <p:spPr>
          <a:xfrm>
            <a:off x="183894" y="1202757"/>
            <a:ext cx="3991350" cy="30087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hu-HU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digitális hittanórán szükség</a:t>
            </a:r>
          </a:p>
          <a:p>
            <a:pPr lvl="0" algn="ctr">
              <a:defRPr/>
            </a:pPr>
            <a:r>
              <a:rPr lang="hu-HU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lesz: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  <a:defRPr/>
            </a:pPr>
            <a:r>
              <a:rPr lang="hu-HU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 és folyamatos Internet kapcsolatra,</a:t>
            </a:r>
            <a:endParaRPr lang="hu-HU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ctr"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Üres lapra vagy </a:t>
            </a:r>
            <a:r>
              <a:rPr lang="hu-HU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hittanfüzetre,</a:t>
            </a:r>
            <a:endParaRPr lang="hu-HU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ctr">
              <a:buFont typeface="Arial" panose="020B0604020202020204" pitchFamily="34" charset="0"/>
              <a:buChar char="•"/>
              <a:defRPr/>
            </a:pPr>
            <a:r>
              <a:rPr lang="hu-HU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Ceruzára és/vagy tollra,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  <a:defRPr/>
            </a:pPr>
            <a:r>
              <a:rPr lang="hu-HU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Kamerás mobiltelefonra az írásos feladatok </a:t>
            </a:r>
            <a:r>
              <a:rPr lang="hu-HU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fotózásához</a:t>
            </a:r>
            <a:r>
              <a:rPr lang="hu-HU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94129" y="4706419"/>
            <a:ext cx="7301753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Javaslat: 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A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 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PPT fájlok megjelenítéséhez használják a WPS Office ingyenes verzióját 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(Letölthető 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innen: 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Helvetica Neue"/>
                <a:hlinkClick r:id="rId2"/>
              </a:rPr>
              <a:t>WPS Office letöltések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 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). Az alkalmazás 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elérhető Windows-</a:t>
            </a:r>
            <a:r>
              <a:rPr lang="hu-HU" sz="2400" dirty="0" err="1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os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 és </a:t>
            </a:r>
            <a:r>
              <a:rPr lang="hu-HU" sz="2400" dirty="0" err="1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Android-os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 platformokra 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is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Helvetica Neue"/>
              </a:rPr>
              <a:t>!</a:t>
            </a:r>
            <a:endParaRPr lang="hu-H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29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524933" y="1002054"/>
            <a:ext cx="717443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Amikor Jézus a húsvét előtti pénteken </a:t>
            </a: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az Olajfák </a:t>
            </a:r>
            <a:r>
              <a:rPr lang="hu-H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hegyére ment </a:t>
            </a: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a tanítványaival imádkozni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, Júdás már nem volt köztük. </a:t>
            </a:r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Elment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kardokkal,</a:t>
            </a:r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botokkal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fölszerelt sokasággal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tért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vissza.</a:t>
            </a:r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Amikor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meglátta Jézust, ezt súgta a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fegyvereseknek: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Akit megcsókolok, az lesz </a:t>
            </a:r>
            <a:r>
              <a:rPr lang="hu-H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Ő, majd fogjátok el</a:t>
            </a: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Majd egyenest Jézushoz menve így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szólt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Üdvözlégy, Mester!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– és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megcsókolta Őt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Jézus ezt mondta neki: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Barátom, hát ezért jöttél!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079" y="515737"/>
            <a:ext cx="1383912" cy="1371719"/>
          </a:xfrm>
          <a:prstGeom prst="rect">
            <a:avLst/>
          </a:prstGeom>
        </p:spPr>
      </p:pic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28236" y="2201334"/>
            <a:ext cx="4241485" cy="3318934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7963992" y="5664374"/>
            <a:ext cx="27209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Gecsemáné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-kert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napjainkban, olajfával</a:t>
            </a:r>
          </a:p>
        </p:txBody>
      </p:sp>
    </p:spTree>
    <p:extLst>
      <p:ext uri="{BB962C8B-B14F-4D97-AF65-F5344CB8AC3E}">
        <p14:creationId xmlns:p14="http://schemas.microsoft.com/office/powerpoint/2010/main" val="252932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6349" y="1277468"/>
            <a:ext cx="7839635" cy="4570881"/>
          </a:xfrm>
        </p:spPr>
        <p:txBody>
          <a:bodyPr>
            <a:noAutofit/>
          </a:bodyPr>
          <a:lstStyle/>
          <a:p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tanítványok látva, hogy Jézus hagyja magát elfogni, mind elhagyták Őt, és elfutottak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Amikor Júdás megértette, hogy milyen rosszat tett, visszarohant a főpapokhoz a 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harminc ezüsttel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– Ártatlant árultam el, visszaadom a pénzeteket.</a:t>
            </a:r>
          </a:p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– Mi közünk hozzá? A te dolgod – 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válaszolták.</a:t>
            </a:r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Júdás a pénzt a földre 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szórta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és elment.</a:t>
            </a:r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851" y="3183466"/>
            <a:ext cx="3097541" cy="320279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750" y="591610"/>
            <a:ext cx="1383912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89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23"/>
            <a:ext cx="12192000" cy="6874933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2900" y="1804147"/>
            <a:ext cx="11506200" cy="3910853"/>
          </a:xfrm>
          <a:solidFill>
            <a:schemeClr val="accent3">
              <a:lumMod val="40000"/>
              <a:lumOff val="60000"/>
              <a:alpha val="83000"/>
            </a:schemeClr>
          </a:solidFill>
        </p:spPr>
        <p:txBody>
          <a:bodyPr>
            <a:normAutofit/>
          </a:bodyPr>
          <a:lstStyle/>
          <a:p>
            <a:r>
              <a:rPr lang="hu-HU" sz="3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a történet sajnos egy súlyos tragédiával ért véget. </a:t>
            </a:r>
          </a:p>
          <a:p>
            <a:r>
              <a:rPr lang="hu-HU" sz="3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Nagyon szomorú, ami történt Jézus egyik tanítványával. </a:t>
            </a:r>
          </a:p>
          <a:p>
            <a:r>
              <a:rPr lang="hu-HU" sz="3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Júdás az árulását követően a lehető legrosszabb döntést hozta.</a:t>
            </a:r>
          </a:p>
          <a:p>
            <a:r>
              <a:rPr lang="hu-HU" sz="3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Biztosan tudjuk, hogy nagyon megbánta tettét, hiszen visszavitte a főpapokhoz a harminc ezüstöt.</a:t>
            </a:r>
          </a:p>
          <a:p>
            <a:r>
              <a:rPr lang="hu-HU" sz="3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az óriási bűntudatával már nem tudott mit kezdeni, nem tudta feldolgozni tettét, és emiatt akaszthatta fel magát. </a:t>
            </a:r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0723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0457" y="1595297"/>
            <a:ext cx="2428875" cy="323850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510989" y="660804"/>
            <a:ext cx="880810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Azért különösen is fájó Júdás döntése, mert ha Júdás nem árulja el Jézus pontos tartózkodási helyét, a nagytanács akkor is talált volna módot arra, hogy felkutassák és </a:t>
            </a:r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elfogják Jézust</a:t>
            </a:r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2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evangéliumok leírják, hogy Jézus a bűnösök kezébe kerül.</a:t>
            </a:r>
          </a:p>
          <a:p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is meg volt írva, hogy Övéi között lesz egy </a:t>
            </a:r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áruló is. </a:t>
            </a:r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Így teljesedtek be ugyanis a jövendölések. </a:t>
            </a:r>
          </a:p>
          <a:p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Ezt nem lehetett volna semmivel sem megakadályozni, hiszen Jézus szenvedéstörténetének része ez az </a:t>
            </a:r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esemény is. </a:t>
            </a:r>
          </a:p>
          <a:p>
            <a:endParaRPr lang="hu-HU" sz="2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Júdást nem ítélhetjük el tette miatt, de nem is menthetjük fel azzal a magyarázattal, hogy ennek így kellett történnie.</a:t>
            </a:r>
          </a:p>
          <a:p>
            <a:endParaRPr lang="hu-HU" sz="22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Mindenképpen elgondolkodtató, hogy az ember tettének súlyos következményei lehetnek. </a:t>
            </a:r>
          </a:p>
          <a:p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Ezért minden döntésünket jó alaposan meg kell fontolni és meg kell beszélni Istennel. Érdemes kikérni mások véleményét is.</a:t>
            </a:r>
            <a:endParaRPr lang="hu-HU" sz="2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9838766" y="4988424"/>
            <a:ext cx="2070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 kép forrása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52677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8996" y="215094"/>
            <a:ext cx="11280807" cy="1371600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Néhány fontos gondolat Jézus hozzáállásáról</a:t>
            </a:r>
            <a:endParaRPr lang="hu-H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8996" y="1320800"/>
            <a:ext cx="8025456" cy="5133787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az utolsó vacsorán megmosta </a:t>
            </a:r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Júdás lábát is. </a:t>
            </a:r>
            <a:endParaRPr lang="hu-HU" sz="22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Figyelmeztette veszélyes gondolataira. </a:t>
            </a:r>
          </a:p>
          <a:p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Közölte is vele</a:t>
            </a:r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tudja</a:t>
            </a:r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mire készül</a:t>
            </a:r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aragot nem mutatott felé.</a:t>
            </a:r>
          </a:p>
          <a:p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Vajon miért nem leplezte le Jézus nyíltan Júdást? </a:t>
            </a:r>
            <a:endParaRPr lang="hu-HU" sz="22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Egyrészt</a:t>
            </a:r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mert </a:t>
            </a:r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„szerette </a:t>
            </a:r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övéit, mindvégig szerette </a:t>
            </a:r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őket." </a:t>
            </a:r>
            <a:r>
              <a:rPr lang="hu-HU" sz="22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13,1</a:t>
            </a:r>
          </a:p>
          <a:p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gyetlen </a:t>
            </a:r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tanítványáról sem mondott le, </a:t>
            </a:r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 munkálkodott </a:t>
            </a:r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megváltozásukon. </a:t>
            </a:r>
            <a:endParaRPr lang="hu-HU" sz="22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 bennünk is munkálkodik. </a:t>
            </a:r>
            <a:endParaRPr lang="hu-HU" sz="2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Hibáink, vétekink miatt kész megbocsátani, ha Hozzá megyünk őszinte bűnbánattal.</a:t>
            </a:r>
            <a:endParaRPr lang="hu-HU" sz="2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1921" y="1586694"/>
            <a:ext cx="1383912" cy="137171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162" y="3169522"/>
            <a:ext cx="2917930" cy="2844799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9539028" y="6131421"/>
            <a:ext cx="181344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 kép forrása</a:t>
            </a:r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16597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70000" y="155786"/>
            <a:ext cx="10058400" cy="1371600"/>
          </a:xfrm>
        </p:spPr>
        <p:txBody>
          <a:bodyPr/>
          <a:lstStyle/>
          <a:p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Tudod-e?</a:t>
            </a:r>
            <a:endParaRPr lang="hu-H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0618" y="1238865"/>
            <a:ext cx="7788018" cy="5348202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Szentírás szerint Jézus elárulása egyfajta szükségszerűség volt. </a:t>
            </a:r>
            <a:endParaRPr lang="hu-HU" sz="24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Amikor </a:t>
            </a:r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Máté evangélista Júdás árulásáról ír, akkor azt a szót használja: átadni, kiszolgáltatni, ráhagyni, továbbadni. </a:t>
            </a:r>
            <a:endParaRPr lang="hu-HU" sz="24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Újszövetségben gyakran szerepel ez az I</a:t>
            </a:r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 </a:t>
            </a:r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szenvedésével kapcsolatban. Az árulás a </a:t>
            </a:r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szenvedésének a </a:t>
            </a:r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bevezetése volt. </a:t>
            </a:r>
            <a:endParaRPr lang="hu-HU" sz="24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Annak </a:t>
            </a:r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ellenére, hogy Jézus pontosan tudta, hogy el fogják árulni, pontosan tudta, hogy ki árulja el, és hatalmában lett volna megakadályozni, mégsem </a:t>
            </a:r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tette. </a:t>
            </a:r>
          </a:p>
          <a:p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 </a:t>
            </a:r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ahhoz, hogy a bűneink büntetését </a:t>
            </a:r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elszenvedje</a:t>
            </a:r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ezt </a:t>
            </a:r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át kellett élnie</a:t>
            </a:r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1411" y="456764"/>
            <a:ext cx="1571274" cy="1557430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8278636" y="2610465"/>
            <a:ext cx="3659363" cy="287593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„júdáspénz” </a:t>
            </a:r>
            <a:r>
              <a:rPr lang="hu-H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kifejezés jelentése</a:t>
            </a:r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olyan embernek fizetett pénz, akit a </a:t>
            </a:r>
            <a:r>
              <a:rPr lang="hu-HU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fizettsége</a:t>
            </a:r>
            <a:r>
              <a:rPr lang="hu-H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ellenében árulásra vettek rá.</a:t>
            </a:r>
          </a:p>
        </p:txBody>
      </p:sp>
    </p:spTree>
    <p:extLst>
      <p:ext uri="{BB962C8B-B14F-4D97-AF65-F5344CB8AC3E}">
        <p14:creationId xmlns:p14="http://schemas.microsoft.com/office/powerpoint/2010/main" val="374316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3"/>
            <a:ext cx="12192000" cy="6875929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1848" y="2361309"/>
            <a:ext cx="9529011" cy="3372741"/>
          </a:xfrm>
          <a:solidFill>
            <a:schemeClr val="bg2">
              <a:lumMod val="90000"/>
              <a:alpha val="80000"/>
            </a:schemeClr>
          </a:solidFill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</a:t>
            </a:r>
            <a:r>
              <a:rPr lang="hu-HU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érzelmek 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jelennek meg ebben a történetben? </a:t>
            </a:r>
          </a:p>
          <a:p>
            <a:pPr marL="457200" indent="-457200">
              <a:buAutoNum type="arabicPeriod"/>
            </a:pP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érezhetett Jézus, miután Júdás elárulta Őt?</a:t>
            </a:r>
          </a:p>
          <a:p>
            <a:pPr marL="457200" indent="-457200">
              <a:buAutoNum type="arabicPeriod"/>
            </a:pPr>
            <a:r>
              <a:rPr lang="hu-HU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veszített </a:t>
            </a:r>
            <a:r>
              <a:rPr lang="hu-HU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Júdás az árulással?</a:t>
            </a:r>
            <a:endParaRPr lang="hu-HU" sz="2400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Lehetett volna bocsánat Júdás számára?</a:t>
            </a:r>
          </a:p>
          <a:p>
            <a:pPr marL="457200" indent="-457200">
              <a:buAutoNum type="arabicPeriod"/>
            </a:pP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hogyan cselekedtél volna Jézus egyik tanítványként, ha pontosan tudod, mit fontolgat magában Júdás?</a:t>
            </a:r>
            <a:endParaRPr lang="hu-HU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Vajon minden </a:t>
            </a:r>
            <a:r>
              <a:rPr lang="hu-HU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elkövetett hibánkat 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lehet </a:t>
            </a:r>
            <a:r>
              <a:rPr lang="hu-HU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javítani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608" y="5349180"/>
            <a:ext cx="1377815" cy="1371719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5518754" y="6351567"/>
            <a:ext cx="477549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Gondolataidat, válaszaidat írd le a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füzetedbe!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985433" y="1344665"/>
            <a:ext cx="5489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Válaszolj a kérdésekre!</a:t>
            </a:r>
            <a:endParaRPr lang="hu-HU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473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642594"/>
            <a:ext cx="9582150" cy="5752445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066800" y="5588674"/>
            <a:ext cx="9658350" cy="1015663"/>
          </a:xfrm>
          <a:prstGeom prst="rect">
            <a:avLst/>
          </a:prstGeom>
          <a:solidFill>
            <a:srgbClr val="FFC000">
              <a:alpha val="87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„Mit használ ugyanis az </a:t>
            </a:r>
            <a:r>
              <a:rPr 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embernek, ha </a:t>
            </a:r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egész világot </a:t>
            </a:r>
            <a:r>
              <a:rPr 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megnyeri, </a:t>
            </a:r>
            <a:r>
              <a:rPr lang="hu-HU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lelkében</a:t>
            </a:r>
            <a:r>
              <a:rPr 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pedig </a:t>
            </a:r>
            <a:r>
              <a:rPr lang="hu-H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kárt vall</a:t>
            </a:r>
            <a:r>
              <a:rPr 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 Máté 16,26</a:t>
            </a:r>
            <a:endParaRPr kumimoji="0" lang="hu-HU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6743700" y="754446"/>
            <a:ext cx="3657600" cy="3939540"/>
          </a:xfrm>
          <a:prstGeom prst="rect">
            <a:avLst/>
          </a:prstGeom>
          <a:solidFill>
            <a:schemeClr val="bg2">
              <a:lumMod val="50000"/>
              <a:alpha val="58000"/>
            </a:schemeClr>
          </a:solidFill>
        </p:spPr>
        <p:txBody>
          <a:bodyPr wrap="square">
            <a:spAutoFit/>
          </a:bodyPr>
          <a:lstStyle/>
          <a:p>
            <a:r>
              <a:rPr lang="hu-HU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Ezzel a mondattal tulajdonképpen azt </a:t>
            </a:r>
            <a:r>
              <a:rPr lang="hu-HU" sz="2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állítja Jézus, </a:t>
            </a:r>
            <a:r>
              <a:rPr lang="hu-HU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a legnagyobb nyereség is kevesebb, mint maga az élet, mert ha az életet elveszíti valaki, a </a:t>
            </a:r>
            <a:r>
              <a:rPr lang="hu-HU" sz="2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szerzett nyereséget bármilyen nagy legyen is, nem tudja kiélvezni.</a:t>
            </a:r>
            <a:endParaRPr lang="hu-HU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lipszis 7"/>
          <p:cNvSpPr/>
          <p:nvPr/>
        </p:nvSpPr>
        <p:spPr>
          <a:xfrm>
            <a:off x="342900" y="433296"/>
            <a:ext cx="2400300" cy="18258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 történet egyik fontos tanulsága</a:t>
            </a:r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978153" y="5112434"/>
            <a:ext cx="17469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 kép forrása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7612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" y="0"/>
            <a:ext cx="12177993" cy="6858000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798" y="1541416"/>
            <a:ext cx="10744201" cy="4478383"/>
          </a:xfrm>
          <a:solidFill>
            <a:schemeClr val="bg2">
              <a:lumMod val="90000"/>
              <a:alpha val="17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hu-HU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ÉLETE </a:t>
            </a:r>
            <a:r>
              <a:rPr lang="hu-HU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ugyanis annak </a:t>
            </a:r>
            <a:r>
              <a:rPr lang="hu-HU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embernek van</a:t>
            </a:r>
            <a:r>
              <a:rPr lang="hu-HU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aki </a:t>
            </a:r>
            <a:r>
              <a:rPr lang="hu-HU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közvetlen, szoros </a:t>
            </a:r>
            <a:r>
              <a:rPr lang="hu-HU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közösségben él </a:t>
            </a:r>
            <a:r>
              <a:rPr lang="hu-HU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</a:t>
            </a:r>
            <a:r>
              <a:rPr lang="hu-HU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Krisztussal és mindvégig megmarad mellette hűséggel.</a:t>
            </a:r>
          </a:p>
          <a:p>
            <a:pPr marL="0" indent="0" algn="ctr">
              <a:buNone/>
            </a:pPr>
            <a:endParaRPr lang="hu-HU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hu-HU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hu-HU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mondta: </a:t>
            </a:r>
            <a:endParaRPr lang="hu-HU" sz="30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hu-HU" sz="3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3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Légy hű mindhalálig, és neked adom az élet koronáját</a:t>
            </a:r>
            <a:r>
              <a:rPr lang="hu-HU" sz="30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." </a:t>
            </a:r>
            <a:endParaRPr lang="hu-HU" sz="3000" b="1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hu-HU" sz="30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 </a:t>
            </a:r>
            <a:r>
              <a:rPr lang="hu-HU" sz="3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2,10</a:t>
            </a:r>
            <a:endParaRPr lang="hu-HU" sz="3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452" y="3319598"/>
            <a:ext cx="1244189" cy="1234507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2804159" y="246015"/>
            <a:ext cx="658368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Jól fontold meg!</a:t>
            </a:r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84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3867"/>
            <a:ext cx="12192000" cy="6928436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6845" y="217332"/>
            <a:ext cx="8876772" cy="152122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hu-H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Hallgasd meg ezt az éneket!</a:t>
            </a:r>
            <a:endParaRPr lang="hu-H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767617" y="22227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77923" y="193912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b="1" dirty="0"/>
          </a:p>
        </p:txBody>
      </p:sp>
      <p:sp>
        <p:nvSpPr>
          <p:cNvPr id="10" name="Könnycsepp 9"/>
          <p:cNvSpPr/>
          <p:nvPr/>
        </p:nvSpPr>
        <p:spPr>
          <a:xfrm>
            <a:off x="1490993" y="4024883"/>
            <a:ext cx="6568423" cy="1965227"/>
          </a:xfrm>
          <a:prstGeom prst="teardrop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1. Mit jelenthet számunkra Jézus kegyelme?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202" y="3701869"/>
            <a:ext cx="1542422" cy="1524132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3229" y="5116791"/>
            <a:ext cx="1124958" cy="111015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7718" y="1905041"/>
            <a:ext cx="1609483" cy="1615580"/>
          </a:xfrm>
          <a:prstGeom prst="rect">
            <a:avLst/>
          </a:prstGeom>
        </p:spPr>
      </p:pic>
      <p:pic>
        <p:nvPicPr>
          <p:cNvPr id="14" name="A mélyből hozzád száll szavam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33795" y="2222741"/>
            <a:ext cx="1701548" cy="17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99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83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125617" y="534810"/>
            <a:ext cx="8154584" cy="1051767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Júdás árulása 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44909" y="2730945"/>
            <a:ext cx="4958000" cy="741871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975" y="2314981"/>
            <a:ext cx="9169867" cy="302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33" y="300103"/>
            <a:ext cx="1537483" cy="154183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653" y="2590800"/>
            <a:ext cx="5195590" cy="3448224"/>
          </a:xfrm>
          <a:prstGeom prst="rect">
            <a:avLst/>
          </a:prstGeom>
        </p:spPr>
      </p:pic>
      <p:sp>
        <p:nvSpPr>
          <p:cNvPr id="8" name="Ellipszis 7"/>
          <p:cNvSpPr/>
          <p:nvPr/>
        </p:nvSpPr>
        <p:spPr>
          <a:xfrm>
            <a:off x="838200" y="2737506"/>
            <a:ext cx="5238750" cy="330151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Készíts ehhez a képhez egy kitalált vagy egy személyes történetet néhány mondatban!</a:t>
            </a:r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5153930" y="5715858"/>
            <a:ext cx="154407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 kép forrása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04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1"/>
            <a:ext cx="12192000" cy="6850149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 rot="20445086">
            <a:off x="2016077" y="1460469"/>
            <a:ext cx="3905642" cy="1918460"/>
          </a:xfrm>
          <a:solidFill>
            <a:schemeClr val="bg2">
              <a:lumMod val="50000"/>
              <a:alpha val="44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Mit tanultál a mai órán?</a:t>
            </a:r>
          </a:p>
          <a:p>
            <a:pPr marL="0" indent="0">
              <a:buNone/>
            </a:pPr>
            <a:r>
              <a:rPr lang="hu-HU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szerinted a legfontosabb dolog egy barátságban?</a:t>
            </a:r>
          </a:p>
          <a:p>
            <a:pPr marL="0" indent="0">
              <a:buNone/>
            </a:pPr>
            <a:r>
              <a:rPr lang="hu-HU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3.Rajzolj le egy közös jó élményt!</a:t>
            </a:r>
          </a:p>
          <a:p>
            <a:pPr marL="0" indent="0">
              <a:buNone/>
            </a:pPr>
            <a:endParaRPr lang="hu-HU" sz="2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Készíts egy képet a füzetedről és küldd el a hittanoktatódnak!</a:t>
            </a:r>
          </a:p>
        </p:txBody>
      </p:sp>
      <p:sp>
        <p:nvSpPr>
          <p:cNvPr id="5" name="Lekerekített téglalap 4"/>
          <p:cNvSpPr/>
          <p:nvPr/>
        </p:nvSpPr>
        <p:spPr>
          <a:xfrm rot="20563643">
            <a:off x="1261498" y="581243"/>
            <a:ext cx="3993881" cy="518239"/>
          </a:xfrm>
          <a:prstGeom prst="roundRect">
            <a:avLst/>
          </a:prstGeom>
          <a:solidFill>
            <a:srgbClr val="00206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Készíts egy jegyzetet!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11" y="4655067"/>
            <a:ext cx="1377815" cy="1371719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9698374" y="6069631"/>
            <a:ext cx="1544077" cy="64633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 kép forrása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0970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13" y="313762"/>
            <a:ext cx="4047044" cy="6070567"/>
          </a:xfrm>
          <a:prstGeom prst="rect">
            <a:avLst/>
          </a:prstGeom>
        </p:spPr>
      </p:pic>
      <p:sp>
        <p:nvSpPr>
          <p:cNvPr id="2" name="Tekercs függőlegesen 1"/>
          <p:cNvSpPr/>
          <p:nvPr/>
        </p:nvSpPr>
        <p:spPr>
          <a:xfrm>
            <a:off x="3750419" y="313762"/>
            <a:ext cx="7731125" cy="6230938"/>
          </a:xfrm>
          <a:prstGeom prst="verticalScroll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300" b="0" i="1" u="none" strike="noStrike" kern="1200" cap="none" spc="0" normalizeH="0" baseline="0" noProof="0" dirty="0">
              <a:ln>
                <a:noFill/>
              </a:ln>
              <a:solidFill>
                <a:srgbClr val="6AAC9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 Atyánk, aki a mennyekben vagy, szenteltessék meg a te neved,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Mindennapi kenyerünket add meg nekünk ma,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ne </a:t>
            </a:r>
            <a:r>
              <a:rPr kumimoji="0" lang="hu-HU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vígy</a:t>
            </a: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minket kísértésbe, de szabadíts meg a gonosztól;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Mert tied az ország, a hatalom és a dicsőség mindörökké.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Ámen.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60419" name="Kép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066" y="313762"/>
            <a:ext cx="1440921" cy="132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abályos ötszög 2"/>
          <p:cNvSpPr/>
          <p:nvPr/>
        </p:nvSpPr>
        <p:spPr>
          <a:xfrm>
            <a:off x="1539391" y="3949284"/>
            <a:ext cx="2986087" cy="2317865"/>
          </a:xfrm>
          <a:prstGeom prst="pentagon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Mondjuk el közösen az Úri </a:t>
            </a:r>
            <a:r>
              <a:rPr kumimoji="0" lang="hu-HU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imádságot!</a:t>
            </a:r>
            <a:endParaRPr kumimoji="0" lang="hu-HU" sz="2500" b="0" i="0" u="none" strike="noStrike" kern="1200" cap="none" spc="0" normalizeH="0" baseline="0" noProof="0" dirty="0">
              <a:ln>
                <a:noFill/>
              </a:ln>
              <a:solidFill>
                <a:srgbClr val="A848A8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54611" y="6338439"/>
            <a:ext cx="1544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 kép forrása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38014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6"/>
            <a:ext cx="12192000" cy="6864619"/>
          </a:xfrm>
          <a:prstGeom prst="rect">
            <a:avLst/>
          </a:prstGeom>
        </p:spPr>
      </p:pic>
      <p:pic>
        <p:nvPicPr>
          <p:cNvPr id="61443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6" y="5558763"/>
            <a:ext cx="4721044" cy="1073150"/>
          </a:xfrm>
          <a:prstGeom prst="rect">
            <a:avLst/>
          </a:prstGeom>
          <a:solidFill>
            <a:schemeClr val="accent3">
              <a:lumMod val="40000"/>
              <a:lumOff val="60000"/>
              <a:alpha val="69000"/>
            </a:schemeClr>
          </a:solidFill>
          <a:ln>
            <a:noFill/>
          </a:ln>
          <a:extLst/>
        </p:spPr>
      </p:pic>
      <p:sp>
        <p:nvSpPr>
          <p:cNvPr id="2" name="Téglalap 1"/>
          <p:cNvSpPr/>
          <p:nvPr/>
        </p:nvSpPr>
        <p:spPr>
          <a:xfrm>
            <a:off x="1075417" y="2777113"/>
            <a:ext cx="7881258" cy="1938992"/>
          </a:xfrm>
          <a:prstGeom prst="rect">
            <a:avLst/>
          </a:prstGeom>
          <a:solidFill>
            <a:srgbClr val="FFC000">
              <a:alpha val="86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hu-HU" sz="3000" dirty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„Mit használ ugyanis az embernek,</a:t>
            </a:r>
          </a:p>
          <a:p>
            <a:pPr lvl="0"/>
            <a:r>
              <a:rPr lang="hu-HU" sz="3000" dirty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az egész világot megnyeri,</a:t>
            </a:r>
          </a:p>
          <a:p>
            <a:pPr lvl="0"/>
            <a:r>
              <a:rPr lang="hu-HU" sz="3000" b="1" dirty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lelkében</a:t>
            </a:r>
            <a:r>
              <a:rPr lang="hu-HU" sz="3000" dirty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pedig </a:t>
            </a:r>
            <a:r>
              <a:rPr lang="hu-HU" sz="3000" b="1" dirty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kárt vall</a:t>
            </a:r>
            <a:r>
              <a:rPr lang="hu-HU" sz="3000" dirty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</a:p>
          <a:p>
            <a:pPr lvl="0"/>
            <a:r>
              <a:rPr lang="hu-HU" sz="3000" dirty="0" smtClean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Máté 16,26</a:t>
            </a:r>
            <a:endParaRPr kumimoji="0" lang="hu-HU" sz="3000" b="0" i="0" u="none" strike="noStrike" kern="1200" cap="none" spc="0" normalizeH="0" baseline="0" noProof="0" dirty="0">
              <a:ln>
                <a:noFill/>
              </a:ln>
              <a:solidFill>
                <a:srgbClr val="A28E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31081" y="360630"/>
            <a:ext cx="11327365" cy="2086735"/>
          </a:xfrm>
          <a:prstGeom prst="rect">
            <a:avLst/>
          </a:prstGeom>
          <a:solidFill>
            <a:schemeClr val="accent3">
              <a:lumMod val="60000"/>
              <a:lumOff val="4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800" b="1" dirty="0" smtClean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800" b="1" dirty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smtClean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srgbClr val="A28E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aranymondásban szerepel egy kifejezés: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800" b="1" dirty="0" smtClean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jelent számodra a nyereség és a veszteség?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28E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választ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A28E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írd le és küldd el a hittanoktatódnak!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A28E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5867400" y="4893733"/>
            <a:ext cx="5791046" cy="1738180"/>
          </a:xfrm>
          <a:solidFill>
            <a:schemeClr val="accent2">
              <a:lumMod val="75000"/>
              <a:alpha val="78000"/>
            </a:schemeClr>
          </a:solidFill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PPT készítésekor felhasznált képek a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www.unsplash.com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www.pixabay.com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illetve </a:t>
            </a:r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://www.freebibleimages.org</a:t>
            </a:r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/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internetes oldalon megtalálhatók és ingyenesen letölthetők!</a:t>
            </a:r>
          </a:p>
          <a:p>
            <a:endParaRPr lang="hu-HU" dirty="0"/>
          </a:p>
        </p:txBody>
      </p:sp>
      <p:sp>
        <p:nvSpPr>
          <p:cNvPr id="5" name="Ellipszis 4"/>
          <p:cNvSpPr/>
          <p:nvPr/>
        </p:nvSpPr>
        <p:spPr>
          <a:xfrm rot="2135101">
            <a:off x="9591144" y="2420883"/>
            <a:ext cx="2614399" cy="193037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Kedves Hittanos! Várlak szeretettel a következő digitális hitanórán! </a:t>
            </a:r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8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build="p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4741863"/>
            <a:ext cx="1397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470025" y="265113"/>
            <a:ext cx="8978900" cy="5857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Kezdjük közös imádsággal a </a:t>
            </a:r>
            <a:r>
              <a:rPr lang="hu-HU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digitális hittanórát</a:t>
            </a:r>
            <a:r>
              <a:rPr lang="hu-H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694" y="953964"/>
            <a:ext cx="5492158" cy="55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kerekített téglalap 8"/>
          <p:cNvSpPr/>
          <p:nvPr/>
        </p:nvSpPr>
        <p:spPr>
          <a:xfrm>
            <a:off x="7678271" y="2702858"/>
            <a:ext cx="4194760" cy="254149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mai </a:t>
            </a:r>
            <a:r>
              <a:rPr lang="hu-HU" sz="3200" dirty="0" smtClean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hittanórán Júdás végzetes döntéséről tanulhatsz. </a:t>
            </a:r>
            <a:endParaRPr lang="hu-HU" sz="3200" dirty="0">
              <a:solidFill>
                <a:srgbClr val="766F5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70644" y="376519"/>
            <a:ext cx="4393826" cy="1371600"/>
          </a:xfrm>
          <a:solidFill>
            <a:srgbClr val="C00000">
              <a:alpha val="57000"/>
            </a:srgbClr>
          </a:solidFill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Gondolkozz el a kérdéseken!</a:t>
            </a:r>
            <a:endParaRPr lang="hu-H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0575" y="376519"/>
            <a:ext cx="6040908" cy="5978338"/>
          </a:xfrm>
          <a:solidFill>
            <a:schemeClr val="accent2">
              <a:lumMod val="50000"/>
              <a:alpha val="47000"/>
            </a:schemeClr>
          </a:solidFill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6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Kihez tartozol?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6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Sorold fel magadban azokat a személyeket, akik fontosak neked!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6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Hogyan tudsz kitartani a számodra fontos személyek mellett?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6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Idézz fel magadban néhány helyzetet, amikor kiálltál valaki mellett!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6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(Például: </a:t>
            </a:r>
            <a:r>
              <a:rPr lang="hu-HU" sz="6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6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 barátodat, vagy iskolatársadat védted meg, támogattad.)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6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6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 fontos neked a barátságban?</a:t>
            </a:r>
          </a:p>
          <a:p>
            <a:pPr>
              <a:lnSpc>
                <a:spcPct val="150000"/>
              </a:lnSpc>
            </a:pPr>
            <a:endParaRPr lang="hu-HU" sz="63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644" y="2520203"/>
            <a:ext cx="4762500" cy="31623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763" y="1726828"/>
            <a:ext cx="112176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52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6632" y="452367"/>
            <a:ext cx="10297567" cy="1499616"/>
          </a:xfrm>
          <a:solidFill>
            <a:schemeClr val="accent5">
              <a:lumMod val="75000"/>
              <a:alpha val="53000"/>
            </a:schemeClr>
          </a:solidFill>
        </p:spPr>
        <p:txBody>
          <a:bodyPr>
            <a:normAutofit/>
          </a:bodyPr>
          <a:lstStyle/>
          <a:p>
            <a:r>
              <a:rPr lang="hu-HU" sz="42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Hallgasd meg ezt az éneket!</a:t>
            </a:r>
            <a:endParaRPr lang="hu-HU" sz="42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0809" y="419053"/>
            <a:ext cx="1826781" cy="1831942"/>
          </a:xfrm>
          <a:prstGeom prst="rect">
            <a:avLst/>
          </a:prstGeom>
        </p:spPr>
      </p:pic>
      <p:sp>
        <p:nvSpPr>
          <p:cNvPr id="9" name="Lekerekített téglalap 8"/>
          <p:cNvSpPr/>
          <p:nvPr/>
        </p:nvSpPr>
        <p:spPr>
          <a:xfrm>
            <a:off x="320698" y="2756397"/>
            <a:ext cx="6224978" cy="2686113"/>
          </a:xfrm>
          <a:prstGeom prst="round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 jelenthet az ének szövegében </a:t>
            </a:r>
          </a:p>
          <a:p>
            <a:pPr algn="ctr"/>
            <a:r>
              <a:rPr lang="hu-HU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első mondat: </a:t>
            </a:r>
          </a:p>
          <a:p>
            <a:pPr algn="ctr"/>
            <a:r>
              <a:rPr lang="hu-HU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„Ó, mily hű barátunk Jézus, </a:t>
            </a:r>
          </a:p>
          <a:p>
            <a:pPr algn="ctr"/>
            <a:r>
              <a:rPr lang="hu-HU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minden bajban megsegít.”</a:t>
            </a:r>
          </a:p>
        </p:txBody>
      </p:sp>
      <p:sp>
        <p:nvSpPr>
          <p:cNvPr id="3" name="Téglalap 2"/>
          <p:cNvSpPr/>
          <p:nvPr/>
        </p:nvSpPr>
        <p:spPr>
          <a:xfrm>
            <a:off x="446632" y="2166305"/>
            <a:ext cx="59731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 kattints az ének elindításához!</a:t>
            </a:r>
          </a:p>
          <a:p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502" y="5351996"/>
            <a:ext cx="1377815" cy="1377815"/>
          </a:xfrm>
          <a:prstGeom prst="rect">
            <a:avLst/>
          </a:prstGeom>
        </p:spPr>
      </p:pic>
      <p:sp>
        <p:nvSpPr>
          <p:cNvPr id="12" name="Átellenes sarkain kerekített téglalap 11"/>
          <p:cNvSpPr/>
          <p:nvPr/>
        </p:nvSpPr>
        <p:spPr>
          <a:xfrm>
            <a:off x="8215143" y="5442510"/>
            <a:ext cx="3442447" cy="1196788"/>
          </a:xfrm>
          <a:prstGeom prst="round2Diag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Írj konkrét példákat arra, amikor Jézus segíthet neked!</a:t>
            </a:r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6290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3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5834" y="1164942"/>
            <a:ext cx="6858001" cy="542411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Jézusnak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12 tanítványa hűségesen követte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Őt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éveken át.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Szinte egy családot alkottak. </a:t>
            </a: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Együtt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vándoroltak, együtt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tapasztalták meg Isten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sok csodáját. </a:t>
            </a:r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Összetartoztak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barátok lettek, de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valaki közülük mégis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ellenük fordult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Az ő történetét dolgozzuk fel ezen az órán.</a:t>
            </a: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Kövessétek figyelemmel ezt a jól ismert történetet, és keressetek olyan helyzeteket, amikor Júdásnak még lett volna lehetősége meggondolni magát!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történetet során figyelj a szereplők érzelmeire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! Kivel tudsz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együttérezni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572" y="1447330"/>
            <a:ext cx="3803890" cy="3913093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424517" y="24161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BARÁTBÓL ELLENSÉG</a:t>
            </a:r>
          </a:p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(Máté 26,14–16; 26,47–56)</a:t>
            </a:r>
          </a:p>
        </p:txBody>
      </p:sp>
      <p:sp>
        <p:nvSpPr>
          <p:cNvPr id="2" name="Ellipszis 1"/>
          <p:cNvSpPr/>
          <p:nvPr/>
        </p:nvSpPr>
        <p:spPr>
          <a:xfrm>
            <a:off x="7618572" y="5382364"/>
            <a:ext cx="3999684" cy="1228636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Figyeld meg, te hol cselekedtél volna másként!</a:t>
            </a:r>
          </a:p>
        </p:txBody>
      </p:sp>
    </p:spTree>
    <p:extLst>
      <p:ext uri="{BB962C8B-B14F-4D97-AF65-F5344CB8AC3E}">
        <p14:creationId xmlns:p14="http://schemas.microsoft.com/office/powerpoint/2010/main" val="3539674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6824" y="496"/>
            <a:ext cx="10058400" cy="1371600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előzményekhez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0648" y="1169894"/>
            <a:ext cx="7126942" cy="5155427"/>
          </a:xfrm>
        </p:spPr>
        <p:txBody>
          <a:bodyPr>
            <a:noAutofit/>
          </a:bodyPr>
          <a:lstStyle/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 papok és a nép vezetői már régóta </a:t>
            </a:r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rossz szemmel néztek Jézusra. </a:t>
            </a:r>
          </a:p>
          <a:p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Nem 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tetszett </a:t>
            </a:r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nekik mindaz, amit tanított. Úgy gondolták, hogy Ő nem lehet a Messiás.</a:t>
            </a:r>
          </a:p>
          <a:p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Eltervezték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, hogy </a:t>
            </a:r>
            <a:r>
              <a:rPr lang="hu-HU" sz="3000" dirty="0" err="1">
                <a:latin typeface="Arial" panose="020B0604020202020204" pitchFamily="34" charset="0"/>
                <a:cs typeface="Arial" panose="020B0604020202020204" pitchFamily="34" charset="0"/>
              </a:rPr>
              <a:t>bebörtönzik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 és halálra ítélik. </a:t>
            </a:r>
            <a:endParaRPr lang="hu-HU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Csak a megfelelő 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alkalomra vártak. </a:t>
            </a:r>
            <a:endParaRPr lang="hu-HU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Kellett számukra egy szövetséges is, aki segít felkutatni, hogy hol találják.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766" y="1169894"/>
            <a:ext cx="3756212" cy="2817159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9811872" y="4118393"/>
            <a:ext cx="1544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 kép forrása</a:t>
            </a:r>
          </a:p>
          <a:p>
            <a:r>
              <a:rPr lang="hu-HU" dirty="0" smtClean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4603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35424" y="621914"/>
            <a:ext cx="10192870" cy="1798557"/>
          </a:xfrm>
          <a:solidFill>
            <a:schemeClr val="accent6">
              <a:lumMod val="75000"/>
              <a:alpha val="56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lvasd el figyelmesen a történetet </a:t>
            </a:r>
            <a:br>
              <a:rPr lang="hu-HU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Bibliából</a:t>
            </a:r>
            <a:r>
              <a:rPr lang="hu-HU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br>
              <a:rPr lang="hu-HU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Itt megtalálod</a:t>
            </a:r>
            <a:r>
              <a:rPr 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Máté </a:t>
            </a:r>
            <a:r>
              <a:rPr 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26,14-16</a:t>
            </a:r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26,47-56</a:t>
            </a:r>
            <a:endParaRPr lang="hu-HU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900" y="2547322"/>
            <a:ext cx="1365622" cy="1371719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087183" y="2679184"/>
            <a:ext cx="578075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 kattints az online Igerészhez!</a:t>
            </a:r>
          </a:p>
        </p:txBody>
      </p:sp>
    </p:spTree>
    <p:extLst>
      <p:ext uri="{BB962C8B-B14F-4D97-AF65-F5344CB8AC3E}">
        <p14:creationId xmlns:p14="http://schemas.microsoft.com/office/powerpoint/2010/main" val="25197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9739" y="512153"/>
            <a:ext cx="6279033" cy="43646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3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Júdás a történet szerint elment </a:t>
            </a:r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főpapokhoz, és így szólt:</a:t>
            </a:r>
          </a:p>
          <a:p>
            <a:pPr marL="0" indent="0">
              <a:buNone/>
            </a:pPr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Mit adnátok nekem, ha kezetekbe adnám </a:t>
            </a:r>
            <a:r>
              <a:rPr lang="hu-HU" sz="3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Jézust?</a:t>
            </a:r>
          </a:p>
          <a:p>
            <a:pPr marL="0" indent="0">
              <a:buNone/>
            </a:pPr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3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udta</a:t>
            </a:r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hogy már régóta el akarják fogni </a:t>
            </a:r>
            <a:r>
              <a:rPr lang="hu-HU" sz="3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Jézust. Harminc </a:t>
            </a:r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ezüstöt ajánlottak neki.</a:t>
            </a:r>
          </a:p>
          <a:p>
            <a:pPr marL="0" indent="0">
              <a:buNone/>
            </a:pPr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Ettől fogva </a:t>
            </a:r>
            <a:r>
              <a:rPr lang="hu-HU" sz="3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már csak a megfelelő alkalmat kereste, </a:t>
            </a:r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elárulja </a:t>
            </a:r>
            <a:r>
              <a:rPr lang="hu-HU" sz="3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Őt</a:t>
            </a:r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50" y="5157585"/>
            <a:ext cx="1377815" cy="137171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768" y="661153"/>
            <a:ext cx="4572000" cy="3429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6852" y="3765115"/>
            <a:ext cx="1383912" cy="1371719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687856" y="5354845"/>
            <a:ext cx="10201832" cy="430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aláhúzott szövegre kattintva a történet egyik fontos részletét nézheted meg! </a:t>
            </a:r>
            <a:endParaRPr lang="hu-H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8687779" y="4127808"/>
            <a:ext cx="1544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 kép forrása</a:t>
            </a:r>
          </a:p>
          <a:p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3321754" y="5894445"/>
            <a:ext cx="48606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Júdás a főpapokkal tárgyal.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21984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4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Szappan">
  <a:themeElements>
    <a:clrScheme name="Szappa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zappa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zappa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3.xml><?xml version="1.0" encoding="utf-8"?>
<a:theme xmlns:a="http://schemas.openxmlformats.org/drawingml/2006/main" name="2_Szappan">
  <a:themeElements>
    <a:clrScheme name="Szappa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zappa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zappa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4.xml><?xml version="1.0" encoding="utf-8"?>
<a:theme xmlns:a="http://schemas.openxmlformats.org/drawingml/2006/main" name="1_Fabetű">
  <a:themeElements>
    <a:clrScheme name="Fabetű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betű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abet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5.xml><?xml version="1.0" encoding="utf-8"?>
<a:theme xmlns:a="http://schemas.openxmlformats.org/drawingml/2006/main" name="Organikus">
  <a:themeElements>
    <a:clrScheme name="Organikus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u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u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6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5458</TotalTime>
  <Words>1361</Words>
  <Application>Microsoft Office PowerPoint</Application>
  <PresentationFormat>Szélesvásznú</PresentationFormat>
  <Paragraphs>160</Paragraphs>
  <Slides>23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5</vt:i4>
      </vt:variant>
      <vt:variant>
        <vt:lpstr>Diacímek</vt:lpstr>
      </vt:variant>
      <vt:variant>
        <vt:i4>23</vt:i4>
      </vt:variant>
    </vt:vector>
  </HeadingPairs>
  <TitlesOfParts>
    <vt:vector size="38" baseType="lpstr">
      <vt:lpstr>Arial</vt:lpstr>
      <vt:lpstr>Calibri</vt:lpstr>
      <vt:lpstr>Century Gothic</vt:lpstr>
      <vt:lpstr>Garamond</vt:lpstr>
      <vt:lpstr>Gill Sans MT</vt:lpstr>
      <vt:lpstr>Helvetica Neue</vt:lpstr>
      <vt:lpstr>Rockwell</vt:lpstr>
      <vt:lpstr>Rockwell Condensed</vt:lpstr>
      <vt:lpstr>Times New Roman</vt:lpstr>
      <vt:lpstr>Wingdings</vt:lpstr>
      <vt:lpstr>Parcel</vt:lpstr>
      <vt:lpstr>Szappan</vt:lpstr>
      <vt:lpstr>2_Szappan</vt:lpstr>
      <vt:lpstr>1_Fabetű</vt:lpstr>
      <vt:lpstr>Organikus</vt:lpstr>
      <vt:lpstr>PowerPoint-bemutató</vt:lpstr>
      <vt:lpstr>Júdás árulása  </vt:lpstr>
      <vt:lpstr>PowerPoint-bemutató</vt:lpstr>
      <vt:lpstr>Gondolkozz el a kérdéseken!</vt:lpstr>
      <vt:lpstr>Hallgasd meg ezt az éneket!</vt:lpstr>
      <vt:lpstr>PowerPoint-bemutató</vt:lpstr>
      <vt:lpstr>Az előzményekhez </vt:lpstr>
      <vt:lpstr>Olvasd el figyelmesen a történetet  a Bibliából! Itt megtalálod: Máté 26,14-16; 26,47-56</vt:lpstr>
      <vt:lpstr>PowerPoint-bemutató</vt:lpstr>
      <vt:lpstr>PowerPoint-bemutató</vt:lpstr>
      <vt:lpstr>PowerPoint-bemutató</vt:lpstr>
      <vt:lpstr>PowerPoint-bemutató</vt:lpstr>
      <vt:lpstr>PowerPoint-bemutató</vt:lpstr>
      <vt:lpstr>Néhány fontos gondolat Jézus hozzáállásáról</vt:lpstr>
      <vt:lpstr>Tudod-e?</vt:lpstr>
      <vt:lpstr>PowerPoint-bemutató</vt:lpstr>
      <vt:lpstr>PowerPoint-bemutató</vt:lpstr>
      <vt:lpstr>PowerPoint-bemutató</vt:lpstr>
      <vt:lpstr>Hallgasd meg ezt az éneket!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Krisztina Csőri-Czinkos</dc:creator>
  <cp:lastModifiedBy>RPI</cp:lastModifiedBy>
  <cp:revision>529</cp:revision>
  <dcterms:created xsi:type="dcterms:W3CDTF">2020-07-06T09:13:06Z</dcterms:created>
  <dcterms:modified xsi:type="dcterms:W3CDTF">2021-07-01T07:17:32Z</dcterms:modified>
</cp:coreProperties>
</file>