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sldIdLst>
    <p:sldId id="256" r:id="rId3"/>
    <p:sldId id="260" r:id="rId4"/>
    <p:sldId id="264" r:id="rId5"/>
    <p:sldId id="276" r:id="rId6"/>
    <p:sldId id="257" r:id="rId7"/>
    <p:sldId id="269" r:id="rId8"/>
    <p:sldId id="273" r:id="rId9"/>
    <p:sldId id="274" r:id="rId10"/>
    <p:sldId id="258" r:id="rId11"/>
    <p:sldId id="265" r:id="rId12"/>
    <p:sldId id="277" r:id="rId13"/>
    <p:sldId id="271" r:id="rId14"/>
    <p:sldId id="275" r:id="rId15"/>
    <p:sldId id="272" r:id="rId16"/>
    <p:sldId id="270" r:id="rId17"/>
    <p:sldId id="279" r:id="rId18"/>
    <p:sldId id="261" r:id="rId19"/>
    <p:sldId id="278" r:id="rId20"/>
    <p:sldId id="262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B4AF60A-713C-41BA-9788-4C493DDC0A9C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42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20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F6EE328-6AFF-436B-881F-213D56084544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0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7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04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08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5661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C5EFB91-0324-450E-B17F-36DC0ECCE413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6171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3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31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3/28/2022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3/28/2022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4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fpedi.hu/hatteranyagok/digihittan2020/merleg_2012.03.16_ZN.pd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9z0ufu0e8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youtube.com/watch?v=Ghi0IsMB-64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9diRNwfkNEs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sz="8000" b="0" dirty="0" smtClean="0">
                <a:solidFill>
                  <a:schemeClr val="bg2">
                    <a:lumMod val="25000"/>
                  </a:schemeClr>
                </a:solidFill>
                <a:latin typeface="Blackadder ITC" panose="04020505051007020D02" pitchFamily="82" charset="0"/>
                <a:cs typeface="Arial" panose="020B0604020202020204" pitchFamily="34" charset="0"/>
              </a:rPr>
              <a:t>Amikor választani kell!</a:t>
            </a:r>
            <a:endParaRPr lang="hu-HU" sz="8000" b="0" dirty="0">
              <a:solidFill>
                <a:schemeClr val="bg2">
                  <a:lumMod val="25000"/>
                </a:schemeClr>
              </a:solidFill>
              <a:latin typeface="Blackadder ITC" panose="04020505051007020D02" pitchFamily="82" charset="0"/>
              <a:cs typeface="Arial" panose="020B060402020202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9369" y="4640913"/>
            <a:ext cx="7891272" cy="1057522"/>
          </a:xfrm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mindennapi döntéseink fontossága</a:t>
            </a:r>
            <a:endParaRPr lang="hu-HU" sz="3200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4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8"/>
            <a:ext cx="12192000" cy="6863298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69774" y="1298573"/>
            <a:ext cx="8542035" cy="4982958"/>
          </a:xfrm>
          <a:solidFill>
            <a:schemeClr val="accent6">
              <a:lumMod val="50000"/>
              <a:alpha val="82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Könnyen befolyásolhatnak </a:t>
            </a:r>
            <a:r>
              <a:rPr lang="hu-H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bennünket </a:t>
            </a:r>
            <a:r>
              <a:rPr 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azok a csoportok, amelynek tagjai vagyunk.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egy nagyon „tanulós” baráti csoportba kerülsz, akkor motiválni fog a csoport a tanulásban is. 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egy olyan baráti csoportba kerülsz, akiknek fontos az edzés és a sport, akkor motiválni fog, hogy te is sokat mozogj. 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egy gyülekezeti ifjúsági csoportba kerülsz, akkor bátorítani fognak, hogy járj istentiszteletre és döntéseidbe vond be Istent is.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te is példát arra, hogyan befolyásolhatnak a különböző csoportok jó irányba. </a:t>
            </a:r>
          </a:p>
          <a:p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76" y="642594"/>
            <a:ext cx="1542422" cy="1524132"/>
          </a:xfrm>
          <a:prstGeom prst="rect">
            <a:avLst/>
          </a:prstGeom>
        </p:spPr>
      </p:pic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636104" y="224464"/>
            <a:ext cx="9575705" cy="947668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Tudod-e? A csoport befolyásol</a:t>
            </a:r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80" y="5115279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50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8000"/>
            </a:schemeClr>
          </a:solidFill>
          <a:effectLst>
            <a:outerShdw blurRad="50800" dist="50800" dir="5400000" algn="ctr" rotWithShape="0">
              <a:schemeClr val="bg1">
                <a:alpha val="50000"/>
              </a:schemeClr>
            </a:outerShdw>
          </a:effec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89649" y="241853"/>
            <a:ext cx="5654352" cy="1371600"/>
          </a:xfrm>
          <a:solidFill>
            <a:schemeClr val="tx1">
              <a:lumMod val="50000"/>
              <a:lumOff val="50000"/>
              <a:alpha val="59000"/>
            </a:schemeClr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egy csapat!</a:t>
            </a:r>
            <a:endParaRPr lang="hu-H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0573" y="1855306"/>
            <a:ext cx="11542643" cy="4774094"/>
          </a:xfrm>
          <a:solidFill>
            <a:schemeClr val="tx1">
              <a:lumMod val="85000"/>
              <a:lumOff val="15000"/>
              <a:alpha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Csapatban lenni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nagyon jó érzés. Főleg ott,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 egyetértenek a csapattagok. </a:t>
            </a: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Építő, ha minden csapattag odafigyel a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másikra. </a:t>
            </a: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 valamilyen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cél,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több gyermekből valódi csoport legyen. 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dolgokat sokszor könnyebb elérni csapatban, mint egyedül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Dönteni is könnyebb, ha jó irányba befolyásolnak minket. 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jó dolog, hogy mi sem vagyunk egyedül, családban élünk,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vannak barátaink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közösség, ahová tartozhatunk. </a:t>
            </a: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Tudta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 Jézus is, ezért gyűjtött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 köré tanítványokat, akik támogathatták egymást. </a:t>
            </a:r>
          </a:p>
          <a:p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többen vagyunk, akkor tudunk 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igazán csapatban játszani, </a:t>
            </a:r>
            <a:r>
              <a:rPr lang="hu-HU" sz="2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társasjátékozni</a:t>
            </a:r>
            <a:r>
              <a:rPr lang="hu-HU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egymás mellett kitartani. </a:t>
            </a: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514" y="241734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824" l="1765" r="988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0034" y="5536094"/>
            <a:ext cx="1049407" cy="104940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76939" y="448716"/>
            <a:ext cx="8335618" cy="165440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</a:t>
            </a:r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 egy hétig naplót és vizsgáld meg döntéseidet!</a:t>
            </a:r>
            <a:endParaRPr lang="hu-HU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7892" y="2341659"/>
            <a:ext cx="11277601" cy="3582063"/>
          </a:xfrm>
        </p:spPr>
        <p:txBody>
          <a:bodyPr>
            <a:normAutofit fontScale="92500"/>
          </a:bodyPr>
          <a:lstStyle/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hétig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vezess egy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naplót,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írd le,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 milyen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 döntéshelyzetekbe kerülsz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hét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folyamán. 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</a:t>
            </a: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azt is, hogyan 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érezted magad a döntéshelyzetekben illetve azt, hogy mi vagy ki befolyásolt téged a különböző döntésekben. 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Értékeld magad! Szerinted sikerült-e jó döntéseket hoznod?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nem vagy biztos abban, hogy jó vagy épp rossz döntés született, beszéld meg a szüleiddel vagy a barátoddal ezeket a helyzeteket!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92" y="462897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85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Elemezd részletesen is az egyik döntésedet!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1061" y="2252733"/>
            <a:ext cx="10754139" cy="4015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VÁLASSZ egy tetszőleges döntéshelyzetet, amit átéltél. </a:t>
            </a:r>
          </a:p>
          <a:p>
            <a:pPr marL="0" indent="0">
              <a:buNone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kérdések segítenek a feldolgozásban.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Írd le néhány szóban azt, hogy MI TÖRTÉNT? Az eseményeket tárgyilagosan írd le néhány pontban!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Írd le azt, hogy MIT ÉREZTÉL? Az a cél, hogy megjelenjenek a különböző érzések a döntéshelyzet kapcsán!  Például: bizonytalanság érzés, öröm, vagy sikerélmény. Nehéznek vagy könnyűnek érezted a döntést stb.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Írd le azt, hogy MI VOLT FONTOS? Mi vagy ki befolyásolt téged a döntéshelyzetben? Például: Eszedbe jutott valakinek a tanácsa, a hittanórán tanultak stb.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Írd le, hogy MIT TANULTÁL? Néhány pontban próbáld összeszedni, hogy mit tanultál ebből a döntéshelyzetből. Például: Máskor is így fogok dönteni, mert jó következménye lett vagy éppen ellenkezőleg, máskor nem így fogok dönteni stb. </a:t>
            </a:r>
          </a:p>
          <a:p>
            <a:pPr marL="0" indent="0">
              <a:buNone/>
            </a:pPr>
            <a:endParaRPr lang="hu-H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712" y="477840"/>
            <a:ext cx="1774894" cy="177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5043" y="344566"/>
            <a:ext cx="11310525" cy="1351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Sokféle </a:t>
            </a:r>
            <a:r>
              <a:rPr lang="hu-H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választási </a:t>
            </a: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 adódik az életben.</a:t>
            </a:r>
          </a:p>
          <a:p>
            <a:pPr marL="0" indent="0" algn="ctr">
              <a:buNone/>
            </a:pPr>
            <a:r>
              <a:rPr lang="hu-H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 fős csoportban beszéljétek meg a következő helyzeteket!</a:t>
            </a:r>
            <a:endParaRPr lang="hu-HU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hu-HU" sz="4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553175" y="1871810"/>
            <a:ext cx="1073425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reagálnátok, ha…..</a:t>
            </a:r>
          </a:p>
          <a:p>
            <a:endParaRPr lang="hu-HU" sz="2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valaki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megszerezte a </a:t>
            </a: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történelem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dolgozat megoldókulcsát. </a:t>
            </a:r>
            <a:endParaRPr lang="hu-H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Használod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 nem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Miért így döntesz?</a:t>
            </a:r>
          </a:p>
          <a:p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osztályból a legügyetlenebb tanuló előtted esik el biciklivel az utcán.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Segítesz 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Miért így döntesz?</a:t>
            </a:r>
          </a:p>
          <a:p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lfogyott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zsebpénzed, és nagyon kellene egy ötszázas. </a:t>
            </a:r>
            <a:endParaRPr lang="hu-HU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Amikor </a:t>
            </a:r>
            <a:r>
              <a:rPr lang="hu-HU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 átküld a kisboltba, a pénztáros néni egy ezressel többet ad vissza.</a:t>
            </a:r>
            <a:r>
              <a:rPr lang="hu-HU" sz="26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 teszel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Miért így döntesz?</a:t>
            </a:r>
            <a:endParaRPr lang="hu-HU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472" y="2044088"/>
            <a:ext cx="1504096" cy="15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88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33670" y="278296"/>
            <a:ext cx="10421268" cy="887896"/>
          </a:xfrm>
          <a:solidFill>
            <a:schemeClr val="accent6">
              <a:lumMod val="60000"/>
              <a:lumOff val="40000"/>
              <a:alpha val="44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Mérlegelj!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9419" y="1768266"/>
            <a:ext cx="10421268" cy="4221717"/>
          </a:xfrm>
          <a:solidFill>
            <a:schemeClr val="accent2">
              <a:lumMod val="20000"/>
              <a:lumOff val="80000"/>
              <a:alpha val="56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viselkedésedre mi hat pozitívan és mi negatívan? </a:t>
            </a:r>
            <a:endParaRPr lang="hu-HU" sz="2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 elkészítéséhez rajzolj egy mérleget, vagy </a:t>
            </a:r>
            <a:r>
              <a:rPr lang="hu-HU" sz="2600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töltsd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a sablont az alábbi linken!</a:t>
            </a:r>
          </a:p>
          <a:p>
            <a:pPr marL="0" indent="0">
              <a:buNone/>
            </a:pP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 A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mérleg két serpenyőjébe írd be, hogy a körülötted lévő emberek és helyzetek közül minek van 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jó </a:t>
            </a:r>
            <a:r>
              <a:rPr lang="hu-HU" sz="2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minek rossz hatása a viselkedésedre</a:t>
            </a:r>
            <a:r>
              <a:rPr lang="hu-HU" sz="2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>
              <a:buNone/>
            </a:pPr>
            <a:endParaRPr lang="hu-HU" sz="2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775" y="722244"/>
            <a:ext cx="1383912" cy="1371719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40322" y="3304599"/>
            <a:ext cx="7407964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 mérleg sablon letöltéséhez!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419" y="341798"/>
            <a:ext cx="2793221" cy="131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8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670" y="536577"/>
            <a:ext cx="8779565" cy="13716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Fogadj meg egy jó tanácsot!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2826026" y="2107096"/>
            <a:ext cx="6414052" cy="27697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döntések előtt imádságban kérj segítséget Istentől és beszéld meg valakivel!</a:t>
            </a:r>
          </a:p>
        </p:txBody>
      </p:sp>
      <p:sp>
        <p:nvSpPr>
          <p:cNvPr id="6" name="Téglalap 5"/>
          <p:cNvSpPr/>
          <p:nvPr/>
        </p:nvSpPr>
        <p:spPr>
          <a:xfrm>
            <a:off x="2879098" y="5203903"/>
            <a:ext cx="62953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és nézz meg egy videót!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5762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8436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654" y="217332"/>
            <a:ext cx="9900963" cy="107686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u-HU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67617" y="22227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77923" y="193912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u-HU" b="1" dirty="0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77" y="2646311"/>
            <a:ext cx="1124958" cy="11101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718" y="1905041"/>
            <a:ext cx="1609483" cy="161558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052416" y="1836526"/>
            <a:ext cx="5973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Ide kattints az ének elindításához!</a:t>
            </a:r>
          </a:p>
          <a:p>
            <a:endParaRPr lang="hu-HU" dirty="0"/>
          </a:p>
        </p:txBody>
      </p:sp>
      <p:sp>
        <p:nvSpPr>
          <p:cNvPr id="14" name="Lekerekített téglalap 13"/>
          <p:cNvSpPr/>
          <p:nvPr/>
        </p:nvSpPr>
        <p:spPr>
          <a:xfrm>
            <a:off x="383175" y="4034017"/>
            <a:ext cx="5338481" cy="18692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tudom a döntéseimet Istenre bízni?</a:t>
            </a:r>
          </a:p>
          <a:p>
            <a:pPr algn="ctr"/>
            <a:r>
              <a:rPr lang="hu-HU" sz="3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válaszod a füzetedbe! </a:t>
            </a:r>
            <a:endParaRPr lang="hu-HU" sz="3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32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456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4130" y="327990"/>
            <a:ext cx="10568609" cy="1371600"/>
          </a:xfrm>
          <a:solidFill>
            <a:schemeClr val="bg2">
              <a:lumMod val="90000"/>
              <a:alpha val="8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írj egy saját imádságot és mondd el!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88" y="2658627"/>
            <a:ext cx="7321826" cy="4032639"/>
          </a:xfrm>
          <a:solidFill>
            <a:schemeClr val="tx2">
              <a:lumMod val="20000"/>
              <a:lumOff val="80000"/>
              <a:alpha val="54000"/>
            </a:schemeClr>
          </a:solidFill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Fogalmazz meg egy olyan imádságot, amelyet a nehéz döntéshelyzeteidben mondanál el! </a:t>
            </a:r>
          </a:p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Törekedj arra, hogy ne legyen túlságosan hosszú, legyen könnyen megjegyezhető és sokféle helyzetben egyszerűen elmondható!</a:t>
            </a:r>
          </a:p>
          <a:p>
            <a:r>
              <a:rPr lang="hu-HU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kék szövegdobozban egy imádságot  láthatsz, ha gondolod, használhatod ezt is.</a:t>
            </a:r>
          </a:p>
          <a:p>
            <a:pPr marL="0" indent="0">
              <a:buNone/>
            </a:pPr>
            <a:endParaRPr lang="hu-HU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8002" y="1682966"/>
            <a:ext cx="1414395" cy="1371719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8612120" y="3723861"/>
            <a:ext cx="3220277" cy="265043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Drága Édesatyám!</a:t>
            </a:r>
          </a:p>
          <a:p>
            <a:pPr algn="ctr"/>
            <a:endParaRPr lang="hu-H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Arra kérlek Téged, hogy segíts nekem jó döntést hozni. Szeretném, ha tetszésedre lenne, amit  mondok vagy teszek. 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7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844" y="757965"/>
            <a:ext cx="3671396" cy="5507095"/>
          </a:xfrm>
          <a:prstGeom prst="rect">
            <a:avLst/>
          </a:prstGeom>
        </p:spPr>
      </p:pic>
      <p:sp>
        <p:nvSpPr>
          <p:cNvPr id="2" name="Tekercs függőlegesen 1"/>
          <p:cNvSpPr/>
          <p:nvPr/>
        </p:nvSpPr>
        <p:spPr>
          <a:xfrm>
            <a:off x="3750419" y="313762"/>
            <a:ext cx="7731125" cy="6230938"/>
          </a:xfrm>
          <a:prstGeom prst="verticalScroll">
            <a:avLst/>
          </a:prstGeom>
          <a:solidFill>
            <a:schemeClr val="accent5">
              <a:lumMod val="40000"/>
              <a:lumOff val="60000"/>
              <a:alpha val="8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300" b="0" i="1" u="none" strike="noStrike" kern="1200" cap="none" spc="0" normalizeH="0" baseline="0" noProof="0" dirty="0">
              <a:ln>
                <a:noFill/>
              </a:ln>
              <a:solidFill>
                <a:srgbClr val="6AAC91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 Atyánk, aki a mennyekben vagy, szenteltessék meg a te neved,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Mindennapi kenyerünket add meg nekünk ma,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És ne </a:t>
            </a:r>
            <a:r>
              <a:rPr kumimoji="0" lang="hu-HU" sz="2300" b="0" i="0" u="none" strike="noStrike" kern="1200" cap="none" spc="0" normalizeH="0" baseline="0" noProof="0" dirty="0" err="1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vígy</a:t>
            </a: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minket kísértésbe, de szabadíts meg a gonosztól;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Mert tied az ország, a hatalom és a dicsőség mindörökké.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Ámen.</a:t>
            </a:r>
            <a:b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hu-HU" sz="2300" b="0" i="0" u="none" strike="noStrike" kern="1200" cap="none" spc="0" normalizeH="0" baseline="0" noProof="0" dirty="0">
                <a:ln>
                  <a:noFill/>
                </a:ln>
                <a:solidFill>
                  <a:srgbClr val="6AAC9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60419" name="Kép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66" y="313762"/>
            <a:ext cx="1440921" cy="132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abályos ötszög 2"/>
          <p:cNvSpPr/>
          <p:nvPr/>
        </p:nvSpPr>
        <p:spPr>
          <a:xfrm>
            <a:off x="184943" y="4312355"/>
            <a:ext cx="2986087" cy="2317865"/>
          </a:xfrm>
          <a:prstGeom prst="pentagon">
            <a:avLst/>
          </a:prstGeom>
          <a:solidFill>
            <a:schemeClr val="accent2">
              <a:lumMod val="20000"/>
              <a:lumOff val="80000"/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Mondjuk el közösen az Úri </a:t>
            </a: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imádságot!</a:t>
            </a:r>
            <a:endParaRPr kumimoji="0" lang="hu-HU" sz="2500" b="0" i="0" u="none" strike="noStrike" kern="1200" cap="none" spc="0" normalizeH="0" baseline="0" noProof="0" dirty="0">
              <a:ln>
                <a:noFill/>
              </a:ln>
              <a:solidFill>
                <a:srgbClr val="A848A8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90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4741863"/>
            <a:ext cx="13970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1470025" y="265113"/>
            <a:ext cx="8978900" cy="58578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Kezdjük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imádsággal a hittanórát!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4" y="953964"/>
            <a:ext cx="5492158" cy="55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7877175" y="1238250"/>
            <a:ext cx="414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9" name="Lekerekített téglalap 8"/>
          <p:cNvSpPr/>
          <p:nvPr/>
        </p:nvSpPr>
        <p:spPr>
          <a:xfrm>
            <a:off x="7678271" y="2702858"/>
            <a:ext cx="4194760" cy="269077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200" dirty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</a:t>
            </a:r>
            <a:r>
              <a:rPr lang="hu-HU" sz="3200" dirty="0" smtClean="0">
                <a:solidFill>
                  <a:srgbClr val="766F5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hittanórán arról lesz szó, hogy döntéshelyzetben vagyunk.</a:t>
            </a:r>
            <a:endParaRPr lang="hu-HU" sz="3200" dirty="0">
              <a:solidFill>
                <a:srgbClr val="766F54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439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4619"/>
          </a:xfrm>
          <a:prstGeom prst="rect">
            <a:avLst/>
          </a:prstGeom>
        </p:spPr>
      </p:pic>
      <p:pic>
        <p:nvPicPr>
          <p:cNvPr id="61442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349" y="4906880"/>
            <a:ext cx="6230652" cy="1841152"/>
          </a:xfrm>
        </p:spPr>
      </p:pic>
      <p:pic>
        <p:nvPicPr>
          <p:cNvPr id="61443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30" y="5674882"/>
            <a:ext cx="4721044" cy="1073150"/>
          </a:xfrm>
          <a:prstGeom prst="rect">
            <a:avLst/>
          </a:prstGeom>
          <a:solidFill>
            <a:schemeClr val="accent3">
              <a:lumMod val="40000"/>
              <a:lumOff val="60000"/>
              <a:alpha val="69000"/>
            </a:schemeClr>
          </a:solidFill>
          <a:ln>
            <a:noFill/>
          </a:ln>
          <a:extLst/>
        </p:spPr>
      </p:pic>
      <p:sp>
        <p:nvSpPr>
          <p:cNvPr id="2" name="Téglalap 1"/>
          <p:cNvSpPr/>
          <p:nvPr/>
        </p:nvSpPr>
        <p:spPr>
          <a:xfrm>
            <a:off x="317634" y="1709903"/>
            <a:ext cx="8793888" cy="1015663"/>
          </a:xfrm>
          <a:prstGeom prst="rect">
            <a:avLst/>
          </a:prstGeom>
          <a:solidFill>
            <a:srgbClr val="FFC000">
              <a:alpha val="86000"/>
            </a:srgbClr>
          </a:solidFill>
        </p:spPr>
        <p:txBody>
          <a:bodyPr wrap="square">
            <a:spAutoFit/>
          </a:bodyPr>
          <a:lstStyle/>
          <a:p>
            <a:pPr lvl="0"/>
            <a:r>
              <a:rPr lang="hu-HU" sz="3000" dirty="0" smtClean="0"/>
              <a:t>„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Hagyjad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az Úrra a te útadat, és bízzál benne, majd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Ő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teljesíti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.” Zsolt 37,5 </a:t>
            </a:r>
            <a:endParaRPr kumimoji="0" lang="hu-HU" sz="3000" b="0" i="0" u="none" strike="noStrike" kern="1200" cap="none" spc="0" normalizeH="0" baseline="0" noProof="0" dirty="0">
              <a:ln>
                <a:noFill/>
              </a:ln>
              <a:solidFill>
                <a:srgbClr val="A28E6A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17634" y="164709"/>
            <a:ext cx="11327365" cy="1395207"/>
          </a:xfrm>
          <a:prstGeom prst="rect">
            <a:avLst/>
          </a:prstGeom>
          <a:solidFill>
            <a:schemeClr val="accent3">
              <a:lumMod val="60000"/>
              <a:lumOff val="4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800" b="1" dirty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smtClean="0">
                <a:solidFill>
                  <a:srgbClr val="A28E6A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kumimoji="0" lang="hu-HU" sz="2800" b="1" i="0" u="none" strike="noStrike" kern="1200" cap="none" spc="0" normalizeH="0" noProof="0" dirty="0" smtClean="0">
                <a:ln>
                  <a:noFill/>
                </a:ln>
                <a:solidFill>
                  <a:srgbClr val="A28E6A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aranymondást egy jól látható helyre tedd, hogy emlékeztessen arra, hogy Isten utat mutat neked! </a:t>
            </a:r>
          </a:p>
        </p:txBody>
      </p:sp>
      <p:sp>
        <p:nvSpPr>
          <p:cNvPr id="7" name="Szövegdoboz 6"/>
          <p:cNvSpPr txBox="1"/>
          <p:nvPr/>
        </p:nvSpPr>
        <p:spPr>
          <a:xfrm rot="1286221">
            <a:off x="9205429" y="2494735"/>
            <a:ext cx="2709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Kedves Hittanos!</a:t>
            </a:r>
          </a:p>
          <a:p>
            <a:pPr lvl="0">
              <a:defRPr/>
            </a:pPr>
            <a:endParaRPr lang="hu-HU" dirty="0" smtClean="0">
              <a:solidFill>
                <a:prstClr val="black"/>
              </a:solidFill>
              <a:latin typeface="Rockwell" panose="02060603020205020403"/>
            </a:endParaRPr>
          </a:p>
          <a:p>
            <a:pPr lvl="0">
              <a:defRPr/>
            </a:pPr>
            <a:r>
              <a:rPr lang="hu-HU" dirty="0" smtClean="0">
                <a:solidFill>
                  <a:prstClr val="black"/>
                </a:solidFill>
                <a:latin typeface="Rockwell" panose="02060603020205020403"/>
              </a:rPr>
              <a:t>Bátorítalak </a:t>
            </a:r>
            <a:r>
              <a:rPr lang="hu-HU" dirty="0">
                <a:solidFill>
                  <a:prstClr val="black"/>
                </a:solidFill>
                <a:latin typeface="Rockwell" panose="02060603020205020403"/>
              </a:rPr>
              <a:t>arra, hogy mindig vond be Istent a döntéseidbe.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317634" y="2904043"/>
            <a:ext cx="5796108" cy="2542599"/>
          </a:xfrm>
          <a:prstGeom prst="ellipse">
            <a:avLst/>
          </a:prstGeom>
          <a:solidFill>
            <a:srgbClr val="00206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Írj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ötleket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miben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mutatkozhat meg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jó döntéseink következménye?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4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/>
          <a:lstStyle/>
          <a:p>
            <a:r>
              <a:rPr lang="hu-HU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Hallgasd meg ezt az éneket!</a:t>
            </a:r>
            <a:endParaRPr lang="hu-HU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3515139" y="2189006"/>
            <a:ext cx="5161721" cy="1002063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az ének elindításához!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06651" y="4293510"/>
            <a:ext cx="8410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el!</a:t>
            </a: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Benned is gyakran felmerül ez a gondolat: </a:t>
            </a: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Honnan lesz erőm kitartani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hu-HU" sz="26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ének arról szól, hogy 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VAN, AKI </a:t>
            </a:r>
            <a:r>
              <a:rPr lang="hu-HU" sz="2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ERŐT AD!</a:t>
            </a:r>
          </a:p>
          <a:p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</a:t>
            </a:r>
            <a:r>
              <a:rPr lang="hu-HU" sz="2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 a döntéseidben!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27" y="2189006"/>
            <a:ext cx="1609483" cy="161558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974456" y="3619920"/>
            <a:ext cx="74366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www.youtube.com/watch?v=9diRNwfkNEs</a:t>
            </a:r>
            <a:endParaRPr lang="hu-HU" dirty="0" smtClean="0"/>
          </a:p>
          <a:p>
            <a:r>
              <a:rPr lang="hu-HU" dirty="0" smtClean="0"/>
              <a:t>Ha kattintásra nem indul ez az ének, akkor másold be a fenti sort </a:t>
            </a:r>
          </a:p>
          <a:p>
            <a:r>
              <a:rPr lang="hu-HU" dirty="0" smtClean="0"/>
              <a:t>A böngésző címsorába és utána </a:t>
            </a:r>
            <a:r>
              <a:rPr lang="hu-HU" smtClean="0"/>
              <a:t>nyomj egy entert!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0238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92626" y="312810"/>
            <a:ext cx="8044070" cy="1371600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döntéseinknek súlya van  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6591" y="2103120"/>
            <a:ext cx="11251095" cy="3931920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elmúlt órán Júdás döntéséről tanultunk. </a:t>
            </a: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Júdás sajnos nem hozott megfelelő döntéseket.</a:t>
            </a: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Súlyos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tragédiával végződött az ő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története.</a:t>
            </a:r>
            <a:endParaRPr lang="hu-H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alaposan megvizsgálni azt, hogy egy-egy 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döntésnek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következményei lehetnek. </a:t>
            </a:r>
            <a:endParaRPr lang="hu-H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Törekedhetünk </a:t>
            </a:r>
            <a:r>
              <a:rPr lang="hu-H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arra, hogy helyes döntéseket hozzunk</a:t>
            </a:r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döntéseink és a választásaink során bizony jó dolgok is következhetnek.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06" y="1435645"/>
            <a:ext cx="2995904" cy="224846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92" y="504738"/>
            <a:ext cx="1234715" cy="12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121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06956" y="437164"/>
            <a:ext cx="7620001" cy="150425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jól ezeket a képeket! </a:t>
            </a:r>
            <a:br>
              <a:rPr lang="hu-HU" sz="3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8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ki, milyen döntést készül meghozni? </a:t>
            </a:r>
            <a:endParaRPr lang="hu-HU" sz="3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52" y="417290"/>
            <a:ext cx="1548518" cy="152413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8330">
            <a:off x="528472" y="2239615"/>
            <a:ext cx="3149996" cy="210419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285">
            <a:off x="9210262" y="1994109"/>
            <a:ext cx="2314989" cy="347248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044" y="2162308"/>
            <a:ext cx="3581641" cy="201288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064" y="4421119"/>
            <a:ext cx="3428171" cy="228316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3131" y="4421119"/>
            <a:ext cx="3011748" cy="225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76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939670" cy="1371600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solidFill>
                  <a:srgbClr val="0020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Tudod-e? </a:t>
            </a:r>
            <a:r>
              <a:rPr lang="hu-HU" i="1" dirty="0">
                <a:solidFill>
                  <a:srgbClr val="0020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FONTOS, HOGY JÓL VÁLASSZ!</a:t>
            </a:r>
            <a:br>
              <a:rPr lang="hu-HU" i="1" dirty="0">
                <a:solidFill>
                  <a:srgbClr val="002060"/>
                </a:solidFill>
                <a:latin typeface="Agency FB" panose="020B0503020202020204" pitchFamily="34" charset="0"/>
                <a:cs typeface="Arial" panose="020B0604020202020204" pitchFamily="34" charset="0"/>
              </a:rPr>
            </a:br>
            <a:endParaRPr lang="hu-HU" i="1" dirty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339" y="1709530"/>
            <a:ext cx="11211339" cy="4664376"/>
          </a:xfrm>
        </p:spPr>
        <p:txBody>
          <a:bodyPr>
            <a:normAutofit fontScale="62500" lnSpcReduction="20000"/>
          </a:bodyPr>
          <a:lstStyle/>
          <a:p>
            <a:r>
              <a:rPr lang="hu-HU" sz="35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 korodban a döntéseknek egyre nagyobb szerepe van.</a:t>
            </a:r>
          </a:p>
          <a:p>
            <a:pPr marL="0" indent="0">
              <a:buNone/>
            </a:pPr>
            <a:endParaRPr lang="hu-HU" sz="30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arátokat keresel, és döntesz emberek mellett.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Eldöntöd azt, mely tárgyakra fordítasz egyre nagyobb hangsúlyt.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kedvteléseidet is úgy választod meg, hogy beleférjen az idődbe.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Szakkört vagy sportot választasz a tehetséged alapján.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Elgondolkozol azon: Ráírjak arra a lányra/fiúra, aki tetszik, vagy inkább ne.</a:t>
            </a:r>
          </a:p>
          <a:p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Eldöntheted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mire 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gyűjtesz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zsebpénzedből.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Választasz stílust is az öltözködésben. </a:t>
            </a:r>
          </a:p>
          <a:p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edvenc zenéid mellett teszed le a voksod.</a:t>
            </a:r>
          </a:p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Egyre gyakrabban kerülsz mindennapi döntéshelyzetbe, </a:t>
            </a:r>
          </a:p>
          <a:p>
            <a:pPr marL="0" indent="0">
              <a:buNone/>
            </a:pPr>
            <a:r>
              <a:rPr lang="hu-HU" sz="3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amely meghatározhatja a jövőd alakulását is. 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le, hogy most jelenleg milyen döntéshelyzetben vagy!</a:t>
            </a:r>
          </a:p>
          <a:p>
            <a:endParaRPr lang="hu-HU" sz="30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393" y="1252128"/>
            <a:ext cx="1548518" cy="152413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645" y="4342084"/>
            <a:ext cx="3206033" cy="213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7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3777" y="927514"/>
            <a:ext cx="10906540" cy="3684241"/>
          </a:xfrm>
        </p:spPr>
        <p:txBody>
          <a:bodyPr>
            <a:norm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Kedves Hittanos!</a:t>
            </a:r>
            <a:b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Sokféle helyzet van, amiben önállóan kell döntenünk, de nem mindig könnyű a választás.</a:t>
            </a:r>
            <a:b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 tudatos és valóban átgondolt döntésben adhat segítséget számodra ez a néhány dia. </a:t>
            </a:r>
            <a:r>
              <a:rPr lang="hu-HU" sz="2800" dirty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</a:t>
            </a: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rra világítanak rá, hogy az Isten szerinti döntések válnak a javunkra.</a:t>
            </a:r>
            <a:b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Kérlek, hogy olvasd el figyelmesen a szövegeket!</a:t>
            </a:r>
            <a:endParaRPr lang="hu-HU" sz="2800" dirty="0">
              <a:solidFill>
                <a:schemeClr val="accent4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Ellipszis 5"/>
          <p:cNvSpPr/>
          <p:nvPr/>
        </p:nvSpPr>
        <p:spPr>
          <a:xfrm>
            <a:off x="5768204" y="4749931"/>
            <a:ext cx="5943600" cy="1694329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Vajon mi vagy ki dönti el azt, hogy jól vagy rosszul választottunk? </a:t>
            </a:r>
          </a:p>
        </p:txBody>
      </p:sp>
    </p:spTree>
    <p:extLst>
      <p:ext uri="{BB962C8B-B14F-4D97-AF65-F5344CB8AC3E}">
        <p14:creationId xmlns:p14="http://schemas.microsoft.com/office/powerpoint/2010/main" val="21097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99"/>
            <a:ext cx="12192001" cy="686618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9634" y="125871"/>
            <a:ext cx="10621617" cy="881406"/>
          </a:xfrm>
        </p:spPr>
        <p:txBody>
          <a:bodyPr>
            <a:normAutofit/>
          </a:bodyPr>
          <a:lstStyle/>
          <a:p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választás és a mérlegelés szimbóluma: a mérleg</a:t>
            </a:r>
            <a:endParaRPr lang="hu-HU" sz="3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9634" y="1007277"/>
            <a:ext cx="6853519" cy="4431983"/>
          </a:xfrm>
          <a:prstGeom prst="rect">
            <a:avLst/>
          </a:prstGeom>
          <a:solidFill>
            <a:schemeClr val="bg2">
              <a:lumMod val="90000"/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Bizony nemcsak fizikai tárgyakat mérünk meg mérlegen, hanem különböző helyzetekben a döntések előtt magunkban is mérlegelünk.</a:t>
            </a:r>
          </a:p>
          <a:p>
            <a:endParaRPr lang="hu-HU" sz="2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Döntéseink előtt végig gondoljuk, hogy </a:t>
            </a:r>
          </a:p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egy-egy döntésnek, milyen következménye lehet.</a:t>
            </a:r>
          </a:p>
          <a:p>
            <a:endParaRPr lang="hu-H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Szentírás mérleghez hasonlítható, hiszen ha a Biblia alapján vizsgáljuk meg döntéseinket, akkor megtudhatjuk jól vagy éppen rosszul választunk. </a:t>
            </a:r>
          </a:p>
          <a:p>
            <a:endParaRPr lang="hu-H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339" y="321417"/>
            <a:ext cx="1383912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032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90"/>
            <a:ext cx="12191999" cy="68555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283" y="2490"/>
            <a:ext cx="9753600" cy="974173"/>
          </a:xfrm>
          <a:solidFill>
            <a:schemeClr val="accent4">
              <a:lumMod val="40000"/>
              <a:lumOff val="60000"/>
              <a:alpha val="34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 el és oldd meg a feladatot! </a:t>
            </a:r>
            <a:endParaRPr lang="hu-H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7283" y="1177457"/>
            <a:ext cx="10813568" cy="5530284"/>
          </a:xfrm>
          <a:solidFill>
            <a:schemeClr val="tx1">
              <a:lumMod val="95000"/>
              <a:lumOff val="5000"/>
              <a:alpha val="71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választanál,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hétköznapi </a:t>
            </a:r>
            <a:r>
              <a:rPr lang="hu-H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helyzetet kellene megoldani? </a:t>
            </a:r>
            <a:endParaRPr lang="hu-HU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le a füzetedbe az alábbi mondatokat és te is találj ki egy-két hétköznapi helyzetet.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kipontozott részre írj egy általad választott személyt az adott tevékenységekhez. </a:t>
            </a:r>
          </a:p>
          <a:p>
            <a:pPr marL="0" indent="0">
              <a:buNone/>
            </a:pPr>
            <a:r>
              <a:rPr lang="hu-HU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Választásodat indokold is néhány szóval!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Rendbe kellene rakni a lakást vagy azt udvart. 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feladathoz választott személy:………….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Át kell alakítani a tantermet. A feladathoz választott személy:……………...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Elromlott az autó és meg kell javítani. A feladathoz választott személy:………</a:t>
            </a:r>
          </a:p>
          <a:p>
            <a:pPr marL="0" indent="0">
              <a:buNone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Elfelejtettem a telefonom/FB profilom jelszavát</a:t>
            </a: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hu-HU" sz="2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feladathoz választott személy:………</a:t>
            </a:r>
          </a:p>
          <a:p>
            <a:pPr marL="0" indent="0">
              <a:buNone/>
            </a:pPr>
            <a:endParaRPr lang="hu-HU" sz="24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0883" y="351053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Fabetű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Szappan">
  <a:themeElements>
    <a:clrScheme name="Szappa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zappa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appa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TM03090434[[fn=Fabetű]]</Template>
  <TotalTime>614</TotalTime>
  <Words>1116</Words>
  <Application>Microsoft Office PowerPoint</Application>
  <PresentationFormat>Szélesvásznú</PresentationFormat>
  <Paragraphs>134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20</vt:i4>
      </vt:variant>
    </vt:vector>
  </HeadingPairs>
  <TitlesOfParts>
    <vt:vector size="33" baseType="lpstr">
      <vt:lpstr>Agency FB</vt:lpstr>
      <vt:lpstr>Arial</vt:lpstr>
      <vt:lpstr>Arial Narrow</vt:lpstr>
      <vt:lpstr>Blackadder ITC</vt:lpstr>
      <vt:lpstr>Century Gothic</vt:lpstr>
      <vt:lpstr>Comic Sans MS</vt:lpstr>
      <vt:lpstr>Garamond</vt:lpstr>
      <vt:lpstr>Georgia</vt:lpstr>
      <vt:lpstr>Rockwell</vt:lpstr>
      <vt:lpstr>Trebuchet MS</vt:lpstr>
      <vt:lpstr>Wingdings</vt:lpstr>
      <vt:lpstr>Fabetű</vt:lpstr>
      <vt:lpstr>Szappan</vt:lpstr>
      <vt:lpstr>Amikor választani kell!</vt:lpstr>
      <vt:lpstr>PowerPoint-bemutató</vt:lpstr>
      <vt:lpstr>Hallgasd meg ezt az éneket!</vt:lpstr>
      <vt:lpstr>A döntéseinknek súlya van  </vt:lpstr>
      <vt:lpstr>Nézd meg jól ezeket a képeket!  Szerinted ki, milyen döntést készül meghozni? </vt:lpstr>
      <vt:lpstr>Tudod-e? FONTOS, HOGY JÓL VÁLASSZ! </vt:lpstr>
      <vt:lpstr>Kedves Hittanos!  Sokféle helyzet van, amiben önállóan kell döntenünk, de nem mindig könnyű a választás. A tudatos és valóban átgondolt döntésben adhat segítséget számodra ez a néhány dia. Arra világítanak rá, hogy az Isten szerinti döntések válnak a javunkra.  Kérlek, hogy olvasd el figyelmesen a szövegeket!</vt:lpstr>
      <vt:lpstr>A választás és a mérlegelés szimbóluma: a mérleg</vt:lpstr>
      <vt:lpstr>Gondolkozz el és oldd meg a feladatot! </vt:lpstr>
      <vt:lpstr>Tudod-e? A csoport befolyásol </vt:lpstr>
      <vt:lpstr>Kell egy csapat!</vt:lpstr>
      <vt:lpstr>Feladat: Írj egy hétig naplót és vizsgáld meg döntéseidet!</vt:lpstr>
      <vt:lpstr>Elemezd részletesen is az egyik döntésedet!</vt:lpstr>
      <vt:lpstr>PowerPoint-bemutató</vt:lpstr>
      <vt:lpstr>Mérlegelj!</vt:lpstr>
      <vt:lpstr>Fogadj meg egy jó tanácsot!</vt:lpstr>
      <vt:lpstr>Hallgasd meg ezt az éneket!</vt:lpstr>
      <vt:lpstr>Most írj egy saját imádságot és mondd el!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Feladatom van!</dc:title>
  <dc:creator>Gergo</dc:creator>
  <cp:lastModifiedBy>Csőri-Czinkos Gergő</cp:lastModifiedBy>
  <cp:revision>133</cp:revision>
  <dcterms:created xsi:type="dcterms:W3CDTF">2021-02-25T14:42:38Z</dcterms:created>
  <dcterms:modified xsi:type="dcterms:W3CDTF">2022-03-28T10:56:50Z</dcterms:modified>
</cp:coreProperties>
</file>