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14" r:id="rId4"/>
    <p:sldId id="318" r:id="rId5"/>
    <p:sldId id="320" r:id="rId6"/>
    <p:sldId id="323" r:id="rId7"/>
    <p:sldId id="322" r:id="rId8"/>
    <p:sldId id="300" r:id="rId9"/>
    <p:sldId id="309" r:id="rId10"/>
    <p:sldId id="310" r:id="rId11"/>
    <p:sldId id="307" r:id="rId12"/>
    <p:sldId id="316" r:id="rId13"/>
    <p:sldId id="297" r:id="rId14"/>
    <p:sldId id="304" r:id="rId15"/>
    <p:sldId id="305" r:id="rId16"/>
    <p:sldId id="306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youtube.com/watch?v=Zk9rUOyMpgU&amp;t=99s" TargetMode="External"/><Relationship Id="rId5" Type="http://schemas.openxmlformats.org/officeDocument/2006/relationships/hyperlink" Target="https://www.youtube.com/watch?v=BRM5OgVSrz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csecsy.h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878/907/79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pi-feladatbank.reformatus.hu/AmzD3dHj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lkVPcJlYSk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gi.reformatus.hu/egyhazunk/mutat/621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9N8rQ8NJM" TargetMode="External"/><Relationship Id="rId2" Type="http://schemas.openxmlformats.org/officeDocument/2006/relationships/hyperlink" Target="https://www.youtube.com/watch?v=l_lMoU3Ik_Q&amp;t=18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keresztyén gyülekezet  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212" y="349790"/>
            <a:ext cx="10146075" cy="1106477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gyülekezet élete és mindennapjai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9276" y="1674314"/>
            <a:ext cx="10100196" cy="4785993"/>
          </a:xfrm>
          <a:solidFill>
            <a:schemeClr val="accent5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Kitartóan hallgatták, amit az apostolok tanítottak.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Imádkoztak és valódi szeretetközösségben voltak.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Megosztották egymással javaikat. Senki sem szűkölködött közülük.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Megtörték a kenyeret naponként így </a:t>
            </a:r>
            <a:r>
              <a:rPr lang="hu-H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úrvacsoráztak</a:t>
            </a:r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jót tettek a közösség tagjai.</a:t>
            </a:r>
          </a:p>
          <a:p>
            <a:r>
              <a:rPr lang="hu-H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Naponként bővült a gyülekezet, mert a testvéri szeretet sokak érdeklődését felkeltette.</a:t>
            </a: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3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843" y="723623"/>
            <a:ext cx="1396105" cy="1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9939" y="823425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440746"/>
            <a:ext cx="1831568" cy="1630413"/>
          </a:xfrm>
          <a:prstGeom prst="rect">
            <a:avLst/>
          </a:prstGeom>
        </p:spPr>
      </p:pic>
      <p:sp>
        <p:nvSpPr>
          <p:cNvPr id="3" name="Átellenes sarkain kerekített téglalap 2"/>
          <p:cNvSpPr/>
          <p:nvPr/>
        </p:nvSpPr>
        <p:spPr>
          <a:xfrm>
            <a:off x="790060" y="2218268"/>
            <a:ext cx="10910873" cy="388066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is része vagy Krisztus egyházának és a gyülekezetnek.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Számodra is van lehetőség arra, hogy közösségben legyél másokkal. (Igaz most csak virtuálisan.)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Hallgathatod az igehirdetéseket részt vehetsz </a:t>
            </a:r>
            <a:r>
              <a:rPr lang="hu-HU" sz="30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alkalmakon.</a:t>
            </a:r>
            <a:endParaRPr lang="hu-HU" sz="3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Imádkozhatsz másokért.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jót tehetsz és megoszthatod másokkal, amid van!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533" y="597984"/>
            <a:ext cx="9340427" cy="174309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Gondold végig, hogyan tudnál segíteni egy-egy osztálytársadnak vagy annak, akit ismersz?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11040" y="3483158"/>
            <a:ext cx="5018267" cy="1986310"/>
          </a:xfrm>
        </p:spPr>
        <p:txBody>
          <a:bodyPr>
            <a:no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erről egy jó tervet!</a:t>
            </a:r>
          </a:p>
          <a:p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Fotózd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le és küldd el hittanoktatódnak az alkotásodat!</a:t>
            </a:r>
          </a:p>
          <a:p>
            <a:pPr marL="0" indent="0">
              <a:buNone/>
            </a:pP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52" y="1256989"/>
            <a:ext cx="1929044" cy="18968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1" y="4885508"/>
            <a:ext cx="1781611" cy="178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Énekeljük el a 392. dicséretet!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700554" y="5454396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578840" y="5871100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556" y="4448703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6989" y="1685281"/>
            <a:ext cx="3987411" cy="129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zene elindításához!</a:t>
            </a:r>
          </a:p>
          <a:p>
            <a:pPr marL="0" indent="0">
              <a:buNone/>
            </a:pP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0" indent="0">
              <a:buNone/>
            </a:pPr>
            <a:endParaRPr lang="hu-HU" sz="32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0" indent="0">
              <a:buNone/>
            </a:pPr>
            <a:endParaRPr lang="hu-HU" sz="3000" dirty="0" smtClean="0">
              <a:hlinkClick r:id="rId6"/>
            </a:endParaRPr>
          </a:p>
          <a:p>
            <a:pPr marL="0" indent="0">
              <a:buNone/>
            </a:pPr>
            <a:endParaRPr lang="hu-HU" sz="3000" dirty="0" smtClean="0">
              <a:hlinkClick r:id="rId6"/>
            </a:endParaRPr>
          </a:p>
        </p:txBody>
      </p:sp>
      <p:pic>
        <p:nvPicPr>
          <p:cNvPr id="8" name="Az egyháznak a Jézus a fundámentoma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37840" y="1368711"/>
            <a:ext cx="856202" cy="10507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841" y="1162457"/>
            <a:ext cx="6214292" cy="376112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8722144" y="4959364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feladatokat!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3021083"/>
            <a:ext cx="9538704" cy="3621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válaszaidat!)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9" name="Balra nyíl 8"/>
          <p:cNvSpPr/>
          <p:nvPr/>
        </p:nvSpPr>
        <p:spPr>
          <a:xfrm rot="19439401">
            <a:off x="3842277" y="1803629"/>
            <a:ext cx="1555766" cy="4460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75836" y="2636363"/>
            <a:ext cx="4160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találod az első feladatot!</a:t>
            </a:r>
          </a:p>
          <a:p>
            <a:endParaRPr lang="hu-HU" dirty="0"/>
          </a:p>
        </p:txBody>
      </p:sp>
      <p:sp>
        <p:nvSpPr>
          <p:cNvPr id="6" name="Lefelé nyíl 5"/>
          <p:cNvSpPr/>
          <p:nvPr/>
        </p:nvSpPr>
        <p:spPr>
          <a:xfrm rot="19749032">
            <a:off x="6008817" y="1478769"/>
            <a:ext cx="457200" cy="1222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5864547" y="2636363"/>
            <a:ext cx="4623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Itt találod a második feladatot!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22179" y="2292439"/>
            <a:ext cx="6572368" cy="24006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„Senkinek se tartozzatok semmivel, csak azzal, hogy egymást szeressétek, mert aki a másikat szereti, betöltötte a törvényt!” Róma 13,8-11.</a:t>
            </a: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hogyan jött létre az első keresztyén gyülekezet!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0613" y="603239"/>
            <a:ext cx="9090669" cy="13672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 a Református Énekeskönyv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392. dicséretének egy különleges hangszeres feldolgozását!</a:t>
            </a: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6" y="2319620"/>
            <a:ext cx="10109200" cy="4363241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8595694" y="2448983"/>
            <a:ext cx="3384919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kattints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 lejátszáshoz!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/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tennél, hogy egy általad fontosnak tartott nézet, vagy tanítás nagyon gyorsan elterjedjen?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ötleteidet és írd le a füzetedbe! Majd fényképezd le és küldd el hittanoktatódnak a felvételt!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3434133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184" y="4467498"/>
            <a:ext cx="3081185" cy="20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7961" y="371435"/>
            <a:ext cx="9431867" cy="113950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 </a:t>
            </a:r>
            <a:r>
              <a:rPr lang="hu-HU" altLang="hu-HU" sz="3000" dirty="0">
                <a:latin typeface="Arial" panose="020B0604020202020204" pitchFamily="34" charset="0"/>
                <a:cs typeface="Arial" panose="020B0604020202020204" pitchFamily="34" charset="0"/>
              </a:rPr>
              <a:t>gyülekezet </a:t>
            </a:r>
            <a:r>
              <a:rPr lang="hu-HU" alt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megalakulása és főbb jellemzőiről a Bibliában olvashatsz! </a:t>
            </a:r>
            <a:endParaRPr lang="hu-HU" alt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392" y="1665867"/>
            <a:ext cx="9830673" cy="48786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hu-HU" alt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első </a:t>
            </a: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keresztyén gyülekezet pünkösdkor Jeruzsálemben </a:t>
            </a:r>
            <a:r>
              <a:rPr lang="hu-HU" alt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alakult meg. </a:t>
            </a:r>
            <a:endParaRPr lang="hu-HU" alt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Pünkösd így nemcsak a Szentlélek kitöltetésének az ünnepe, hanem az első keresztyén gyülekezet születésének az időpontja is!</a:t>
            </a:r>
            <a:r>
              <a:rPr lang="hu-HU" dirty="0"/>
              <a:t> </a:t>
            </a:r>
            <a:endParaRPr lang="hu-HU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Ahogyan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Heidelbergi Káté 54. kérdés-feleletében olvassuk, az egyház nem pünkösdkor alakult meg, hanem már a világ kezdete óta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létezik.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Azóta hív el magának embereket Jézus Krisztus. </a:t>
            </a:r>
            <a:r>
              <a:rPr lang="hu-HU" alt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 kíváncsi vagy a kérdés-feleletre szó szerint, akkor kérlek, 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Itt keress utána!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hu-HU" sz="32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hu-HU" alt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hu-HU" alt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828" y="1855493"/>
            <a:ext cx="1853326" cy="1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27555" y="397184"/>
            <a:ext cx="7387098" cy="97441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306286" y="1841863"/>
            <a:ext cx="10198326" cy="444137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hallgattak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(Péter)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szavára, megkeresztelkedtek, és azon a napon mintegy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lélek csatlakozott hozzájuk. 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 kitartóan részt vettek az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apostoli tanításban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közösségben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kenyér megtörésében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imádkozásban. 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Félelem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támadt minden lélekben, és az apostolok által sok csoda és jel történt. 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Mindazok </a:t>
            </a:r>
            <a:r>
              <a:rPr lang="hu-H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pedig,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hittek, együtt voltak, és mindenük közös volt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Apcsel</a:t>
            </a:r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41-44. alapján)</a:t>
            </a:r>
            <a:endParaRPr lang="hu-H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52" y="1222547"/>
            <a:ext cx="1364905" cy="13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087" y="446310"/>
            <a:ext cx="5929090" cy="5929090"/>
          </a:xfrm>
        </p:spPr>
      </p:pic>
      <p:sp>
        <p:nvSpPr>
          <p:cNvPr id="5" name="Téglalap 4"/>
          <p:cNvSpPr/>
          <p:nvPr/>
        </p:nvSpPr>
        <p:spPr>
          <a:xfrm>
            <a:off x="553507" y="432550"/>
            <a:ext cx="5181600" cy="57759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Apostolok cselekedeteiről írott könyv 2. fejezetében olvashatod el:</a:t>
            </a: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pünkösdi esemény leírását, amikor A Szentlélek kitöltetett a tanítványokra.</a:t>
            </a: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</a:t>
            </a:r>
            <a:r>
              <a:rPr lang="hu-HU" altLang="hu-HU" sz="2800" b="1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erejű prédikációját, amiben megtérésre hívta a megdöbbent sokaságot</a:t>
            </a:r>
            <a:r>
              <a:rPr lang="hu-HU" altLang="hu-HU" sz="2800" b="1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kép ezt illusztrálja!) </a:t>
            </a:r>
            <a:endParaRPr lang="hu-HU" altLang="hu-HU" sz="280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jeruzsálemi ősgyülekezet megalakulását és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közösség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 fontos 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jellemzőjét.</a:t>
            </a:r>
            <a:endParaRPr lang="hu-HU" altLang="hu-HU" sz="2800" dirty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530649" y="3775166"/>
            <a:ext cx="2144471" cy="50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5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084" y="200293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következő animációs filmet!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72" y="1243148"/>
            <a:ext cx="4955277" cy="408649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pünkösd szavunk a görög nyelvből ered és ötvenet jelent. A Szentlélek ugyanis 50 nappal Jézus feltámadása után szállt a tanítványokra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felekezet Isten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Szentlelkét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Szent Szellemnek nevezi.</a:t>
            </a: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étágú csillag 4"/>
          <p:cNvSpPr/>
          <p:nvPr/>
        </p:nvSpPr>
        <p:spPr>
          <a:xfrm>
            <a:off x="5120640" y="1026159"/>
            <a:ext cx="6406440" cy="2095901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600" dirty="0" smtClean="0">
              <a:hlinkClick r:id="rId2"/>
            </a:endParaRP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36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!</a:t>
            </a:r>
          </a:p>
          <a:p>
            <a:endParaRPr lang="hu-HU" sz="3600" dirty="0" smtClean="0">
              <a:hlinkClick r:id="rId3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5434149" y="3339047"/>
            <a:ext cx="6092931" cy="3384481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Szentlélek: Isten </a:t>
            </a:r>
            <a:r>
              <a:rPr lang="hu-H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elke</a:t>
            </a: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aki ma is jelen van és munkálkodik titokzatos módon. Bár nem látjuk, de jelenlétét hatását érezzük: bátorít, lelki erőt ad, békességre vezet, megvigasztal minket. Segít szeretetünket kifejezni mások felé!</a:t>
            </a: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892" y="200292"/>
            <a:ext cx="1641917" cy="16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186" y="2535069"/>
            <a:ext cx="1914358" cy="188245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953615" y="2394577"/>
            <a:ext cx="4747229" cy="20071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lső pünkösdkor történtek.   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buborék 5"/>
          <p:cNvSpPr/>
          <p:nvPr/>
        </p:nvSpPr>
        <p:spPr>
          <a:xfrm>
            <a:off x="437570" y="1263457"/>
            <a:ext cx="2647405" cy="2002867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Szentlélek kitöltetése.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buborék 6"/>
          <p:cNvSpPr/>
          <p:nvPr/>
        </p:nvSpPr>
        <p:spPr>
          <a:xfrm>
            <a:off x="7608166" y="383081"/>
            <a:ext cx="3480769" cy="1963654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keresztyén gyülekezet megalakulása.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buborék 7"/>
          <p:cNvSpPr/>
          <p:nvPr/>
        </p:nvSpPr>
        <p:spPr>
          <a:xfrm>
            <a:off x="982133" y="4506685"/>
            <a:ext cx="3347052" cy="1785955"/>
          </a:xfrm>
          <a:prstGeom prst="wedgeRoundRect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Péter igehirdetése Jeruzsálemben.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buborék 8"/>
          <p:cNvSpPr/>
          <p:nvPr/>
        </p:nvSpPr>
        <p:spPr>
          <a:xfrm>
            <a:off x="7247466" y="4592647"/>
            <a:ext cx="4202170" cy="1801493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Több mint 3000-en megkeresztelkedtek.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felé nyíl 1"/>
          <p:cNvSpPr/>
          <p:nvPr/>
        </p:nvSpPr>
        <p:spPr>
          <a:xfrm rot="20938882">
            <a:off x="2282745" y="33490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Jobbra nyíl 2"/>
          <p:cNvSpPr/>
          <p:nvPr/>
        </p:nvSpPr>
        <p:spPr>
          <a:xfrm>
            <a:off x="4758267" y="5268289"/>
            <a:ext cx="1811867" cy="450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elfelé nyíl 11"/>
          <p:cNvSpPr/>
          <p:nvPr/>
        </p:nvSpPr>
        <p:spPr>
          <a:xfrm rot="20667749">
            <a:off x="9177699" y="2538627"/>
            <a:ext cx="484632" cy="197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81081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01236">
            <a:off x="2549000" y="2143217"/>
            <a:ext cx="1719687" cy="114531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39936">
            <a:off x="3519695" y="3695032"/>
            <a:ext cx="2340629" cy="1558860"/>
          </a:xfrm>
          <a:prstGeom prst="rect">
            <a:avLst/>
          </a:prstGeom>
        </p:spPr>
      </p:pic>
      <p:sp>
        <p:nvSpPr>
          <p:cNvPr id="17" name="Folyamatábra: Kigyűjtés 16"/>
          <p:cNvSpPr/>
          <p:nvPr/>
        </p:nvSpPr>
        <p:spPr>
          <a:xfrm>
            <a:off x="3379765" y="151815"/>
            <a:ext cx="3867701" cy="1895735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szeretet </a:t>
            </a:r>
            <a:r>
              <a:rPr lang="hu-HU" sz="2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gyakorlása.</a:t>
            </a:r>
            <a:endParaRPr lang="hu-HU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alra nyíl 9"/>
          <p:cNvSpPr/>
          <p:nvPr/>
        </p:nvSpPr>
        <p:spPr>
          <a:xfrm>
            <a:off x="6563848" y="76537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 rot="-1140000">
            <a:off x="3024541" y="693880"/>
            <a:ext cx="1365078" cy="48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54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794</Words>
  <Application>Microsoft Office PowerPoint</Application>
  <PresentationFormat>Szélesvásznú</PresentationFormat>
  <Paragraphs>106</Paragraphs>
  <Slides>16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 el a kérdésen!  </vt:lpstr>
      <vt:lpstr>Az első keresztyén gyülekezet megalakulása és főbb jellemzőiről a Bibliában olvashatsz! </vt:lpstr>
      <vt:lpstr>Olvasd el figyelmesen a szöveget!</vt:lpstr>
      <vt:lpstr>PowerPoint-bemutató</vt:lpstr>
      <vt:lpstr>Nézd meg a következő animációs filmet! </vt:lpstr>
      <vt:lpstr>PowerPoint-bemutató</vt:lpstr>
      <vt:lpstr>Az első gyülekezet élete és mindennapjai</vt:lpstr>
      <vt:lpstr>Jól jegyezd meg!</vt:lpstr>
      <vt:lpstr>Gondold végig, hogyan tudnál segíteni egy-egy osztálytársadnak vagy annak, akit ismersz? </vt:lpstr>
      <vt:lpstr>Énekeljük el a 392. dicséretet!</vt:lpstr>
      <vt:lpstr>Készítsd el az online feladatokat!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292</cp:revision>
  <dcterms:created xsi:type="dcterms:W3CDTF">2020-03-16T06:58:02Z</dcterms:created>
  <dcterms:modified xsi:type="dcterms:W3CDTF">2020-05-06T14:03:25Z</dcterms:modified>
</cp:coreProperties>
</file>