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281" r:id="rId3"/>
    <p:sldId id="314" r:id="rId4"/>
    <p:sldId id="318" r:id="rId5"/>
    <p:sldId id="320" r:id="rId6"/>
    <p:sldId id="322" r:id="rId7"/>
    <p:sldId id="326" r:id="rId8"/>
    <p:sldId id="316" r:id="rId9"/>
    <p:sldId id="323" r:id="rId10"/>
    <p:sldId id="310" r:id="rId11"/>
    <p:sldId id="330" r:id="rId12"/>
    <p:sldId id="307" r:id="rId13"/>
    <p:sldId id="328" r:id="rId14"/>
    <p:sldId id="297" r:id="rId15"/>
    <p:sldId id="304" r:id="rId16"/>
    <p:sldId id="305" r:id="rId17"/>
    <p:sldId id="306" r:id="rId1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D097"/>
    <a:srgbClr val="F1B051"/>
    <a:srgbClr val="AE2E51"/>
    <a:srgbClr val="FDFAE2"/>
    <a:srgbClr val="CAE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2021. 04. 29.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4939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2021. 04. 29.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9159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2021. 04. 29.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71760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2021. 04. 29.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282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2021. 04. 29.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12766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2021. 04. 29.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0341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2021. 04. 29.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777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2021. 04. 29.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69721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>
          <a:xfrm>
            <a:off x="609600" y="625157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389C0AC7-9BBC-4C65-BBF6-D0ECDF1A3409}" type="slidenum">
              <a:rPr lang="hu-HU" altLang="hu-HU"/>
              <a:pPr/>
              <a:t>‹#›</a:t>
            </a:fld>
            <a:endParaRPr lang="hu-HU" alt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>
          <a:xfrm>
            <a:off x="4165600" y="6248400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043162062"/>
      </p:ext>
    </p:extLst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2021. 04. 29.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8062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2021. 04. 29.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7596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2021. 04. 29.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8458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2021. 04. 29.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3641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2021. 04. 29.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2531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2021. 04. 29.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4932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2021. 04. 29.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0485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2021. 04. 29.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1572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2021. 04. 29.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5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70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ps.com/download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pJbFO-x2jpY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-xCOsqpm5A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keresztenydalok.hu/enekek/tegyengembekekovetedde" TargetMode="External"/><Relationship Id="rId5" Type="http://schemas.openxmlformats.org/officeDocument/2006/relationships/hyperlink" Target="https://www.youtube.com/watch?v=Zk9rUOyMpgU&amp;t=99s" TargetMode="External"/><Relationship Id="rId4" Type="http://schemas.openxmlformats.org/officeDocument/2006/relationships/hyperlink" Target="https://www.youtube.com/watch?v=BRM5OgVSrz4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rpi-feladatbank.reformatus.hu/PN7miVMG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splash.com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LoU1WZVs-s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-1" y="7886"/>
            <a:ext cx="12192000" cy="830997"/>
          </a:xfrm>
          <a:prstGeom prst="rect">
            <a:avLst/>
          </a:prstGeom>
          <a:solidFill>
            <a:srgbClr val="CAEBFB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8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Pál, a pogányok apostola (Olvasmány)  </a:t>
            </a:r>
            <a:endParaRPr kumimoji="0" lang="hu-HU" sz="4800" b="0" i="0" u="none" strike="noStrike" kern="1200" cap="none" spc="0" normalizeH="0" baseline="0" noProof="0" dirty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llipszis 9"/>
          <p:cNvSpPr/>
          <p:nvPr/>
        </p:nvSpPr>
        <p:spPr>
          <a:xfrm>
            <a:off x="4715454" y="1326372"/>
            <a:ext cx="2949619" cy="2885155"/>
          </a:xfrm>
          <a:prstGeom prst="ellipse">
            <a:avLst/>
          </a:prstGeom>
          <a:solidFill>
            <a:srgbClr val="F7D0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DIGITÁLIS HITTANÓRA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 smtClean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7759337" y="1058091"/>
            <a:ext cx="4247787" cy="5262979"/>
          </a:xfrm>
          <a:prstGeom prst="rect">
            <a:avLst/>
          </a:prstGeom>
          <a:noFill/>
          <a:ln w="47625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Kedves Szülők!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Kérjük, hogy segítsenek a gyermeküknek a hittanóra tananyagának az elsajátításában!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2400" b="1" dirty="0">
              <a:solidFill>
                <a:srgbClr val="AE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Fontos</a:t>
            </a:r>
            <a:r>
              <a:rPr kumimoji="0" lang="hu-HU" sz="2400" b="1" i="0" u="none" strike="noStrike" kern="1200" cap="none" spc="0" normalizeH="0" noProof="0" dirty="0" smtClean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technikai információ:</a:t>
            </a:r>
            <a:endParaRPr kumimoji="0" lang="hu-HU" sz="2400" b="1" i="0" u="none" strike="noStrike" kern="1200" cap="none" spc="0" normalizeH="0" baseline="0" noProof="0" dirty="0" smtClean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 smtClean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400" b="1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PPT-t diavetítésben érdemes nézni, mert akkor a linkek egyszerű kattintásra is működnek!</a:t>
            </a:r>
            <a:endParaRPr kumimoji="0" lang="hu-HU" sz="2400" b="1" i="0" u="none" strike="noStrike" kern="1200" cap="none" spc="0" normalizeH="0" baseline="0" noProof="0" dirty="0" smtClean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356676" y="861944"/>
            <a:ext cx="41472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Áldás, Békesség!</a:t>
            </a:r>
            <a:endParaRPr lang="hu-H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Lekerekített téglalap 1"/>
          <p:cNvSpPr/>
          <p:nvPr/>
        </p:nvSpPr>
        <p:spPr>
          <a:xfrm>
            <a:off x="473901" y="1592891"/>
            <a:ext cx="3991350" cy="300877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hu-H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digitális hittanórán szükség</a:t>
            </a:r>
          </a:p>
          <a:p>
            <a:pPr lvl="0" algn="ctr">
              <a:defRPr/>
            </a:pPr>
            <a:r>
              <a:rPr lang="hu-H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lesz: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  <a:defRPr/>
            </a:pPr>
            <a:r>
              <a:rPr lang="hu-H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Stabil és folyamatos Internet kapcsolatra,</a:t>
            </a:r>
            <a:endParaRPr lang="hu-HU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ctr">
              <a:buFont typeface="Arial" panose="020B0604020202020204" pitchFamily="34" charset="0"/>
              <a:buChar char="•"/>
              <a:defRPr/>
            </a:pPr>
            <a:r>
              <a:rPr lang="hu-H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Üres lapra vagy 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hittanfüzetre,</a:t>
            </a:r>
            <a:endParaRPr lang="hu-HU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ctr">
              <a:buFont typeface="Arial" panose="020B0604020202020204" pitchFamily="34" charset="0"/>
              <a:buChar char="•"/>
              <a:defRPr/>
            </a:pPr>
            <a:r>
              <a:rPr lang="hu-H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Ceruzára és/vagy tollra,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  <a:defRPr/>
            </a:pPr>
            <a:r>
              <a:rPr lang="hu-H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Kamerás mobiltelefonra az írásos feladatok </a:t>
            </a:r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fotózásához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hu-HU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94129" y="4706419"/>
            <a:ext cx="7301753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Javaslat: 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A</a:t>
            </a:r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 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PPT fájlok megjelenítéséhez használják a WPS Office ingyenes verzióját </a:t>
            </a:r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(Letölthető 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innen: 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  <a:hlinkClick r:id="rId2"/>
              </a:rPr>
              <a:t>WPS Office letöltések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 </a:t>
            </a:r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). Az alkalmazás 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elérhető Windows-</a:t>
            </a:r>
            <a:r>
              <a:rPr lang="hu-HU" sz="2400" dirty="0" err="1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os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 és </a:t>
            </a:r>
            <a:r>
              <a:rPr lang="hu-HU" sz="2400" dirty="0" err="1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Android-os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 platformokra </a:t>
            </a:r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is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!</a:t>
            </a:r>
            <a:endParaRPr lang="hu-H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87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75212" y="349790"/>
            <a:ext cx="10527894" cy="1106477"/>
          </a:xfrm>
          <a:solidFill>
            <a:schemeClr val="accent2">
              <a:lumMod val="60000"/>
              <a:lumOff val="4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pPr algn="ctr"/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Pál és Szilász ártatlanul voltak a börtönben</a:t>
            </a:r>
            <a:b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Apostolok cselekedetei 16,25-32.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76851" y="1612356"/>
            <a:ext cx="11323796" cy="4188604"/>
          </a:xfrm>
          <a:solidFill>
            <a:schemeClr val="accent5">
              <a:lumMod val="60000"/>
              <a:lumOff val="4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noAutofit/>
          </a:bodyPr>
          <a:lstStyle/>
          <a:p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Éjféltájban Pál és Szilász imádkozott, és énekkel magasztalta az Istent, a foglyok pedig hallgatták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őket.</a:t>
            </a:r>
          </a:p>
          <a:p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Ekkor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hirtelen nagy földrengés támadt, úgyhogy megrendültek a börtön alapjai, hirtelen kinyílt minden ajtó, és mindegyikükről lehulltak a bilincsek. </a:t>
            </a:r>
          </a:p>
          <a:p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Amikor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 börtönőr felriadt álmából, és meglátta, hogy nyitva vannak a börtönajtók, kivonta a kardját, és végezni akart magával, mert azt hitte, hogy megszöktek a foglyok. </a:t>
            </a:r>
          </a:p>
          <a:p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Pál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azonban hangosan rákiáltott: Ne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tegyél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kárt magadban, mert valamennyien itt vagyunk! </a:t>
            </a:r>
          </a:p>
          <a:p>
            <a:pPr marL="0" indent="0">
              <a:buNone/>
            </a:pP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Ekkor az világosságot kért, berohant, és remegve borult Pál és Szilász elé; </a:t>
            </a:r>
          </a:p>
          <a:p>
            <a:pPr marL="0" indent="0">
              <a:buNone/>
            </a:pP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majd kivezette őket, és ezt kérdezte: Uraim, mit kell cselekednem, hogy üdvözüljek? Ők pedig így válaszoltak: 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Higgy az Úr Jézusban, és üdvözülsz mind te, mind a te házad népe. </a:t>
            </a:r>
          </a:p>
          <a:p>
            <a:pPr marL="0" indent="0">
              <a:buNone/>
            </a:pP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Ekkor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hirdették az Isten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Igéjét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neki és mindazoknak, akik a házában voltak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275" y="105907"/>
            <a:ext cx="1565923" cy="1459384"/>
          </a:xfrm>
          <a:prstGeom prst="rect">
            <a:avLst/>
          </a:prstGeom>
        </p:spPr>
      </p:pic>
      <p:pic>
        <p:nvPicPr>
          <p:cNvPr id="5" name="Apcsel 16,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49753" y="5324710"/>
            <a:ext cx="1053353" cy="1053353"/>
          </a:xfrm>
          <a:prstGeom prst="rect">
            <a:avLst/>
          </a:prstGeom>
          <a:solidFill>
            <a:srgbClr val="002060"/>
          </a:solidFill>
        </p:spPr>
      </p:pic>
      <p:sp>
        <p:nvSpPr>
          <p:cNvPr id="9" name="Folyamatábra: Befejezés 8"/>
          <p:cNvSpPr/>
          <p:nvPr/>
        </p:nvSpPr>
        <p:spPr>
          <a:xfrm>
            <a:off x="779928" y="5901813"/>
            <a:ext cx="8565777" cy="821716"/>
          </a:xfrm>
          <a:prstGeom prst="flowChartTermina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457200">
              <a:spcBef>
                <a:spcPts val="1000"/>
              </a:spcBef>
              <a:buClr>
                <a:srgbClr val="A53010"/>
              </a:buClr>
            </a:pPr>
            <a:r>
              <a:rPr lang="hu-HU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Ezt a szakaszt meg is hallgathatod. Erre az  ikonra </a:t>
            </a:r>
            <a:r>
              <a:rPr lang="hu-HU" sz="20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kattints</a:t>
            </a:r>
            <a:r>
              <a:rPr lang="hu-HU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</a:p>
        </p:txBody>
      </p:sp>
      <p:cxnSp>
        <p:nvCxnSpPr>
          <p:cNvPr id="7" name="Egyenes összekötő nyíllal 6"/>
          <p:cNvCxnSpPr/>
          <p:nvPr/>
        </p:nvCxnSpPr>
        <p:spPr>
          <a:xfrm flipV="1">
            <a:off x="8534400" y="6087038"/>
            <a:ext cx="1622610" cy="1344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0365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75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kerekített téglalap 3"/>
          <p:cNvSpPr/>
          <p:nvPr/>
        </p:nvSpPr>
        <p:spPr>
          <a:xfrm>
            <a:off x="7007569" y="1530168"/>
            <a:ext cx="4598125" cy="5059681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Egy érdekesség a történetből:</a:t>
            </a:r>
          </a:p>
          <a:p>
            <a:pPr algn="ctr"/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Pál és Szilász még a börtönben is énekelve dicsérte Istent! </a:t>
            </a:r>
          </a:p>
          <a:p>
            <a:pPr algn="ctr"/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Ezzel is kifejezték hozzá való tartozásukat, ragaszkodásukat, hitüket!</a:t>
            </a:r>
          </a:p>
          <a:p>
            <a:pPr algn="ctr"/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ím 1"/>
          <p:cNvSpPr txBox="1">
            <a:spLocks/>
          </p:cNvSpPr>
          <p:nvPr/>
        </p:nvSpPr>
        <p:spPr>
          <a:xfrm>
            <a:off x="485785" y="1778362"/>
            <a:ext cx="5891347" cy="400614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t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Az éneklés egy olyan „eszköz”, ami  segít kifejezni, hogy </a:t>
            </a:r>
            <a:b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- Isten mindennél hatalmasabb,</a:t>
            </a:r>
            <a:b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- Isten segít rajtunk és megáld,</a:t>
            </a:r>
            <a:b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- Isten hűséges hozzánk minden időben!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0285" y="305576"/>
            <a:ext cx="1626533" cy="1599424"/>
          </a:xfrm>
          <a:prstGeom prst="rect">
            <a:avLst/>
          </a:prstGeom>
        </p:spPr>
      </p:pic>
      <p:sp>
        <p:nvSpPr>
          <p:cNvPr id="10" name="Lekerekített téglalap 9"/>
          <p:cNvSpPr/>
          <p:nvPr/>
        </p:nvSpPr>
        <p:spPr>
          <a:xfrm>
            <a:off x="1156156" y="5486401"/>
            <a:ext cx="5277395" cy="120178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600" dirty="0" smtClean="0"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  <a:p>
            <a:pPr algn="ctr"/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Ide kattintva meghallgathatsz egy szép dicsőítő éneket!</a:t>
            </a:r>
          </a:p>
          <a:p>
            <a:pPr algn="ctr"/>
            <a:endParaRPr lang="hu-H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0285" y="4308382"/>
            <a:ext cx="1310754" cy="130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67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29939" y="823425"/>
            <a:ext cx="9584372" cy="865056"/>
          </a:xfrm>
          <a:solidFill>
            <a:schemeClr val="bg2"/>
          </a:solidFill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Jól jegyezd meg!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Átellenes sarkain kerekített téglalap 2"/>
          <p:cNvSpPr/>
          <p:nvPr/>
        </p:nvSpPr>
        <p:spPr>
          <a:xfrm>
            <a:off x="457200" y="2218267"/>
            <a:ext cx="11243733" cy="4378475"/>
          </a:xfrm>
          <a:prstGeom prst="round2Diag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hu-HU" sz="3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Pál apostol minden alkalommal bátran tett bizonyságot hitéről és Jézus Krisztusról. </a:t>
            </a:r>
            <a:endParaRPr lang="hu-HU" sz="3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hu-HU" sz="3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 riadt vissza akkor sem, ha megpróbáltatások érték küldetése során. - Isten megszabadította őt a börtönből is.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hu-HU" sz="3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róla tanultak arra ösztönöznek minket, hogy mi se rendüljünk meg a nehézségek idején!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hu-HU" sz="3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Istenbe vetett hitünkről</a:t>
            </a:r>
            <a:r>
              <a:rPr lang="hu-HU" sz="3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meggyőződésünkről nyíltan, őszintén beszéljünk az emberek előtt. Ez lehet a mi </a:t>
            </a:r>
            <a:r>
              <a:rPr lang="hu-HU" sz="3000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missziónk</a:t>
            </a:r>
            <a:r>
              <a:rPr lang="hu-HU" sz="3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küldetésünk!</a:t>
            </a:r>
            <a:endParaRPr lang="hu-HU" sz="3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0561" y="383212"/>
            <a:ext cx="1853345" cy="18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65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783772" y="578259"/>
            <a:ext cx="9234287" cy="183837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hu-HU" sz="3000" dirty="0">
                <a:solidFill>
                  <a:schemeClr val="tx2">
                    <a:satMod val="13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Fontosabb </a:t>
            </a:r>
            <a:r>
              <a:rPr lang="hu-HU" sz="3000" dirty="0" smtClean="0">
                <a:solidFill>
                  <a:schemeClr val="tx2">
                    <a:satMod val="13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fogalmakról olvashatsz ezen a dián, amelyekről szó volt a mai órán.</a:t>
            </a:r>
            <a:br>
              <a:rPr lang="hu-HU" sz="3000" dirty="0" smtClean="0">
                <a:solidFill>
                  <a:schemeClr val="tx2">
                    <a:satMod val="13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000" dirty="0" smtClean="0">
                <a:solidFill>
                  <a:schemeClr val="tx2">
                    <a:satMod val="13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Tanuld meg a kifejezéseket!</a:t>
            </a:r>
            <a:endParaRPr lang="hu-HU" sz="3000" dirty="0">
              <a:solidFill>
                <a:schemeClr val="tx2">
                  <a:satMod val="13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783772" y="2913017"/>
            <a:ext cx="10711542" cy="2299063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hu-HU" altLang="hu-H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Misszió:</a:t>
            </a:r>
            <a:r>
              <a:rPr lang="hu-HU" alt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Küldetés, az evangélium terjesztését nevezzük így.</a:t>
            </a:r>
            <a:endParaRPr lang="hu-HU" altLang="hu-H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hu-HU" altLang="hu-H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Apostol: </a:t>
            </a:r>
            <a:r>
              <a:rPr lang="hu-HU" alt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Küldött, olyan tanítvány, akit Jézus arra hív el, hogy hirdesse az evangéliumot, bizonyságot tegyen. </a:t>
            </a:r>
            <a:endParaRPr lang="hu-HU" altLang="hu-H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hu-HU" altLang="hu-H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Evangélium:</a:t>
            </a:r>
            <a:r>
              <a:rPr lang="hu-HU" alt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Jó hír, örömhír, Krisztusról szóló üzenet. </a:t>
            </a:r>
            <a:endParaRPr lang="hu-HU" altLang="hu-H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8137" y="761049"/>
            <a:ext cx="1853345" cy="18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71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4635" y="255799"/>
            <a:ext cx="11125201" cy="128089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Énekeljünk együtt!</a:t>
            </a:r>
            <a:b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Lekerekített téglalap 4"/>
          <p:cNvSpPr/>
          <p:nvPr/>
        </p:nvSpPr>
        <p:spPr>
          <a:xfrm>
            <a:off x="3700554" y="5454396"/>
            <a:ext cx="5878286" cy="1162594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 következő dián találod az online feladatot! </a:t>
            </a:r>
            <a:endParaRPr lang="hu-H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Vágott nyíl jobbra 5"/>
          <p:cNvSpPr/>
          <p:nvPr/>
        </p:nvSpPr>
        <p:spPr>
          <a:xfrm>
            <a:off x="9578840" y="5871100"/>
            <a:ext cx="2425926" cy="74589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Lapozz!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906" y="3486599"/>
            <a:ext cx="1790284" cy="1795342"/>
          </a:xfrm>
          <a:prstGeom prst="rect">
            <a:avLst/>
          </a:prstGeom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19423" y="2219674"/>
            <a:ext cx="3987411" cy="12669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Ide </a:t>
            </a:r>
            <a:r>
              <a:rPr lang="hu-HU" sz="3200" dirty="0" err="1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kattints</a:t>
            </a:r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a zene elindításához! </a:t>
            </a:r>
            <a:endParaRPr lang="hu-HU" sz="3200" dirty="0" smtClean="0">
              <a:latin typeface="Arial" panose="020B0604020202020204" pitchFamily="34" charset="0"/>
              <a:cs typeface="Arial" panose="020B0604020202020204" pitchFamily="34" charset="0"/>
              <a:hlinkClick r:id="rId4"/>
            </a:endParaRPr>
          </a:p>
          <a:p>
            <a:pPr marL="0" indent="0">
              <a:buNone/>
            </a:pPr>
            <a:endParaRPr lang="hu-HU" sz="3200" dirty="0">
              <a:latin typeface="Arial" panose="020B0604020202020204" pitchFamily="34" charset="0"/>
              <a:cs typeface="Arial" panose="020B0604020202020204" pitchFamily="34" charset="0"/>
              <a:hlinkClick r:id="rId4"/>
            </a:endParaRPr>
          </a:p>
          <a:p>
            <a:pPr marL="0" indent="0">
              <a:buNone/>
            </a:pPr>
            <a:endParaRPr lang="hu-HU" sz="3000" dirty="0" smtClean="0">
              <a:hlinkClick r:id="rId5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6016137" y="4947222"/>
            <a:ext cx="3980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Az ének teljes szövege itt található!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4571692" y="806422"/>
            <a:ext cx="6848144" cy="409342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hu-HU" dirty="0">
                <a:solidFill>
                  <a:srgbClr val="000000"/>
                </a:solidFill>
                <a:latin typeface="Courier New" panose="02070309020205020404" pitchFamily="49" charset="0"/>
              </a:rPr>
              <a:t> </a:t>
            </a:r>
            <a:r>
              <a:rPr lang="hu-HU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Tégy</a:t>
            </a:r>
            <a:r>
              <a:rPr lang="hu-HU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engem békeköveteddé, 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</a:t>
            </a:r>
            <a:r>
              <a:rPr lang="hu-HU" sz="2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Hogy</a:t>
            </a:r>
            <a:r>
              <a:rPr lang="hu-HU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hinthessem az </a:t>
            </a:r>
            <a:r>
              <a:rPr lang="hu-HU" sz="2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Ige magvakat</a:t>
            </a:r>
            <a:r>
              <a:rPr lang="hu-HU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</a:t>
            </a:r>
            <a:r>
              <a:rPr lang="hu-HU" sz="2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</a:t>
            </a:r>
            <a:r>
              <a:rPr lang="hu-HU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hu-HU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Szentlelked</a:t>
            </a:r>
            <a:r>
              <a:rPr lang="hu-HU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hadd uralkodjék bennem, 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</a:t>
            </a:r>
            <a:r>
              <a:rPr lang="hu-HU" sz="2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</a:t>
            </a:r>
            <a:r>
              <a:rPr lang="hu-HU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az ajkamra adj tiszta szavakat.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Refrén: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Ó, add Uram, hogy soha ne feledjem,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Hogy mi voltam, </a:t>
            </a:r>
            <a:r>
              <a:rPr lang="hu-HU" sz="2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hogy</a:t>
            </a:r>
            <a:r>
              <a:rPr lang="hu-HU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mivé lettem én,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Egész életemmel, lényemmel hirdessem: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Jézus él, benne </a:t>
            </a:r>
            <a:r>
              <a:rPr lang="hu-HU" sz="2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mindig</a:t>
            </a:r>
            <a:r>
              <a:rPr lang="hu-HU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van remény</a:t>
            </a:r>
            <a:r>
              <a:rPr lang="hu-HU" sz="2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hu-H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72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60959" y="633361"/>
            <a:ext cx="8911687" cy="956496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Készítsd el az online feladatot!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60959" y="3021083"/>
            <a:ext cx="9538704" cy="362176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Kis technikai segítség a feladatok kitöltéséhez:</a:t>
            </a:r>
          </a:p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1. Diavetítésben nézd ezt a diát!</a:t>
            </a:r>
          </a:p>
          <a:p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 Kattints a pirossal aláhúzott szövegre!</a:t>
            </a:r>
          </a:p>
          <a:p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 A felugró ablakba írd be a teljes neved! (Nincs szükség regisztrálni!) </a:t>
            </a:r>
          </a:p>
          <a:p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 Töltsd ki a feladatokat!</a:t>
            </a:r>
          </a:p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5. Ha kész vagy, nyugodtan bezárhatod a böngészőt! (A rendszer automatikusan elmenti válaszaidat!)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1028" y="283389"/>
            <a:ext cx="1804572" cy="1719221"/>
          </a:xfrm>
          <a:prstGeom prst="rect">
            <a:avLst/>
          </a:prstGeom>
        </p:spPr>
      </p:pic>
      <p:sp>
        <p:nvSpPr>
          <p:cNvPr id="6" name="Lefelé nyíl 5"/>
          <p:cNvSpPr/>
          <p:nvPr/>
        </p:nvSpPr>
        <p:spPr>
          <a:xfrm rot="19749032">
            <a:off x="5467393" y="1611540"/>
            <a:ext cx="457200" cy="1222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5372626" y="2758180"/>
            <a:ext cx="184217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Ide </a:t>
            </a:r>
            <a:r>
              <a:rPr lang="hu-HU" sz="2400" dirty="0" err="1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kattints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! </a:t>
            </a:r>
            <a:endParaRPr lang="hu-H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59956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zis 7"/>
          <p:cNvSpPr>
            <a:spLocks noChangeAspect="1"/>
          </p:cNvSpPr>
          <p:nvPr/>
        </p:nvSpPr>
        <p:spPr>
          <a:xfrm>
            <a:off x="8689604" y="2965269"/>
            <a:ext cx="3300743" cy="3300743"/>
          </a:xfrm>
          <a:prstGeom prst="ellipse">
            <a:avLst/>
          </a:prstGeom>
          <a:noFill/>
          <a:ln w="44450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8939950" y="4015475"/>
            <a:ext cx="28000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Kedves Hittanos!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Várunk a következő digitális hittanórára!</a:t>
            </a:r>
          </a:p>
        </p:txBody>
      </p:sp>
      <p:sp>
        <p:nvSpPr>
          <p:cNvPr id="2" name="Tekercs függőlegesen 1"/>
          <p:cNvSpPr/>
          <p:nvPr/>
        </p:nvSpPr>
        <p:spPr>
          <a:xfrm>
            <a:off x="1698171" y="35029"/>
            <a:ext cx="7732085" cy="6230983"/>
          </a:xfrm>
          <a:prstGeom prst="verticalScroll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300" i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Atyánk, aki a mennyekben vagy, szenteltessék meg a te neved,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jöjjön el a te országod, legyen meg a te akaratod, amint a mennyben, úgy a földön is;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Mindennapi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kenyerünket add meg nekünk ma,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bocsásd meg vétkeinket, miképpen mi is megbocsátunk az ellenünk vétkezőknek;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 </a:t>
            </a:r>
            <a:r>
              <a:rPr lang="hu-HU" sz="2300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vígy</a:t>
            </a:r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minket kísértésbe, de szabadíts meg a gonosztól;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Mert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tied az ország, a hatalom és a dicsőség mindörökké.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Ámen.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(Mt 6,9-13)</a:t>
            </a:r>
          </a:p>
        </p:txBody>
      </p:sp>
      <p:pic>
        <p:nvPicPr>
          <p:cNvPr id="4" name="Kép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68509" y="1724064"/>
            <a:ext cx="2100371" cy="1868222"/>
          </a:xfrm>
          <a:prstGeom prst="rect">
            <a:avLst/>
          </a:prstGeom>
        </p:spPr>
      </p:pic>
      <p:sp>
        <p:nvSpPr>
          <p:cNvPr id="3" name="Szabályos ötszög 2"/>
          <p:cNvSpPr/>
          <p:nvPr/>
        </p:nvSpPr>
        <p:spPr>
          <a:xfrm>
            <a:off x="9183189" y="334455"/>
            <a:ext cx="2686441" cy="2460996"/>
          </a:xfrm>
          <a:prstGeom prst="pentago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u-HU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digitális hittanóra végén így imádkozz! </a:t>
            </a:r>
          </a:p>
        </p:txBody>
      </p:sp>
    </p:spTree>
    <p:extLst>
      <p:ext uri="{BB962C8B-B14F-4D97-AF65-F5344CB8AC3E}">
        <p14:creationId xmlns:p14="http://schemas.microsoft.com/office/powerpoint/2010/main" val="323637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4952808" y="2861077"/>
            <a:ext cx="6572368" cy="14773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3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„Menjetek el tehát, tegyetek tanítvánnyá minden népet…” Máté 28,19</a:t>
            </a:r>
          </a:p>
        </p:txBody>
      </p:sp>
      <p:sp>
        <p:nvSpPr>
          <p:cNvPr id="8" name="Ellipszis 7"/>
          <p:cNvSpPr>
            <a:spLocks noChangeAspect="1"/>
          </p:cNvSpPr>
          <p:nvPr/>
        </p:nvSpPr>
        <p:spPr>
          <a:xfrm>
            <a:off x="1031965" y="2861077"/>
            <a:ext cx="3736952" cy="3736952"/>
          </a:xfrm>
          <a:prstGeom prst="ellipse">
            <a:avLst/>
          </a:prstGeom>
          <a:noFill/>
          <a:ln w="44450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dirty="0">
              <a:solidFill>
                <a:srgbClr val="AE2E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1383046" y="3655050"/>
            <a:ext cx="30880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Kedves Szülők!</a:t>
            </a:r>
          </a:p>
          <a:p>
            <a:pPr algn="ctr"/>
            <a:r>
              <a:rPr lang="hu-HU" sz="24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Köszönjük a segítségüket!</a:t>
            </a:r>
          </a:p>
          <a:p>
            <a:pPr algn="ctr"/>
            <a:r>
              <a:rPr lang="hu-HU" sz="24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 áldását kívánjuk ezzel Igével!</a:t>
            </a:r>
            <a:endParaRPr lang="hu-HU" sz="2400" dirty="0">
              <a:solidFill>
                <a:srgbClr val="AE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2638575" y="310801"/>
            <a:ext cx="6096000" cy="707886"/>
          </a:xfrm>
          <a:prstGeom prst="rect">
            <a:avLst/>
          </a:prstGeom>
          <a:ln w="50800">
            <a:noFill/>
          </a:ln>
        </p:spPr>
        <p:txBody>
          <a:bodyPr>
            <a:spAutoFit/>
          </a:bodyPr>
          <a:lstStyle/>
          <a:p>
            <a:pPr algn="ctr"/>
            <a:r>
              <a:rPr lang="hu-HU" sz="4000" dirty="0">
                <a:solidFill>
                  <a:srgbClr val="AE2E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40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Áldás</a:t>
            </a:r>
            <a:r>
              <a:rPr lang="hu-HU" sz="4000" dirty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40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Békesség</a:t>
            </a:r>
            <a:r>
              <a:rPr lang="hu-HU" sz="4000" dirty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1031965" y="1288452"/>
            <a:ext cx="5997223" cy="8617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Tanuld meg ezt az aranymondást!</a:t>
            </a:r>
          </a:p>
          <a:p>
            <a:r>
              <a:rPr lang="hu-H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Mond el hangosan is!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2895" y="194914"/>
            <a:ext cx="1853345" cy="1921270"/>
          </a:xfrm>
          <a:prstGeom prst="rect">
            <a:avLst/>
          </a:prstGeom>
        </p:spPr>
      </p:pic>
      <p:sp>
        <p:nvSpPr>
          <p:cNvPr id="4" name="Lekerekített téglalap 3"/>
          <p:cNvSpPr/>
          <p:nvPr/>
        </p:nvSpPr>
        <p:spPr>
          <a:xfrm>
            <a:off x="5930538" y="5597198"/>
            <a:ext cx="522514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A PPT-</a:t>
            </a:r>
            <a:r>
              <a:rPr lang="hu-HU" dirty="0" err="1" smtClean="0"/>
              <a:t>ben</a:t>
            </a:r>
            <a:r>
              <a:rPr lang="hu-HU" dirty="0" smtClean="0"/>
              <a:t> felhasznált képek a </a:t>
            </a:r>
            <a:r>
              <a:rPr lang="hu-HU" dirty="0" smtClean="0">
                <a:hlinkClick r:id="rId3"/>
              </a:rPr>
              <a:t>www.unsplash.com</a:t>
            </a:r>
            <a:r>
              <a:rPr lang="hu-HU" dirty="0" smtClean="0"/>
              <a:t> internetes oldalon találhatóak és ingyenesen letölthetök!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9535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57646" y="428197"/>
            <a:ext cx="1903830" cy="1907177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3040299" y="304568"/>
            <a:ext cx="8978685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Kezd a digitális hittanórát az óra eleji imádsággal!</a:t>
            </a: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0299" y="1453820"/>
            <a:ext cx="5380529" cy="5404180"/>
          </a:xfrm>
          <a:prstGeom prst="rect">
            <a:avLst/>
          </a:prstGeom>
        </p:spPr>
      </p:pic>
      <p:sp>
        <p:nvSpPr>
          <p:cNvPr id="2" name="Lekerekített téglalap 1"/>
          <p:cNvSpPr/>
          <p:nvPr/>
        </p:nvSpPr>
        <p:spPr>
          <a:xfrm>
            <a:off x="8420828" y="1516538"/>
            <a:ext cx="2718227" cy="4962639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 mai digitális hittanórán Pálról, a pogányok apostoláról lesz szó!</a:t>
            </a:r>
          </a:p>
        </p:txBody>
      </p:sp>
    </p:spTree>
    <p:extLst>
      <p:ext uri="{BB962C8B-B14F-4D97-AF65-F5344CB8AC3E}">
        <p14:creationId xmlns:p14="http://schemas.microsoft.com/office/powerpoint/2010/main" val="180490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07367" y="254151"/>
            <a:ext cx="9090669" cy="136729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Hallgasd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meg az éneket!</a:t>
            </a:r>
            <a:endParaRPr lang="hu-HU" sz="3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1282" y="254151"/>
            <a:ext cx="2059651" cy="2065470"/>
          </a:xfrm>
          <a:prstGeom prst="rect">
            <a:avLst/>
          </a:prstGeom>
        </p:spPr>
      </p:pic>
      <p:sp>
        <p:nvSpPr>
          <p:cNvPr id="2" name="Ötszög 1"/>
          <p:cNvSpPr/>
          <p:nvPr/>
        </p:nvSpPr>
        <p:spPr>
          <a:xfrm>
            <a:off x="7615646" y="2457606"/>
            <a:ext cx="3814354" cy="1112302"/>
          </a:xfrm>
          <a:prstGeom prst="homePlat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hu-HU" sz="2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Ide </a:t>
            </a:r>
            <a:r>
              <a:rPr lang="hu-HU" sz="25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kattints</a:t>
            </a:r>
            <a:r>
              <a:rPr lang="hu-HU" sz="2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az ének elindításához!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892" y="1368043"/>
            <a:ext cx="6361612" cy="500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6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87909" y="424870"/>
            <a:ext cx="8911687" cy="982621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Gondolkozz el a kérdésen! 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66252" y="1905000"/>
            <a:ext cx="8915400" cy="2902132"/>
          </a:xfrm>
        </p:spPr>
        <p:txBody>
          <a:bodyPr>
            <a:normAutofit/>
          </a:bodyPr>
          <a:lstStyle/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Szoktál híreket hallgatni a tévében vagy olvasni az interneten? </a:t>
            </a:r>
          </a:p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Mi jellemző általában ezekre a hírekre? </a:t>
            </a:r>
          </a:p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Melyik hírnek örültél az elmúlt héten a legjobban, ami igazán </a:t>
            </a:r>
            <a:r>
              <a:rPr lang="hu-H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jó hír 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volt számodra?</a:t>
            </a:r>
            <a:endParaRPr lang="hu-H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496" y="4943592"/>
            <a:ext cx="1380756" cy="1372999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5259" y="185469"/>
            <a:ext cx="1748675" cy="1719531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7862" y="4477855"/>
            <a:ext cx="2967497" cy="1975196"/>
          </a:xfrm>
          <a:prstGeom prst="rect">
            <a:avLst/>
          </a:prstGeom>
        </p:spPr>
      </p:pic>
      <p:sp>
        <p:nvSpPr>
          <p:cNvPr id="8" name="Folyamatábra: Befejezés 7"/>
          <p:cNvSpPr/>
          <p:nvPr/>
        </p:nvSpPr>
        <p:spPr>
          <a:xfrm>
            <a:off x="2730136" y="4943592"/>
            <a:ext cx="5329647" cy="1509459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hu-HU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Írd le gondolataidat a füzetedbe!  </a:t>
            </a:r>
          </a:p>
        </p:txBody>
      </p:sp>
    </p:spTree>
    <p:extLst>
      <p:ext uri="{BB962C8B-B14F-4D97-AF65-F5344CB8AC3E}">
        <p14:creationId xmlns:p14="http://schemas.microsoft.com/office/powerpoint/2010/main" val="405732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07961" y="371435"/>
            <a:ext cx="9793104" cy="1139501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hu-HU" alt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Olvasd el figyelmesen a szöveget! </a:t>
            </a:r>
            <a:endParaRPr lang="hu-HU" alt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0392" y="1510936"/>
            <a:ext cx="9830673" cy="2814693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hu-HU" altLang="hu-H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misszió azt jelenti, hogy küldetés!</a:t>
            </a:r>
          </a:p>
          <a:p>
            <a:pPr>
              <a:lnSpc>
                <a:spcPct val="80000"/>
              </a:lnSpc>
            </a:pPr>
            <a:r>
              <a:rPr lang="hu-HU" alt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Olyan küldetést jelent, amely </a:t>
            </a:r>
            <a:r>
              <a:rPr lang="hu-HU" altLang="hu-HU" sz="3200" dirty="0">
                <a:latin typeface="Arial" panose="020B0604020202020204" pitchFamily="34" charset="0"/>
                <a:cs typeface="Arial" panose="020B0604020202020204" pitchFamily="34" charset="0"/>
              </a:rPr>
              <a:t>elviszi </a:t>
            </a:r>
            <a:r>
              <a:rPr lang="hu-HU" alt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 Jézus </a:t>
            </a:r>
            <a:r>
              <a:rPr lang="hu-HU" altLang="hu-HU" sz="3200" dirty="0">
                <a:latin typeface="Arial" panose="020B0604020202020204" pitchFamily="34" charset="0"/>
                <a:cs typeface="Arial" panose="020B0604020202020204" pitchFamily="34" charset="0"/>
              </a:rPr>
              <a:t>Krisztusról szóló jó hírt, </a:t>
            </a:r>
            <a:r>
              <a:rPr lang="hu-HU" alt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üzenetet az emberekhez. Ez a hír valóban örömhír az ember számára.</a:t>
            </a:r>
          </a:p>
          <a:p>
            <a:pPr>
              <a:lnSpc>
                <a:spcPct val="80000"/>
              </a:lnSpc>
            </a:pPr>
            <a:r>
              <a:rPr lang="hu-HU" alt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Jézus Krisztus bízta meg tanítványait ezekkel a szavakkal: </a:t>
            </a:r>
          </a:p>
          <a:p>
            <a:pPr marL="0" indent="0">
              <a:lnSpc>
                <a:spcPct val="80000"/>
              </a:lnSpc>
              <a:buNone/>
            </a:pPr>
            <a:endParaRPr lang="hu-HU" altLang="hu-H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9828" y="1855493"/>
            <a:ext cx="1853326" cy="1832619"/>
          </a:xfrm>
          <a:prstGeom prst="rect">
            <a:avLst/>
          </a:prstGeom>
        </p:spPr>
      </p:pic>
      <p:sp>
        <p:nvSpPr>
          <p:cNvPr id="3" name="Tekercs vízszintesen 2"/>
          <p:cNvSpPr/>
          <p:nvPr/>
        </p:nvSpPr>
        <p:spPr>
          <a:xfrm>
            <a:off x="490405" y="4158205"/>
            <a:ext cx="10228216" cy="1672045"/>
          </a:xfrm>
          <a:prstGeom prst="horizontalScroll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„Menjetek el tehát, tegyetek tanítvánnyá minden népet…” Máté 28,19.  </a:t>
            </a:r>
            <a:endParaRPr lang="hu-HU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elfelé nyílbuborék 4"/>
          <p:cNvSpPr/>
          <p:nvPr/>
        </p:nvSpPr>
        <p:spPr>
          <a:xfrm>
            <a:off x="693615" y="5662825"/>
            <a:ext cx="10199524" cy="986031"/>
          </a:xfrm>
          <a:prstGeom prst="upArrowCallou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 mai aranymondásunk is ez!</a:t>
            </a:r>
            <a:endParaRPr lang="hu-H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42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352696" y="1062053"/>
            <a:ext cx="9052559" cy="5383012"/>
          </a:xfrm>
          <a:prstGeom prst="rect">
            <a:avLst/>
          </a:prstGeom>
          <a:solidFill>
            <a:srgbClr val="F7D097"/>
          </a:solidFill>
        </p:spPr>
        <p:txBody>
          <a:bodyPr wrap="square">
            <a:spAutoFit/>
          </a:bodyPr>
          <a:lstStyle/>
          <a:p>
            <a:pPr marL="457200" lvl="0" indent="-457200" defTabSz="457200">
              <a:lnSpc>
                <a:spcPct val="80000"/>
              </a:lnSpc>
              <a:spcBef>
                <a:spcPts val="1000"/>
              </a:spcBef>
              <a:buClr>
                <a:srgbClr val="A53010"/>
              </a:buClr>
              <a:buFont typeface="Arial" panose="020B0604020202020204" pitchFamily="34" charset="0"/>
              <a:buChar char="•"/>
            </a:pPr>
            <a:endParaRPr lang="hu-HU" altLang="hu-HU" sz="2800" dirty="0" smtClean="0">
              <a:solidFill>
                <a:srgbClr val="6AAC91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defTabSz="457200">
              <a:lnSpc>
                <a:spcPct val="80000"/>
              </a:lnSpc>
              <a:spcBef>
                <a:spcPts val="1000"/>
              </a:spcBef>
              <a:buClr>
                <a:srgbClr val="A53010"/>
              </a:buClr>
              <a:buFont typeface="Arial" panose="020B0604020202020204" pitchFamily="34" charset="0"/>
              <a:buChar char="•"/>
            </a:pPr>
            <a:r>
              <a:rPr lang="hu-HU" altLang="hu-HU" sz="2800" dirty="0" smtClean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altLang="hu-HU" sz="28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Apostolok C</a:t>
            </a:r>
            <a:r>
              <a:rPr lang="hu-HU" altLang="hu-HU" sz="2800" dirty="0" smtClean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selekedeteiről írott könyv mutatja be Pál apostol személyét és missziói útjait.</a:t>
            </a:r>
          </a:p>
          <a:p>
            <a:pPr marL="457200" lvl="0" indent="-457200" defTabSz="457200">
              <a:lnSpc>
                <a:spcPct val="80000"/>
              </a:lnSpc>
              <a:spcBef>
                <a:spcPts val="1000"/>
              </a:spcBef>
              <a:buClr>
                <a:srgbClr val="A53010"/>
              </a:buClr>
              <a:buFont typeface="Arial" panose="020B0604020202020204" pitchFamily="34" charset="0"/>
              <a:buChar char="•"/>
            </a:pPr>
            <a:r>
              <a:rPr lang="hu-HU" altLang="hu-HU" sz="2800" dirty="0" smtClean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Neve: Pál</a:t>
            </a:r>
          </a:p>
          <a:p>
            <a:pPr marL="457200" lvl="0" indent="-457200" defTabSz="457200">
              <a:lnSpc>
                <a:spcPct val="80000"/>
              </a:lnSpc>
              <a:spcBef>
                <a:spcPts val="1000"/>
              </a:spcBef>
              <a:buClr>
                <a:srgbClr val="A53010"/>
              </a:buClr>
              <a:buFont typeface="Arial" panose="020B0604020202020204" pitchFamily="34" charset="0"/>
              <a:buChar char="•"/>
            </a:pPr>
            <a:r>
              <a:rPr lang="hu-HU" altLang="hu-HU" sz="2800" dirty="0" smtClean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Nemzetisége: zsidó</a:t>
            </a:r>
          </a:p>
          <a:p>
            <a:pPr marL="457200" lvl="0" indent="-457200" defTabSz="457200">
              <a:lnSpc>
                <a:spcPct val="80000"/>
              </a:lnSpc>
              <a:spcBef>
                <a:spcPts val="1000"/>
              </a:spcBef>
              <a:buClr>
                <a:srgbClr val="A53010"/>
              </a:buClr>
              <a:buFont typeface="Arial" panose="020B0604020202020204" pitchFamily="34" charset="0"/>
              <a:buChar char="•"/>
            </a:pPr>
            <a:r>
              <a:rPr lang="hu-HU" altLang="hu-HU" sz="2800" dirty="0" smtClean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Foglalkozása: apostol, küldött</a:t>
            </a:r>
          </a:p>
          <a:p>
            <a:pPr marL="457200" lvl="0" indent="-457200" defTabSz="457200">
              <a:lnSpc>
                <a:spcPct val="80000"/>
              </a:lnSpc>
              <a:spcBef>
                <a:spcPts val="1000"/>
              </a:spcBef>
              <a:buClr>
                <a:srgbClr val="A53010"/>
              </a:buClr>
              <a:buFont typeface="Arial" panose="020B0604020202020204" pitchFamily="34" charset="0"/>
              <a:buChar char="•"/>
            </a:pPr>
            <a:r>
              <a:rPr lang="hu-HU" altLang="hu-HU" sz="2800" dirty="0" smtClean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Küldetése: Isten Igéjét hirdette a népeknek,</a:t>
            </a:r>
          </a:p>
          <a:p>
            <a:pPr lvl="0" defTabSz="457200">
              <a:lnSpc>
                <a:spcPct val="80000"/>
              </a:lnSpc>
              <a:spcBef>
                <a:spcPts val="1000"/>
              </a:spcBef>
              <a:buClr>
                <a:srgbClr val="A53010"/>
              </a:buClr>
            </a:pPr>
            <a:r>
              <a:rPr lang="hu-HU" altLang="hu-HU" sz="2800" dirty="0" smtClean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főként a pogányok között szolgált.</a:t>
            </a:r>
          </a:p>
          <a:p>
            <a:pPr marL="457200" lvl="0" indent="-457200" defTabSz="457200">
              <a:lnSpc>
                <a:spcPct val="80000"/>
              </a:lnSpc>
              <a:spcBef>
                <a:spcPts val="1000"/>
              </a:spcBef>
              <a:buClr>
                <a:srgbClr val="A53010"/>
              </a:buClr>
              <a:buFont typeface="Arial" panose="020B0604020202020204" pitchFamily="34" charset="0"/>
              <a:buChar char="•"/>
            </a:pPr>
            <a:r>
              <a:rPr lang="hu-HU" altLang="hu-HU" sz="2800" dirty="0" smtClean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Munkatársai: Szilász, Barnabás, és </a:t>
            </a:r>
            <a:r>
              <a:rPr lang="hu-HU" altLang="hu-HU" sz="2800" dirty="0" err="1" smtClean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Timótheus</a:t>
            </a:r>
            <a:r>
              <a:rPr lang="hu-HU" altLang="hu-HU" sz="2800" dirty="0" smtClean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voltak.</a:t>
            </a:r>
          </a:p>
          <a:p>
            <a:pPr marL="457200" lvl="0" indent="-457200" defTabSz="457200">
              <a:lnSpc>
                <a:spcPct val="80000"/>
              </a:lnSpc>
              <a:spcBef>
                <a:spcPts val="1000"/>
              </a:spcBef>
              <a:buClr>
                <a:srgbClr val="A53010"/>
              </a:buClr>
              <a:buFont typeface="Arial" panose="020B0604020202020204" pitchFamily="34" charset="0"/>
              <a:buChar char="•"/>
            </a:pPr>
            <a:r>
              <a:rPr lang="hu-HU" altLang="hu-HU" sz="2800" dirty="0" smtClean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Legjelentősebb tanítása: </a:t>
            </a:r>
          </a:p>
          <a:p>
            <a:pPr lvl="0" defTabSz="457200">
              <a:lnSpc>
                <a:spcPct val="80000"/>
              </a:lnSpc>
              <a:spcBef>
                <a:spcPts val="1000"/>
              </a:spcBef>
              <a:buClr>
                <a:srgbClr val="A53010"/>
              </a:buClr>
            </a:pPr>
            <a:r>
              <a:rPr lang="hu-HU" altLang="hu-HU" sz="2800" dirty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altLang="hu-HU" sz="2800" dirty="0" smtClean="0">
                <a:solidFill>
                  <a:srgbClr val="6AAC91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Szeretethimnusz (I Kor 13.)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6945" y="2109525"/>
            <a:ext cx="1853345" cy="1835055"/>
          </a:xfrm>
          <a:prstGeom prst="rect">
            <a:avLst/>
          </a:prstGeom>
        </p:spPr>
      </p:pic>
      <p:sp>
        <p:nvSpPr>
          <p:cNvPr id="11" name="Trapezoid 10"/>
          <p:cNvSpPr/>
          <p:nvPr/>
        </p:nvSpPr>
        <p:spPr>
          <a:xfrm>
            <a:off x="535579" y="227945"/>
            <a:ext cx="11038114" cy="725644"/>
          </a:xfrm>
          <a:prstGeom prst="trapezoi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u-HU" sz="3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Pál lett a pogányok </a:t>
            </a:r>
            <a:r>
              <a:rPr lang="hu-HU" sz="3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apostola</a:t>
            </a:r>
            <a:endParaRPr lang="hu-H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56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09006" y="444137"/>
            <a:ext cx="3383280" cy="59093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Tanulmányozd a térképet!</a:t>
            </a:r>
          </a:p>
          <a:p>
            <a:endParaRPr lang="hu-HU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hu-HU" alt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Keress a Bibliádban olyan városokat, ahová Pál levelet is írt!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hu-HU" alt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hu-HU" altLang="hu-H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hu-HU" altLang="hu-H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altLang="hu-HU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hu-HU" alt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Írd le a városok nevét a füzetedbe!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4326" y="1116874"/>
            <a:ext cx="1457979" cy="1430383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4326" y="4062488"/>
            <a:ext cx="1383912" cy="1371719"/>
          </a:xfrm>
          <a:prstGeom prst="rect">
            <a:avLst/>
          </a:prstGeom>
        </p:spPr>
      </p:pic>
      <p:pic>
        <p:nvPicPr>
          <p:cNvPr id="10" name="Tartalom helye 9"/>
          <p:cNvPicPr>
            <a:picLocks noGrp="1" noChangeAspect="1"/>
          </p:cNvPicPr>
          <p:nvPr>
            <p:ph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286" y="1593669"/>
            <a:ext cx="8524565" cy="4420145"/>
          </a:xfr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432" y="4919706"/>
            <a:ext cx="3547769" cy="193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10765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6533" y="597984"/>
            <a:ext cx="9340427" cy="1743097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Gondold végig, hogy neked mi lehet a küldetésed!</a:t>
            </a:r>
            <a:b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Készíts egy saját táblázatot és </a:t>
            </a:r>
            <a:r>
              <a:rPr lang="hu-H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töltsd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 ki a hiányzó részeket!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629359" y="2899198"/>
            <a:ext cx="5018267" cy="198631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hu-HU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0452" y="1256989"/>
            <a:ext cx="1929044" cy="1896893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51" y="5146766"/>
            <a:ext cx="1521091" cy="1525399"/>
          </a:xfrm>
          <a:prstGeom prst="rect">
            <a:avLst/>
          </a:prstGeom>
        </p:spPr>
      </p:pic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8279394"/>
              </p:ext>
            </p:extLst>
          </p:nvPr>
        </p:nvGraphicFramePr>
        <p:xfrm>
          <a:off x="2181497" y="3356396"/>
          <a:ext cx="865432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7160">
                  <a:extLst>
                    <a:ext uri="{9D8B030D-6E8A-4147-A177-3AD203B41FA5}">
                      <a16:colId xmlns:a16="http://schemas.microsoft.com/office/drawing/2014/main" val="939208253"/>
                    </a:ext>
                  </a:extLst>
                </a:gridCol>
                <a:gridCol w="4327160">
                  <a:extLst>
                    <a:ext uri="{9D8B030D-6E8A-4147-A177-3AD203B41FA5}">
                      <a16:colId xmlns:a16="http://schemas.microsoft.com/office/drawing/2014/main" val="3581896236"/>
                    </a:ext>
                  </a:extLst>
                </a:gridCol>
              </a:tblGrid>
              <a:tr h="449514">
                <a:tc>
                  <a:txBody>
                    <a:bodyPr/>
                    <a:lstStyle/>
                    <a:p>
                      <a:r>
                        <a:rPr lang="hu-HU" sz="3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Név:</a:t>
                      </a:r>
                      <a:endParaRPr lang="hu-HU" sz="3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solidFill>
                            <a:schemeClr val="tx1"/>
                          </a:solidFill>
                        </a:rPr>
                        <a:t>…..</a:t>
                      </a:r>
                      <a:endParaRPr lang="hu-H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9732436"/>
                  </a:ext>
                </a:extLst>
              </a:tr>
              <a:tr h="449514">
                <a:tc>
                  <a:txBody>
                    <a:bodyPr/>
                    <a:lstStyle/>
                    <a:p>
                      <a:r>
                        <a:rPr lang="hu-HU" sz="3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Nemzetiség:</a:t>
                      </a:r>
                      <a:endParaRPr lang="hu-HU" sz="3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…..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6039183"/>
                  </a:ext>
                </a:extLst>
              </a:tr>
              <a:tr h="449514">
                <a:tc>
                  <a:txBody>
                    <a:bodyPr/>
                    <a:lstStyle/>
                    <a:p>
                      <a:r>
                        <a:rPr lang="hu-HU" sz="3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Életkor:</a:t>
                      </a:r>
                      <a:endParaRPr lang="hu-HU" sz="3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…..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3743170"/>
                  </a:ext>
                </a:extLst>
              </a:tr>
              <a:tr h="449514">
                <a:tc>
                  <a:txBody>
                    <a:bodyPr/>
                    <a:lstStyle/>
                    <a:p>
                      <a:r>
                        <a:rPr lang="hu-HU" sz="3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Küldetés:</a:t>
                      </a:r>
                      <a:endParaRPr lang="hu-HU" sz="3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…..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7442935"/>
                  </a:ext>
                </a:extLst>
              </a:tr>
              <a:tr h="449514">
                <a:tc>
                  <a:txBody>
                    <a:bodyPr/>
                    <a:lstStyle/>
                    <a:p>
                      <a:r>
                        <a:rPr lang="hu-HU" sz="3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Barátok:</a:t>
                      </a:r>
                      <a:r>
                        <a:rPr lang="hu-HU" sz="30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hu-HU" sz="3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…..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537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963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65804" y="397184"/>
            <a:ext cx="9781315" cy="124873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Pál szolgálata sokszor nagyon nehéz volt!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83325" y="1504405"/>
            <a:ext cx="11116492" cy="43063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3200" dirty="0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Pál </a:t>
            </a:r>
            <a:r>
              <a:rPr lang="hu-HU" sz="3200" dirty="0" smtClean="0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apostol amerre </a:t>
            </a:r>
            <a:r>
              <a:rPr lang="hu-HU" sz="3200" dirty="0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járt, mindenütt Jézusról </a:t>
            </a:r>
            <a:r>
              <a:rPr lang="hu-HU" sz="3200" dirty="0" smtClean="0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beszélt és csodákat tett Jézus erejével.</a:t>
            </a:r>
          </a:p>
          <a:p>
            <a:pPr marL="0" indent="0">
              <a:buNone/>
            </a:pPr>
            <a:r>
              <a:rPr lang="hu-HU" sz="3200" dirty="0" smtClean="0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Sok megpróbáltatást és szenvedést kellett </a:t>
            </a:r>
            <a:r>
              <a:rPr lang="hu-HU" sz="3200" dirty="0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kiállnia útjai </a:t>
            </a:r>
            <a:r>
              <a:rPr lang="hu-HU" sz="3200" dirty="0" smtClean="0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során, de sosem hátrált meg. Mindvégig kitartott és hűséggel dicsérte Istent. Egy </a:t>
            </a:r>
            <a:r>
              <a:rPr lang="hu-HU" sz="3200" dirty="0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alkalommal </a:t>
            </a:r>
            <a:r>
              <a:rPr lang="hu-HU" sz="3200" dirty="0" smtClean="0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Filippiben </a:t>
            </a:r>
            <a:r>
              <a:rPr lang="hu-HU" sz="3200" dirty="0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megharagudtak rá, </a:t>
            </a:r>
            <a:r>
              <a:rPr lang="hu-HU" sz="3200" dirty="0" smtClean="0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mert Jézusról beszélt. Munkatársával </a:t>
            </a:r>
            <a:r>
              <a:rPr lang="hu-HU" sz="3200" dirty="0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együtt </a:t>
            </a:r>
            <a:r>
              <a:rPr lang="hu-HU" sz="3200" dirty="0" smtClean="0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megverték, </a:t>
            </a:r>
            <a:r>
              <a:rPr lang="hu-HU" sz="3200" dirty="0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majd börtönbe </a:t>
            </a:r>
            <a:r>
              <a:rPr lang="hu-HU" sz="3200" dirty="0" smtClean="0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zárták őket.</a:t>
            </a:r>
            <a:endParaRPr lang="hu-H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Ötszög 3"/>
          <p:cNvSpPr/>
          <p:nvPr/>
        </p:nvSpPr>
        <p:spPr>
          <a:xfrm>
            <a:off x="627017" y="5159828"/>
            <a:ext cx="10829108" cy="1489167"/>
          </a:xfrm>
          <a:prstGeom prst="homePlat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következő dián erről elolvashatsz egy részt a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Bibliából, vagy meg is hallgathatod a történetet, lapozz!</a:t>
            </a:r>
            <a:endParaRPr lang="hu-H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46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_Szálak">
  <a:themeElements>
    <a:clrScheme name="Szálak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zála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zálak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2384</TotalTime>
  <Words>830</Words>
  <Application>Microsoft Office PowerPoint</Application>
  <PresentationFormat>Szélesvásznú</PresentationFormat>
  <Paragraphs>119</Paragraphs>
  <Slides>17</Slides>
  <Notes>0</Notes>
  <HiddenSlides>0</HiddenSlides>
  <MMClips>1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25" baseType="lpstr">
      <vt:lpstr>Arial</vt:lpstr>
      <vt:lpstr>Century Gothic</vt:lpstr>
      <vt:lpstr>Courier New</vt:lpstr>
      <vt:lpstr>Helvetica Neue</vt:lpstr>
      <vt:lpstr>Times New Roman</vt:lpstr>
      <vt:lpstr>Wingdings</vt:lpstr>
      <vt:lpstr>Wingdings 3</vt:lpstr>
      <vt:lpstr>7_Szálak</vt:lpstr>
      <vt:lpstr>PowerPoint-bemutató</vt:lpstr>
      <vt:lpstr>PowerPoint-bemutató</vt:lpstr>
      <vt:lpstr>PowerPoint-bemutató</vt:lpstr>
      <vt:lpstr>Gondolkozz el a kérdésen!  </vt:lpstr>
      <vt:lpstr>Olvasd el figyelmesen a szöveget! </vt:lpstr>
      <vt:lpstr>PowerPoint-bemutató</vt:lpstr>
      <vt:lpstr>PowerPoint-bemutató</vt:lpstr>
      <vt:lpstr>Gondold végig, hogy neked mi lehet a küldetésed! Készíts egy saját táblázatot és töltsd ki a hiányzó részeket!</vt:lpstr>
      <vt:lpstr>Pál szolgálata sokszor nagyon nehéz volt!</vt:lpstr>
      <vt:lpstr>Pál és Szilász ártatlanul voltak a börtönben Apostolok cselekedetei 16,25-32.</vt:lpstr>
      <vt:lpstr>PowerPoint-bemutató</vt:lpstr>
      <vt:lpstr>Jól jegyezd meg!</vt:lpstr>
      <vt:lpstr>Fontosabb fogalmakról olvashatsz ezen a dián, amelyekről szó volt a mai órán. Tanuld meg a kifejezéseket!</vt:lpstr>
      <vt:lpstr>Énekeljünk együtt! </vt:lpstr>
      <vt:lpstr>Készítsd el az online feladatot!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Zimányi Noémi</dc:creator>
  <cp:lastModifiedBy>Gergo</cp:lastModifiedBy>
  <cp:revision>347</cp:revision>
  <dcterms:created xsi:type="dcterms:W3CDTF">2020-03-16T06:58:02Z</dcterms:created>
  <dcterms:modified xsi:type="dcterms:W3CDTF">2021-04-29T06:57:42Z</dcterms:modified>
</cp:coreProperties>
</file>