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60" r:id="rId4"/>
    <p:sldId id="264" r:id="rId5"/>
    <p:sldId id="276" r:id="rId6"/>
    <p:sldId id="257" r:id="rId7"/>
    <p:sldId id="280" r:id="rId8"/>
    <p:sldId id="269" r:id="rId9"/>
    <p:sldId id="273" r:id="rId10"/>
    <p:sldId id="278" r:id="rId11"/>
    <p:sldId id="281" r:id="rId12"/>
    <p:sldId id="282" r:id="rId13"/>
    <p:sldId id="258" r:id="rId14"/>
    <p:sldId id="271" r:id="rId15"/>
    <p:sldId id="272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6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17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5/27/2021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ACT/1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_2ftGbvNzRc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VxlECVo18gQ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MAT/2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Isten Igéje minden népet</a:t>
            </a:r>
            <a:b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</a:br>
            <a: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megszólít!</a:t>
            </a:r>
            <a:endParaRPr lang="hu-HU" sz="8000" b="0" dirty="0">
              <a:solidFill>
                <a:schemeClr val="bg2">
                  <a:lumMod val="25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9369" y="4640913"/>
            <a:ext cx="7891272" cy="105752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Az első keresztyén misszió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3838" y="387101"/>
            <a:ext cx="9979783" cy="89306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nagyon különös dolog történt </a:t>
            </a:r>
            <a:r>
              <a:rPr lang="hu-H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Lisztrában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3838" y="1479176"/>
            <a:ext cx="10654969" cy="5244353"/>
          </a:xfrm>
        </p:spPr>
        <p:txBody>
          <a:bodyPr>
            <a:normAutofit lnSpcReduction="10000"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Egy alkalommal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Pált és Barnabást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istenként akarták tisztelni.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Történt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hogy egy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Lisztra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nevű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városban Pál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Jézusról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tanított.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Sokan hallgatták őt.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születése óta sánta férfit meg is gyógyított Jézus nevében.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Sok tanúja volt ennek 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csodának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Ekkor hangosan így kiáltott a sokaság: </a:t>
            </a:r>
          </a:p>
          <a:p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„Az </a:t>
            </a: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istenek jöttek le hozzánk emberi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alakban!”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Pál és Barnabás visszautasították ezt a túlzott tiszteletadást.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Így válaszoltak: 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élő Istent hirdetjük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nektek.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egyedüli Úr azt szeretné, hogy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emberek által kitalált istenektől forduljatok H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ozzá!</a:t>
            </a:r>
          </a:p>
          <a:p>
            <a:endParaRPr lang="hu-H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621" y="467782"/>
            <a:ext cx="1383912" cy="137171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503589" y="3358185"/>
            <a:ext cx="3654014" cy="104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teljes történetet itt találod.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Apcsel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14,8-18)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93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60206"/>
            <a:ext cx="10058400" cy="1371600"/>
          </a:xfrm>
        </p:spPr>
        <p:txBody>
          <a:bodyPr>
            <a:norm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Oldd meg a történethez kapcsolódó feladatot!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579226"/>
            <a:ext cx="10058400" cy="2146151"/>
          </a:xfrm>
        </p:spPr>
        <p:txBody>
          <a:bodyPr>
            <a:normAutofit fontScale="85000" lnSpcReduction="20000"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gondolsz? </a:t>
            </a: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Miért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nem képzelte magát Pál és Barnabás különb embernek a többieknél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Miért utasították vissza, hogy istenként tiszteljék őket?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szóban fogalmazd meg a véleményed és beszéld meg szüleiddel vagy valamelyik osztálytársaddal is a kérdést!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75" y="686938"/>
            <a:ext cx="1402202" cy="1371719"/>
          </a:xfrm>
          <a:prstGeom prst="rect">
            <a:avLst/>
          </a:prstGeom>
        </p:spPr>
      </p:pic>
      <p:sp>
        <p:nvSpPr>
          <p:cNvPr id="6" name="Átellenes sarkain kerekített téglalap 5"/>
          <p:cNvSpPr/>
          <p:nvPr/>
        </p:nvSpPr>
        <p:spPr>
          <a:xfrm>
            <a:off x="486723" y="3725377"/>
            <a:ext cx="11218554" cy="2728432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embereket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mindig megilleti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tiszteletadás.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dicsőítést és istenítést nem kaphat ember.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Lehet híres személyeket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követni.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jóra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tanítanak, akkor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azt figyelembe lehet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venni. 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egyedül Istent illeti meg, hogy Istenként tekintsünk Rá. </a:t>
            </a:r>
          </a:p>
        </p:txBody>
      </p:sp>
    </p:spTree>
    <p:extLst>
      <p:ext uri="{BB962C8B-B14F-4D97-AF65-F5344CB8AC3E}">
        <p14:creationId xmlns:p14="http://schemas.microsoft.com/office/powerpoint/2010/main" val="12274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892" y="203284"/>
            <a:ext cx="9753600" cy="974173"/>
          </a:xfrm>
          <a:solidFill>
            <a:schemeClr val="accent4">
              <a:lumMod val="40000"/>
              <a:lumOff val="60000"/>
              <a:alpha val="34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 és oldd meg a feladatot! </a:t>
            </a: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282" y="1177457"/>
            <a:ext cx="11383413" cy="5435378"/>
          </a:xfrm>
          <a:solidFill>
            <a:schemeClr val="bg1">
              <a:lumMod val="95000"/>
              <a:alpha val="71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 az interneten fényképeket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információkat azokról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városokról, ahol Pál apostol járt a missziói útjai során! Készíts egy montázst vagy egy plakátot ezekről a különleges helyekről és mint egy utazási iroda vezetője készíts egy utazási ajánlatot is ezekre a helyekre. 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útról mindig sokféle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emléket hozunk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magunkkal. </a:t>
            </a:r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zerinted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lehetett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missziói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utak közül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legizgalmasabb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legszebb, 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legfélelmetesebb és </a:t>
            </a:r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legkülönlegesebb rész? 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válaszodat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indokold is meg!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Bibliádból valamelyik missziói utat!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84" y="3955643"/>
            <a:ext cx="1377815" cy="1371719"/>
          </a:xfrm>
          <a:prstGeom prst="rect">
            <a:avLst/>
          </a:prstGeom>
        </p:spPr>
      </p:pic>
      <p:sp>
        <p:nvSpPr>
          <p:cNvPr id="4" name="Átellenes sarkain kerekített téglalap 3"/>
          <p:cNvSpPr/>
          <p:nvPr/>
        </p:nvSpPr>
        <p:spPr>
          <a:xfrm>
            <a:off x="7866529" y="2554941"/>
            <a:ext cx="3994166" cy="379285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1. missziói út: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Apostolok Cselekedetei 13–14.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2. missziói út: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Apostolok Cselekedetei 15,36–18,22.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3. missziói út: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Apostolok Cselekedetei 18,23–20,38.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135" y="0"/>
            <a:ext cx="1177441" cy="11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383" y="462897"/>
            <a:ext cx="7553739" cy="228123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egy úti élménybeszámolót valamelyik városban tett (képzeletbeli) látogatásról!</a:t>
            </a:r>
            <a:endParaRPr lang="hu-H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841" y="2849731"/>
            <a:ext cx="10029412" cy="3312530"/>
          </a:xfrm>
        </p:spPr>
        <p:txBody>
          <a:bodyPr>
            <a:normAutofit fontScale="77500" lnSpcReduction="20000"/>
          </a:bodyPr>
          <a:lstStyle/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Gondold azt, hogy Pál apostollal tartasz az egyik útjára. 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kérdés segíthet, hogy gondolataidat összeszedd a feladathoz.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Hogyan fogadtak ott benneteket?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 volt a legfontosabb üzenetetek az emberekhez?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Milyen élmény volt számodra egy híres misszionárius mellett lenni?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Mit tanultál az út során? </a:t>
            </a:r>
          </a:p>
          <a:p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48" y="5208105"/>
            <a:ext cx="1377815" cy="13717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81" y="462897"/>
            <a:ext cx="3041642" cy="22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375" y="849706"/>
            <a:ext cx="9992140" cy="1656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Képzeld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el, hogy egy barátod missziói útra készülődik és a segítséged kéri, hogy mivel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készüljön fel. 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tanácsolnál neki?</a:t>
            </a:r>
            <a:endParaRPr lang="hu-HU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53175" y="1871810"/>
            <a:ext cx="11413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16931" y="2358005"/>
            <a:ext cx="94389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vigyen magával: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Így készüljön lelkileg az útra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Így készüljön testileg az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útra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 mindennek járjon utána, az elindulása előtt az országgal,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emberekkel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kultúrával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kapcsolatban?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848140" y="4829864"/>
            <a:ext cx="10827026" cy="15046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Alaposan gondold végig ezt a feladatot, esetleg otthon beszéld meg a szüleiddel is, majd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fejtsd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ki tanácsaidat a füzetedbe!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923792" y="192055"/>
            <a:ext cx="5931432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 játékos feladatra hívlak most!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953" y="2310747"/>
            <a:ext cx="1304772" cy="13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654" y="217332"/>
            <a:ext cx="9900963" cy="10768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77" y="2646311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718" y="1905041"/>
            <a:ext cx="1609483" cy="161558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383175" y="4034017"/>
            <a:ext cx="5338481" cy="260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tudod megfelelően kifejezni a tisztelet Isten és az emberek felé?</a:t>
            </a:r>
          </a:p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válaszod a füzetedbe! 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84786" y="2222741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kattints az ének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643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757965"/>
            <a:ext cx="3671396" cy="5507095"/>
          </a:xfrm>
          <a:prstGeom prst="rect">
            <a:avLst/>
          </a:prstGeom>
        </p:spPr>
      </p:pic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6" y="3137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184943" y="4312355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9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" y="567488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317634" y="1709903"/>
            <a:ext cx="8793888" cy="1477328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„Amit 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szóltok vagy </a:t>
            </a:r>
            <a:r>
              <a:rPr lang="hu-HU" sz="3000" dirty="0" err="1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cselekesztek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mind az Úr Jézus nevében tegyétek, hálát adva az Atya Istennek őáltala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3000" dirty="0" err="1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3,17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327365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 Pál apostol egyik híres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mondata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Szövegdoboz 6"/>
          <p:cNvSpPr txBox="1"/>
          <p:nvPr/>
        </p:nvSpPr>
        <p:spPr>
          <a:xfrm rot="1286221">
            <a:off x="9417348" y="2024937"/>
            <a:ext cx="270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Kedves Hittanos!</a:t>
            </a:r>
          </a:p>
          <a:p>
            <a:pPr lvl="0">
              <a:defRPr/>
            </a:pPr>
            <a:endParaRPr lang="hu-HU" dirty="0" smtClean="0">
              <a:solidFill>
                <a:prstClr val="black"/>
              </a:solidFill>
              <a:latin typeface="Rockwell" panose="02060603020205020403"/>
            </a:endParaRPr>
          </a:p>
          <a:p>
            <a:pPr lvl="0">
              <a:defRPr/>
            </a:pPr>
            <a:r>
              <a:rPr lang="hu-HU" dirty="0" smtClean="0">
                <a:solidFill>
                  <a:prstClr val="black"/>
                </a:solidFill>
                <a:latin typeface="Rockwell" panose="02060603020205020403"/>
              </a:rPr>
              <a:t>Bátorítalak </a:t>
            </a:r>
            <a:r>
              <a:rPr lang="hu-HU" dirty="0">
                <a:solidFill>
                  <a:prstClr val="black"/>
                </a:solidFill>
                <a:latin typeface="Rockwell" panose="02060603020205020403"/>
              </a:rPr>
              <a:t>arra, hogy mindig vond be Istent </a:t>
            </a:r>
            <a:r>
              <a:rPr lang="hu-HU" dirty="0" smtClean="0">
                <a:solidFill>
                  <a:prstClr val="black"/>
                </a:solidFill>
                <a:latin typeface="Rockwell" panose="02060603020205020403"/>
              </a:rPr>
              <a:t>az útjaidba.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317634" y="3472070"/>
            <a:ext cx="5796108" cy="1974572"/>
          </a:xfrm>
          <a:prstGeom prst="ellipse">
            <a:avLst/>
          </a:prstGeom>
          <a:solidFill>
            <a:srgbClr val="00206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Írj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ötleket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cselekedhetünk jól Jézus nevében?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6907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Pál missziói útjairól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3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071730" y="1855814"/>
            <a:ext cx="5161721" cy="213289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az ének elindításához!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5725" y="3479205"/>
            <a:ext cx="111805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endParaRPr lang="hu-HU" sz="2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 előadóján jól látszott, hogy nagyon fontos számára Jézussal való kapcsolta, </a:t>
            </a:r>
          </a:p>
          <a:p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erről bátran énekel.  </a:t>
            </a:r>
          </a:p>
          <a:p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Számodra mi az az </a:t>
            </a:r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igazán </a:t>
            </a:r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lang="hu-H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dolog, amiről szívesen énekelnél vagy beszélnél? </a:t>
            </a:r>
            <a:endParaRPr lang="hu-HU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Kit vagy kiket említenél meg egy beszédben, énekben? </a:t>
            </a:r>
          </a:p>
          <a:p>
            <a:r>
              <a:rPr lang="hu-H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(Például a barátaidat, a családodat stb.)  </a:t>
            </a:r>
          </a:p>
          <a:p>
            <a:r>
              <a:rPr lang="hu-H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Próbáld megfogalmazni néhány </a:t>
            </a:r>
            <a:r>
              <a:rPr lang="hu-H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gondolatban! </a:t>
            </a:r>
            <a:endParaRPr lang="hu-H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717" y="1480833"/>
            <a:ext cx="1609483" cy="161558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341" y="5486400"/>
            <a:ext cx="1021859" cy="10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2626" y="544248"/>
            <a:ext cx="8044070" cy="13716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Van-e egy jó híred?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43061" y="1818782"/>
            <a:ext cx="6255027" cy="486440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utóbbi hetekben, hónapokban sajnos nagyon sok rossz hírrel találkoztunk. 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Ha lenne egy igazán jó híred, akkor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szívesen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megosztanád másokkal?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Mit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gondolsz,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módon lehetne ezt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hírt minél több embernek elmondani?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válaszodat írd le a füzetedbe és indokold is meg!</a:t>
            </a:r>
          </a:p>
          <a:p>
            <a:endParaRPr lang="hu-HU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6" y="410817"/>
            <a:ext cx="1518409" cy="15050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" b="99706" l="1143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550" y="1915848"/>
            <a:ext cx="3333750" cy="32385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485" y="5311468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3443" y="370141"/>
            <a:ext cx="7620001" cy="1504258"/>
          </a:xfrm>
        </p:spPr>
        <p:txBody>
          <a:bodyPr>
            <a:normAutofit/>
          </a:bodyPr>
          <a:lstStyle/>
          <a:p>
            <a:pPr algn="ctr"/>
            <a:r>
              <a:rPr lang="hu-HU" sz="3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Ismered őket? </a:t>
            </a:r>
            <a:br>
              <a:rPr lang="hu-HU" sz="3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miért lettek népszerűek?</a:t>
            </a:r>
            <a:endParaRPr lang="hu-HU" sz="3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2" y="417290"/>
            <a:ext cx="1548518" cy="15241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6249">
            <a:off x="575408" y="2204216"/>
            <a:ext cx="3458293" cy="224355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21419934">
            <a:off x="400758" y="4566344"/>
            <a:ext cx="4006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owney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Junior,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amerikai színész.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Ő játszotta a Vasembert.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Követőinek száma: 48,8 millió ember.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7932">
            <a:off x="8590162" y="1851544"/>
            <a:ext cx="2948899" cy="29488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262551">
            <a:off x="8093528" y="4839637"/>
            <a:ext cx="3942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	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Cristiano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Ronaldo,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portugál származású futballista.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Jelenleg a Juventus játékosa.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Követőinek száma: 272 millió ember.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53" y="1714118"/>
            <a:ext cx="3137159" cy="313715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759596" y="4928889"/>
            <a:ext cx="2749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Nagy-Kovács Ramóna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sport, és fitneszoktató.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övetőinek száma: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252 eze</a:t>
            </a:r>
            <a:r>
              <a:rPr lang="hu-HU" dirty="0" smtClean="0"/>
              <a:t>r ember.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23955" y="6103119"/>
            <a:ext cx="1100679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Forrás: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Ezen a dián közzétett adatok és képek 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https://www.instagram.com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oldalon találhatók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2021. március 23-án lettek letöltve. </a:t>
            </a:r>
          </a:p>
        </p:txBody>
      </p:sp>
    </p:spTree>
    <p:extLst>
      <p:ext uri="{BB962C8B-B14F-4D97-AF65-F5344CB8AC3E}">
        <p14:creationId xmlns:p14="http://schemas.microsoft.com/office/powerpoint/2010/main" val="77137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713" y="371062"/>
            <a:ext cx="8713304" cy="6042992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híres embereknek bizony sok követője van, sokat tettek azért, hogy ez így legyen.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népszerűség azonban nem feltétlenül baj, ha ezt a helyén tudják kezelni.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előző dián szereplő személyekről azt lehet tudni: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ok információt megosztanak magukról.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kampányokat támogatnak.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Részt vesznek a globális felmelegedés és a rasszizmus elleni küzdelemben is.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Élen járnak az egészséges életmód népszerűsítésében.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aktív sportolásra is megpróbálják rávenni az embereket.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Igyekeznek azon is, hogy sok embert megszólítsanak.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követőik közül azonban vannak, akik bálványozzák őket. Pedig ők is csak emberek.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0" y="2420538"/>
            <a:ext cx="1672617" cy="16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008" y="427684"/>
            <a:ext cx="10939670" cy="914198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solidFill>
                  <a:srgbClr val="0020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Tudod-e?  </a:t>
            </a:r>
            <a:endParaRPr lang="hu-HU" i="1" dirty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339" y="1709530"/>
            <a:ext cx="11211339" cy="466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43339" y="1341882"/>
            <a:ext cx="10853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Istennek minden ember számít.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mindenkit elfogad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magához hív. </a:t>
            </a:r>
            <a:endParaRPr lang="hu-HU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hírt közvetítette Pál apostol a missziói útjai során. </a:t>
            </a:r>
          </a:p>
          <a:p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Kezdetben Jézus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bízta meg a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tanítványokat azzal, hogy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hirdessék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örömhírt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embernek. </a:t>
            </a:r>
            <a:endParaRPr lang="hu-HU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mondta: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„Menjetek el tehát, tegyetek tanítvánnyá minden népet</a:t>
            </a:r>
            <a:r>
              <a:rPr lang="hu-HU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28,19)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897" y="699191"/>
            <a:ext cx="1383912" cy="1371719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3657599" y="5250650"/>
            <a:ext cx="8348871" cy="1179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láthatod Pál missziói útjait egy térkép segítségével.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91547" y="6194504"/>
            <a:ext cx="5160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el is olvashatod a missziói parancsot.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291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"/>
            <a:ext cx="12192000" cy="6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3" y="2307695"/>
            <a:ext cx="6051177" cy="455030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3217" y="889580"/>
            <a:ext cx="7060553" cy="4623324"/>
          </a:xfrm>
          <a:solidFill>
            <a:schemeClr val="tx2">
              <a:lumMod val="20000"/>
              <a:lumOff val="80000"/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 bizony elvitte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pogányokhoz a Jézusról szóló tanítást, hirdetve, hogy Isten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által ismerhető meg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legjobban. </a:t>
            </a:r>
            <a:endParaRPr lang="hu-H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Jézusban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hisz, az kerül Istenhez közel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Tudta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nagyon sokan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keresik Istent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a sok félreértés és tévedés miatt az emberekben nincs helyes kép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Róla. 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prédikált Pál apostol, és tanított sok ókori városban.  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22" y="677287"/>
            <a:ext cx="1592726" cy="15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1126</TotalTime>
  <Words>1051</Words>
  <Application>Microsoft Office PowerPoint</Application>
  <PresentationFormat>Szélesvásznú</PresentationFormat>
  <Paragraphs>137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9" baseType="lpstr">
      <vt:lpstr>Agency FB</vt:lpstr>
      <vt:lpstr>Arial</vt:lpstr>
      <vt:lpstr>Blackadder ITC</vt:lpstr>
      <vt:lpstr>Century Gothic</vt:lpstr>
      <vt:lpstr>Comic Sans MS</vt:lpstr>
      <vt:lpstr>Garamond</vt:lpstr>
      <vt:lpstr>Georgia</vt:lpstr>
      <vt:lpstr>Rockwell</vt:lpstr>
      <vt:lpstr>Trebuchet MS</vt:lpstr>
      <vt:lpstr>Wingdings</vt:lpstr>
      <vt:lpstr>Fabetű</vt:lpstr>
      <vt:lpstr>Szappan</vt:lpstr>
      <vt:lpstr>Isten Igéje minden népet megszólít!</vt:lpstr>
      <vt:lpstr>PowerPoint-bemutató</vt:lpstr>
      <vt:lpstr>Hallgasd meg ezt az éneket!</vt:lpstr>
      <vt:lpstr>Van-e egy jó híred?</vt:lpstr>
      <vt:lpstr>Ismered őket?  Szerinted miért lettek népszerűek?</vt:lpstr>
      <vt:lpstr>PowerPoint-bemutató</vt:lpstr>
      <vt:lpstr>Tudod-e?  </vt:lpstr>
      <vt:lpstr>PowerPoint-bemutató</vt:lpstr>
      <vt:lpstr>PowerPoint-bemutató</vt:lpstr>
      <vt:lpstr>Egy nagyon különös dolog történt Lisztrában </vt:lpstr>
      <vt:lpstr>Oldd meg a történethez kapcsolódó feladatot!</vt:lpstr>
      <vt:lpstr>Gondolkozz el és oldd meg a feladatot! </vt:lpstr>
      <vt:lpstr>Feladat: Írj egy úti élménybeszámolót valamelyik városban tett (képzeletbeli) látogatásról!</vt:lpstr>
      <vt:lpstr>PowerPoint-bemutató</vt:lpstr>
      <vt:lpstr>Hallgasd meg ezt az éneket!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Feladatom van!</dc:title>
  <dc:creator>Gergo</dc:creator>
  <cp:lastModifiedBy>Gergo</cp:lastModifiedBy>
  <cp:revision>194</cp:revision>
  <dcterms:created xsi:type="dcterms:W3CDTF">2021-02-25T14:42:38Z</dcterms:created>
  <dcterms:modified xsi:type="dcterms:W3CDTF">2021-05-27T13:44:22Z</dcterms:modified>
</cp:coreProperties>
</file>