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6" r:id="rId2"/>
    <p:sldMasterId id="2147483728" r:id="rId3"/>
  </p:sldMasterIdLst>
  <p:sldIdLst>
    <p:sldId id="331" r:id="rId4"/>
    <p:sldId id="332" r:id="rId5"/>
    <p:sldId id="333" r:id="rId6"/>
    <p:sldId id="346" r:id="rId7"/>
    <p:sldId id="338" r:id="rId8"/>
    <p:sldId id="339" r:id="rId9"/>
    <p:sldId id="341" r:id="rId10"/>
    <p:sldId id="340" r:id="rId11"/>
    <p:sldId id="345" r:id="rId12"/>
    <p:sldId id="342" r:id="rId13"/>
    <p:sldId id="343" r:id="rId14"/>
    <p:sldId id="307" r:id="rId15"/>
    <p:sldId id="344" r:id="rId16"/>
    <p:sldId id="304" r:id="rId17"/>
    <p:sldId id="335" r:id="rId18"/>
    <p:sldId id="336" r:id="rId19"/>
    <p:sldId id="337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FDFAE2"/>
    <a:srgbClr val="F7D097"/>
    <a:srgbClr val="F1B0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AF60A-713C-41BA-9788-4C493DDC0A9C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9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0FA7-C445-42F7-AF66-A4F5A6FC8A9C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AC5C5-1A57-4420-8AFB-CE41693A794B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3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AF60A-713C-41BA-9788-4C493DDC0A9C}" type="datetimeFigureOut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C08AF-84E6-4329-8E67-FEA434B4707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90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EE328-6AFF-436B-881F-213D56084544}" type="datetimeFigureOut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4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2069A-09EE-4C7C-86A4-2314A404921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6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EE7F1-171E-411F-96CA-A251A21496E7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9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C98D-A273-4547-9B92-97D7769F71A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8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7CD67-0644-446C-B2AD-1C09BF34F28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16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80828-6983-48AD-9E27-CBD3696F83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1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C08AF-84E6-4329-8E67-FEA434B47075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EFB91-0324-450E-B17F-36DC0ECCE41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0FA7-C445-42F7-AF66-A4F5A6FC8A9C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AC5C5-1A57-4420-8AFB-CE41693A794B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246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AF60A-713C-41BA-9788-4C493DDC0A9C}" type="datetimeFigureOut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8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C08AF-84E6-4329-8E67-FEA434B4707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34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EE328-6AFF-436B-881F-213D56084544}" type="datetimeFigureOut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17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2069A-09EE-4C7C-86A4-2314A404921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363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EE7F1-171E-411F-96CA-A251A21496E7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170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C98D-A273-4547-9B92-97D7769F71A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49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7CD67-0644-446C-B2AD-1C09BF34F28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09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EE328-6AFF-436B-881F-213D56084544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95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80828-6983-48AD-9E27-CBD3696F837E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688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EFB91-0324-450E-B17F-36DC0ECCE413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088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0FA7-C445-42F7-AF66-A4F5A6FC8A9C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936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AC5C5-1A57-4420-8AFB-CE41693A794B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3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2069A-09EE-4C7C-86A4-2314A404921D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4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EE7F1-171E-411F-96CA-A251A21496E7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C98D-A273-4547-9B92-97D7769F71A6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33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7CD67-0644-446C-B2AD-1C09BF34F286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7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80828-6983-48AD-9E27-CBD3696F837E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0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EFB91-0324-450E-B17F-36DC0ECCE41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3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37674-C1BA-4107-9B06-6D4CAC3A3DF5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37674-C1BA-4107-9B06-6D4CAC3A3DF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8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37674-C1BA-4107-9B06-6D4CAC3A3DF5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bibliamindenkie.hu/uj/ACT/28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4021/480/44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youtube.com/watch?v=W-xCOsqpm5A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s62KHUeyI5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lideplayer.hu/slide/2680908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DDYznX81_E?t=512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Pál apostol Rómában</a:t>
            </a:r>
            <a:endParaRPr lang="hu-HU" sz="8000" b="0" dirty="0">
              <a:solidFill>
                <a:schemeClr val="bg2">
                  <a:lumMod val="25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3851" y="5176490"/>
            <a:ext cx="8934881" cy="1057522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Pál fogolyként jutott el a 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császárhoz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83981" y="474643"/>
            <a:ext cx="5073802" cy="10929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Pál Rómában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82" y="1891521"/>
            <a:ext cx="5675062" cy="422725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59837" y="1758378"/>
            <a:ext cx="55610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felől sokáig nem döntött a császár.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ítéletre várva sem tétlenkedett Jézus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hű apostola.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Mivel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megengedték neki, hogy külön szálláson lakjon az őt őrző katonával, sokan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felkeresték.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apostol hűséggel hirdette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nekik Krisztust.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terjedt az ókori világ fővárosában az evangélium.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80" y="323040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9208" y="1404257"/>
            <a:ext cx="8175949" cy="5143499"/>
          </a:xfrm>
          <a:solidFill>
            <a:srgbClr val="FFC000">
              <a:alpha val="23000"/>
            </a:srgbClr>
          </a:solidFill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Pál apostol egy híres ókori gyülekezetet is meg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akart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látogatni Rómában.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ApCsel 28-ból is tudjuk, hogy 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 szervezett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életet élt az apostol fogsága, tehát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Kr.u.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60 körüli években.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Rómaiakhoz írott levél ennek a gyülekezetnek szól.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levélben megismerhetjük Pál különös látásmódját és gondolatait is.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Így köszönti a Római gyülekezet tagjait Pál: </a:t>
            </a: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„Először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is hálát adok az én Istenemnek Jézus Krisztus által </a:t>
            </a:r>
            <a:r>
              <a:rPr lang="hu-H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mindnyájatokért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, hogy hiteteknek az egész világon híre van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Róm 1,8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351" y="538843"/>
            <a:ext cx="1408298" cy="139610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18204" y="538843"/>
            <a:ext cx="2866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rgbClr val="AE2E51"/>
                </a:solidFill>
                <a:latin typeface="Arial Black" panose="020B0A04020102020204" pitchFamily="34" charset="0"/>
              </a:rPr>
              <a:t>Tudod-e?</a:t>
            </a:r>
            <a:r>
              <a:rPr lang="hu-H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0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606490" y="1969617"/>
            <a:ext cx="11243733" cy="43784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minden alkalommal bátran tett bizonyságot hitéről és Jézus Krisztusról. 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riadt vissza akkor sem, ha megpróbáltatások érték küldetése során. Isten megszabadította őt a viharból is.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róla tanultak arra ösztönöznek minket, hogy mi se rendüljünk meg a nehézségek idején!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 vetett hitünkről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meggyőződésünkről nyíltan, őszintén beszéljünk az emberek előtt.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lehet a </a:t>
            </a:r>
            <a:r>
              <a:rPr lang="hu-HU" sz="3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küldetésünk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72" y="434207"/>
            <a:ext cx="1408744" cy="13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391886"/>
            <a:ext cx="6711043" cy="137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van kedved,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készítsd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szorgalmi feladatot!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0123" y="1818924"/>
            <a:ext cx="7483928" cy="4647190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Keresd meg az otthoni földrajz térképeden </a:t>
            </a:r>
            <a:r>
              <a:rPr lang="hu-H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Málta szigetét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nézd meg, hogy hány kilóméterre fekszik Rómától!</a:t>
            </a:r>
          </a:p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Tippeld meg, mennyi időbe kerülhetett Máltáról Rómába eljutni hajóval Pál apostolnak! </a:t>
            </a:r>
          </a:p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készen vagy olvasd el a Bibliából a kijelölt részeket és megtudod. </a:t>
            </a:r>
            <a:r>
              <a:rPr lang="hu-HU" sz="30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Olvasd el az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Apcsel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28,11-15 verseit!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58" y="1600200"/>
            <a:ext cx="3328985" cy="42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500" y="66475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0500" y="2599663"/>
            <a:ext cx="10193314" cy="3997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 kitöltéséhez: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Kattints majd a narancssárga aláhúzott szövegre!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Töltsd ki a kvízt!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Készíts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képernyőképet az elkészített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feladatról!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 rot="17804851">
            <a:off x="5583470" y="1422455"/>
            <a:ext cx="457200" cy="12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613857" y="2033612"/>
            <a:ext cx="2343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654" y="217332"/>
            <a:ext cx="9900963" cy="10768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161" y="5336678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718" y="1905041"/>
            <a:ext cx="1609483" cy="161558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383174" y="4034017"/>
            <a:ext cx="7659813" cy="2605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Hogyan tudsz</a:t>
            </a:r>
            <a:r>
              <a:rPr kumimoji="0" lang="hu-HU" sz="3000" b="1" i="0" u="none" strike="noStrike" kern="1200" cap="none" spc="0" normalizeH="0" noProof="0" dirty="0" smtClean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 is „békekövet” lenni</a:t>
            </a:r>
            <a:r>
              <a:rPr lang="hu-HU" sz="3000" b="1" dirty="0" smtClean="0">
                <a:solidFill>
                  <a:srgbClr val="62A39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39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62A39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Gondolataidat fogalmazd meg néhány mondatban!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62A39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339788" y="2308460"/>
            <a:ext cx="791434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kattints az ének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256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757965"/>
            <a:ext cx="3671396" cy="5507095"/>
          </a:xfrm>
          <a:prstGeom prst="rect">
            <a:avLst/>
          </a:prstGeom>
        </p:spPr>
      </p:pic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6" y="3137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184943" y="4312355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2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" y="567488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336521" y="1088246"/>
            <a:ext cx="8793888" cy="1938992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 defTabSz="457200"/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„Jézus nevére minden térd meghajoljon, </a:t>
            </a:r>
            <a:r>
              <a:rPr lang="hu-HU" sz="3000" dirty="0" err="1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mennyeieké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földieké és 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 alattiaké; </a:t>
            </a:r>
            <a:endParaRPr lang="hu-HU" sz="3000" dirty="0" smtClean="0">
              <a:solidFill>
                <a:srgbClr val="A28E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/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nyelv vallja, hogy Jézus Krisztus 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 az </a:t>
            </a:r>
            <a:r>
              <a:rPr lang="hu-HU" sz="3000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Atya Isten dicsőségére</a:t>
            </a:r>
            <a:r>
              <a:rPr lang="hu-HU" sz="3000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Filippi 2,10-11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327365" cy="86725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 aranymondás az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úgynevezett Krisztushimnuszból való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Pál apostol írta le:</a:t>
            </a:r>
          </a:p>
        </p:txBody>
      </p:sp>
      <p:sp>
        <p:nvSpPr>
          <p:cNvPr id="7" name="Szövegdoboz 6"/>
          <p:cNvSpPr txBox="1"/>
          <p:nvPr/>
        </p:nvSpPr>
        <p:spPr>
          <a:xfrm rot="1286221">
            <a:off x="9364389" y="2026842"/>
            <a:ext cx="2824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Kedves Hittanos!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olidFill>
                  <a:prstClr val="black"/>
                </a:solidFill>
                <a:latin typeface="Rockwell" panose="02060603020205020403"/>
              </a:rPr>
              <a:t>Maradj Istenhez hűséges és kitartó még a nehéz helyzetekben is</a:t>
            </a:r>
            <a:r>
              <a:rPr lang="hu-HU" dirty="0">
                <a:solidFill>
                  <a:prstClr val="black"/>
                </a:solidFill>
                <a:latin typeface="Rockwell" panose="02060603020205020403"/>
              </a:rPr>
              <a:t>!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5" name="Ellipszis 4"/>
          <p:cNvSpPr/>
          <p:nvPr/>
        </p:nvSpPr>
        <p:spPr>
          <a:xfrm>
            <a:off x="317634" y="3472070"/>
            <a:ext cx="5796108" cy="1753073"/>
          </a:xfrm>
          <a:prstGeom prst="ellipse">
            <a:avLst/>
          </a:prstGeom>
          <a:solidFill>
            <a:srgbClr val="00206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Írj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ötleket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hogyan tudjuk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Jézus nevét megvallani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6907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hittanórán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Pál apostol </a:t>
            </a:r>
            <a:r>
              <a:rPr lang="hu-HU" sz="3200" noProof="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római útjáról lesz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szó.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7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5725" y="3479205"/>
            <a:ext cx="11180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Gondolkozz!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i="0" u="none" strike="noStrike" kern="1200" cap="none" spc="0" normalizeH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jelenthet az ének szövegében, hogy „küldj el”?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Próbáld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megfogalmazni néhány </a:t>
            </a: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88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gondolatban! </a:t>
            </a:r>
            <a:endParaRPr kumimoji="0" lang="hu-HU" sz="2200" b="1" i="0" u="none" strike="noStrike" kern="1200" cap="none" spc="0" normalizeH="0" baseline="0" noProof="0" dirty="0">
              <a:ln>
                <a:noFill/>
              </a:ln>
              <a:solidFill>
                <a:srgbClr val="3E88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717" y="1480833"/>
            <a:ext cx="1609483" cy="161558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156" y="4937569"/>
            <a:ext cx="1021859" cy="101733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626311" y="2364562"/>
            <a:ext cx="21515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kattints!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87" y="2107486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7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107228" y="1459481"/>
            <a:ext cx="58785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Nézd végig ezt a dalszöveget! </a:t>
            </a:r>
          </a:p>
          <a:p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769539" y="4147903"/>
            <a:ext cx="11047615" cy="250621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dal szövege arra kérdez rá, hogy mennyire vagyunk szolgálatkészek. </a:t>
            </a:r>
          </a:p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Krisztus hívna,</a:t>
            </a:r>
          </a:p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 válaszolnál a feltett kérdésre: </a:t>
            </a:r>
          </a:p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Eljönnél-e vélem…?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243" y="1459481"/>
            <a:ext cx="1383912" cy="137171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684548" y="2184195"/>
            <a:ext cx="6913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dalszöveg megtekintésénél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fontos, hogy ne a középső lejátszás gombra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túl gyorsan végigfut a bemutató.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Célszerű egyesével lapozni a diákat, mert így a saját tempódban olvashatod el a szöveget.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9540" y="500609"/>
            <a:ext cx="10137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a dián egy dalszöveggel foglalkozunk!</a:t>
            </a:r>
            <a:endParaRPr lang="hu-H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02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Pál jelleme a nehézségek idején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257" y="1632857"/>
            <a:ext cx="11707586" cy="4800600"/>
          </a:xfrm>
        </p:spPr>
        <p:txBody>
          <a:bodyPr>
            <a:normAutofit fontScale="92500"/>
          </a:bodyPr>
          <a:lstStyle/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Pál apostol amerre járt, mindenütt Jézusról beszélt és csodákat tett Jézus erejével.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Sok megpróbáltatást és szenvedést kellett kiállnia útjai során, de sosem hátrált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meg.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Mindvégig kitartott és hűséggel dicsérte Istent. </a:t>
            </a:r>
            <a:endParaRPr lang="hu-H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Sokszor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kihallgatták őt, egyik városból a másikba vitték, hogy döntsenek az ügyében.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egyszer a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helytartó is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kihallgatta őt,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Pál így szólt: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– Ha vétkes vagyok, és büntetést érdemlek, nem vonakodom a haláltól, de ha nem, 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akkor engedjetek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Ítéljen felette a császár – gondolta a helytartó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Pál is szeretett volna eljutni Rómába. Vajon sikerül a terve? Eljut Pál Rómába?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Megtudod a választ, hogyha végig nézed a diasort.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59" y="118375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1" y="236150"/>
            <a:ext cx="11679219" cy="637365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4914" y="381337"/>
            <a:ext cx="10058400" cy="13716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Szörnyű vihar támadt a Földközi-tengeren</a:t>
            </a:r>
            <a:endParaRPr lang="hu-HU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914" y="1528354"/>
            <a:ext cx="6091645" cy="4428309"/>
          </a:xfrm>
          <a:solidFill>
            <a:schemeClr val="accent2"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Útközben szélvihar csapott le a tengerre.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hajó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kormányozhatatlanná vált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és csak sodorták őket a hatalmas hullámok.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vihar hevesen dobálta őket, ezért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kidobtak minden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felesleges terhet a hajóból. Ez sem segített.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Reményvesztetten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sodródtak tovább.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Még enni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sem ettek semmit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848" y="1528354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2196" y="306981"/>
            <a:ext cx="3492136" cy="101890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Pál tanácsa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450" y="1196062"/>
            <a:ext cx="4915987" cy="2612571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öntött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lelket útitársaiba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biztatta őket:</a:t>
            </a:r>
          </a:p>
          <a:p>
            <a:r>
              <a:rPr lang="hu-H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Éjszaka </a:t>
            </a:r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kijelentést kaptam Istentől, hogy mindannyian </a:t>
            </a:r>
            <a:r>
              <a:rPr lang="hu-H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megmenekülünk.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543" y="467345"/>
            <a:ext cx="5956308" cy="352989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57350" y="4158297"/>
            <a:ext cx="10058400" cy="20928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Én hiszem, hogy úgy lesz, </a:t>
            </a:r>
            <a:r>
              <a:rPr lang="hu-H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ahogyan Isten </a:t>
            </a:r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mondta</a:t>
            </a:r>
            <a:r>
              <a:rPr lang="hu-H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szólt Pál.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Azzal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kenyeret vett a kezébe, hálát adott Istennek, és enni kezdett. Amikor a sok utas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és hajós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ezt látta, nekibátorodtak, új reménnyel a szívükben kezdtek el enni.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812" y="3808633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3" y="261257"/>
            <a:ext cx="11678194" cy="641386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5285" y="865414"/>
            <a:ext cx="10341428" cy="5567109"/>
          </a:xfrm>
          <a:solidFill>
            <a:schemeClr val="tx2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Csakhamar szárazföldet is értek.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valami partot vettek észre, eloldották 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horgonyt és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igyekeztek kikötni.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hajó távolabb a parttól zátonyra futott.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hajó hátulja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recsegve-ropogva töredezni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kezdett.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úszni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tudott, az a vízbe ugrott, a többiek a hajó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roncsaiba kapaszkodva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igyekeztek a partra.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történt, hogy mindenki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megmenekült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Kiderült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Málta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szigetére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érkeztek.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szigeten élők szívesen fogadták a hajó utasait.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Miután kipihenték magukat, egy másik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hajóval vitték Pált Rómába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737" y="2355390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2370" y="419397"/>
            <a:ext cx="1005840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 meg most egy jelenetet Pál életéről szóló filmből!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957940" y="2003645"/>
            <a:ext cx="10112830" cy="2557806"/>
          </a:xfrm>
          <a:prstGeom prst="snip2Diag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 perces filmjelenethez kapcsolódva gondolkozz el!</a:t>
            </a:r>
          </a:p>
          <a:p>
            <a:pPr algn="ctr"/>
            <a:r>
              <a:rPr lang="hu-HU" sz="3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ogyan </a:t>
            </a:r>
            <a:r>
              <a:rPr lang="hu-HU" sz="3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fejezted volna ki magad egy ilyen élethelyzetben?</a:t>
            </a:r>
          </a:p>
          <a:p>
            <a:pPr algn="ctr"/>
            <a:endParaRPr lang="hu-HU" sz="3000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</a:t>
            </a:r>
            <a:r>
              <a:rPr lang="hu-HU" sz="3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rövid imádságot!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731" y="3946557"/>
            <a:ext cx="1662439" cy="165508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31022" y="5093809"/>
            <a:ext cx="6720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 jelenet megtekintéséhez!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1_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968</Words>
  <Application>Microsoft Office PowerPoint</Application>
  <PresentationFormat>Szélesvásznú</PresentationFormat>
  <Paragraphs>107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Blackadder ITC</vt:lpstr>
      <vt:lpstr>Century Gothic</vt:lpstr>
      <vt:lpstr>Comic Sans MS</vt:lpstr>
      <vt:lpstr>Courier New</vt:lpstr>
      <vt:lpstr>Garamond</vt:lpstr>
      <vt:lpstr>Georgia</vt:lpstr>
      <vt:lpstr>Rockwell</vt:lpstr>
      <vt:lpstr>Trebuchet MS</vt:lpstr>
      <vt:lpstr>Wingdings</vt:lpstr>
      <vt:lpstr>Fabetű</vt:lpstr>
      <vt:lpstr>Szappan</vt:lpstr>
      <vt:lpstr>1_Szappan</vt:lpstr>
      <vt:lpstr>Pál apostol Rómában</vt:lpstr>
      <vt:lpstr>PowerPoint-bemutató</vt:lpstr>
      <vt:lpstr>Hallgasd meg ezt az éneket!</vt:lpstr>
      <vt:lpstr>PowerPoint-bemutató</vt:lpstr>
      <vt:lpstr>Pál jelleme a nehézségek idején</vt:lpstr>
      <vt:lpstr>Szörnyű vihar támadt a Földközi-tengeren</vt:lpstr>
      <vt:lpstr>Pál tanácsa </vt:lpstr>
      <vt:lpstr>PowerPoint-bemutató</vt:lpstr>
      <vt:lpstr>Nézz meg most egy jelenetet Pál életéről szóló filmből!</vt:lpstr>
      <vt:lpstr>Pál Rómában</vt:lpstr>
      <vt:lpstr>PowerPoint-bemutató</vt:lpstr>
      <vt:lpstr>Jól jegyezd meg!</vt:lpstr>
      <vt:lpstr>Ha van kedved, készítsd el a szorgalmi feladatot!</vt:lpstr>
      <vt:lpstr>Készítsd el az online feladatot!</vt:lpstr>
      <vt:lpstr>Hallgasd meg ezt az éneket!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Gergo</cp:lastModifiedBy>
  <cp:revision>402</cp:revision>
  <dcterms:created xsi:type="dcterms:W3CDTF">2020-03-16T06:58:02Z</dcterms:created>
  <dcterms:modified xsi:type="dcterms:W3CDTF">2021-05-27T11:16:24Z</dcterms:modified>
</cp:coreProperties>
</file>