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0" r:id="rId2"/>
    <p:sldId id="281" r:id="rId3"/>
    <p:sldId id="354" r:id="rId4"/>
    <p:sldId id="356" r:id="rId5"/>
    <p:sldId id="318" r:id="rId6"/>
    <p:sldId id="357" r:id="rId7"/>
    <p:sldId id="358" r:id="rId8"/>
    <p:sldId id="361" r:id="rId9"/>
    <p:sldId id="360" r:id="rId10"/>
    <p:sldId id="359" r:id="rId11"/>
    <p:sldId id="349" r:id="rId12"/>
    <p:sldId id="307" r:id="rId13"/>
    <p:sldId id="355" r:id="rId14"/>
    <p:sldId id="362" r:id="rId15"/>
    <p:sldId id="305" r:id="rId16"/>
    <p:sldId id="306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D22"/>
    <a:srgbClr val="F8974E"/>
    <a:srgbClr val="87818D"/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371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72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25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86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449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25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58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50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77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868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750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20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csy.h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watch?v=1PXHuEtx7k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pi-feladatbank.reformatus.hu/cZUyOH3W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PTYSu7P_0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csecsy.hu/" TargetMode="External"/><Relationship Id="rId4" Type="http://schemas.openxmlformats.org/officeDocument/2006/relationships/hyperlink" Target="https://www.youtube.com/watch?v=fd9UapSSzo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abibliamindenkie.hu/uj/JHN/14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bibliamindenkie.hu/uj/JHN/14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bibliamindenkie.hu/uj/HEB/1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bibliamindenkie.hu/uj/HEB/11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044973" y="2032102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6622560" y="3363941"/>
            <a:ext cx="4016843" cy="19903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hittanórán </a:t>
            </a:r>
            <a:r>
              <a:rPr lang="hu-H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 lesz</a:t>
            </a: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 és folyamatos Internet kapcsolatra,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lapra vagy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hittanfüzetre,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Ceruzára és/vagy tollra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hu-H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88453" y="2993394"/>
            <a:ext cx="4513040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Javaslat: </a:t>
            </a:r>
            <a:endParaRPr lang="hu-H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 fájlok megjelenítéséhez használják a WPS Office ingyenes verzióját 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(Letölthető 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innen: 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WPS Office letöltések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Az alkalmazás 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elérhető Windows-</a:t>
            </a:r>
            <a:r>
              <a:rPr lang="hu-HU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Android-os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platformokra 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59219" y="470150"/>
            <a:ext cx="3887068" cy="474110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református felfogás szerint az örök életet nem lehet elérni azzal, ha az ember jót cselekszik.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jó cselekedetek a hálás, hívő élet velejárója és gyümölcse.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854" y="1496473"/>
            <a:ext cx="5144996" cy="385874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71961" y="6001550"/>
            <a:ext cx="2375971" cy="49244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HITBŐL fakad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252883" y="6212440"/>
            <a:ext cx="5794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szeretet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parancsának megtartása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687559" y="5355220"/>
            <a:ext cx="331372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Az engedelmesség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Isten iránt. </a:t>
            </a:r>
          </a:p>
        </p:txBody>
      </p:sp>
      <p:cxnSp>
        <p:nvCxnSpPr>
          <p:cNvPr id="4" name="Görbe összekötő 3"/>
          <p:cNvCxnSpPr/>
          <p:nvPr/>
        </p:nvCxnSpPr>
        <p:spPr>
          <a:xfrm flipV="1">
            <a:off x="2917947" y="5643154"/>
            <a:ext cx="769612" cy="60461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örbe összekötő 7"/>
          <p:cNvCxnSpPr>
            <a:endCxn id="10" idx="1"/>
          </p:cNvCxnSpPr>
          <p:nvPr/>
        </p:nvCxnSpPr>
        <p:spPr>
          <a:xfrm>
            <a:off x="2747932" y="6247772"/>
            <a:ext cx="3504951" cy="180112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069" y="2685118"/>
            <a:ext cx="149974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5056094" y="394496"/>
            <a:ext cx="6253650" cy="102013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Nézd meg alaposan ezt a kereszt alakú szófelhőt!</a:t>
            </a:r>
            <a:endParaRPr lang="hu-H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286" y="1151485"/>
            <a:ext cx="1464365" cy="144395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597"/>
            <a:ext cx="4539587" cy="6838849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3993776" y="2891118"/>
            <a:ext cx="6589059" cy="225454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Írd le a füzetedbe azokat a szavakat, amiket felfedezel benne!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Szerinted, hogyan kapcsolódnak ezek a kifejezések a hithez? 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alra nyíl 11"/>
          <p:cNvSpPr/>
          <p:nvPr/>
        </p:nvSpPr>
        <p:spPr>
          <a:xfrm rot="19749703">
            <a:off x="3698849" y="1042234"/>
            <a:ext cx="148592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231" y="4755480"/>
            <a:ext cx="138391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5619" y="340099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Átellenes sarkain kerekített téglalap 2"/>
          <p:cNvSpPr/>
          <p:nvPr/>
        </p:nvSpPr>
        <p:spPr>
          <a:xfrm>
            <a:off x="600892" y="2214278"/>
            <a:ext cx="11243733" cy="3951389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keresztyén hit alapja az Istenbe és az Ő szavába vetett feltétlen, </a:t>
            </a:r>
            <a:r>
              <a:rPr lang="hu-HU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szívbéli bizalom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Nemcsak </a:t>
            </a:r>
            <a:r>
              <a:rPr lang="hu-HU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elhisszük és igaznak tartjuk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amit kijelent nekünk, hanem </a:t>
            </a:r>
            <a:r>
              <a:rPr lang="hu-HU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engedelmeskedünk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az Ő szavának.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egtesszük, amit kér</a:t>
            </a:r>
            <a:r>
              <a:rPr lang="hu-HU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igyekszünk szeretettel fordulni embertársainkhoz.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hit Isten ajándéka, de Ő biztat minket arra, hogy kérjük Tőle!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következő lapon található énekben azt kérjük, hogy Ő tanítson minket a hinni!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947" y="151100"/>
            <a:ext cx="1292159" cy="127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7508" y="294249"/>
            <a:ext cx="9649098" cy="128089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a 479. dicséretet a Református Énekeskönyvből!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7074" y="2242269"/>
            <a:ext cx="3987411" cy="1294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000" dirty="0" smtClean="0">
              <a:hlinkClick r:id=""/>
            </a:endParaRPr>
          </a:p>
          <a:p>
            <a:pPr marL="0" indent="0">
              <a:buNone/>
            </a:pPr>
            <a:endParaRPr lang="hu-HU" sz="3000" dirty="0" smtClean="0">
              <a:hlinkClick r:id="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807" y="4238754"/>
            <a:ext cx="1790284" cy="1795342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9445269" y="6244045"/>
            <a:ext cx="2520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www.csecsy.hu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5" name="Szabályos ötszög 4"/>
          <p:cNvSpPr/>
          <p:nvPr/>
        </p:nvSpPr>
        <p:spPr>
          <a:xfrm>
            <a:off x="797074" y="2351315"/>
            <a:ext cx="4215286" cy="1972491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Ide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kattints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az ének elindításához!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091" y="1575139"/>
            <a:ext cx="6335996" cy="46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4125" y="525321"/>
            <a:ext cx="8911687" cy="95649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készítsd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el a házi feladatodat!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0959" y="2940424"/>
            <a:ext cx="9538704" cy="37776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 technikai segítség a feladatok kitöltéséhez: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1. Diavetítésben nézd ezt a diát!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Kattints a pirossal aláhúzott szövegre!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felugró ablakba írd be a teljes neved!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(Nincs szükség regisztrálni!)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Töltsd ki a feladatokat!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5. Ha kész vagy, nyugodtan bezárhatod a böngészőt! (A rendszer automatikusan elmenti feladataidat!)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028" y="283389"/>
            <a:ext cx="1804572" cy="1719221"/>
          </a:xfrm>
          <a:prstGeom prst="rect">
            <a:avLst/>
          </a:prstGeom>
        </p:spPr>
      </p:pic>
      <p:sp>
        <p:nvSpPr>
          <p:cNvPr id="9" name="Balra nyíl 8"/>
          <p:cNvSpPr/>
          <p:nvPr/>
        </p:nvSpPr>
        <p:spPr>
          <a:xfrm rot="18677165">
            <a:off x="3704530" y="1479801"/>
            <a:ext cx="1383325" cy="7310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091778" y="2421555"/>
            <a:ext cx="61013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 feladat elindításához!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825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8689604" y="2965269"/>
            <a:ext cx="3300743" cy="33007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39950" y="4015475"/>
            <a:ext cx="2800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9" y="1724064"/>
            <a:ext cx="2100371" cy="1868222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183189" y="334455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hittanóra végén így imádkozz! 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952808" y="2861077"/>
            <a:ext cx="6572368" cy="12464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i="1" dirty="0">
                <a:latin typeface="Arial" panose="020B0604020202020204" pitchFamily="34" charset="0"/>
                <a:cs typeface="Arial" panose="020B0604020202020204" pitchFamily="34" charset="0"/>
              </a:rPr>
              <a:t>„A hit pedig a remélt dolgokban való</a:t>
            </a:r>
          </a:p>
          <a:p>
            <a:r>
              <a:rPr lang="pt-BR" sz="2500" i="1" dirty="0">
                <a:latin typeface="Arial" panose="020B0604020202020204" pitchFamily="34" charset="0"/>
                <a:cs typeface="Arial" panose="020B0604020202020204" pitchFamily="34" charset="0"/>
              </a:rPr>
              <a:t>bizalom, és a nem látható</a:t>
            </a:r>
          </a:p>
          <a:p>
            <a:r>
              <a:rPr lang="hu-HU" sz="2500" i="1" dirty="0">
                <a:latin typeface="Arial" panose="020B0604020202020204" pitchFamily="34" charset="0"/>
                <a:cs typeface="Arial" panose="020B0604020202020204" pitchFamily="34" charset="0"/>
              </a:rPr>
              <a:t>dolgok létéről való meggyőződés</a:t>
            </a:r>
            <a:r>
              <a:rPr lang="hu-HU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Zsid11,1</a:t>
            </a:r>
            <a:endParaRPr lang="hu-HU" sz="25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31965" y="1288452"/>
            <a:ext cx="5997223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Tanuld meg ezt az aranymondást!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Mond el hangosan is!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895" y="194914"/>
            <a:ext cx="1853345" cy="192127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1317898" y="5035562"/>
            <a:ext cx="52251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PPT-</a:t>
            </a:r>
            <a:r>
              <a:rPr lang="hu-HU" dirty="0" err="1" smtClean="0"/>
              <a:t>ben</a:t>
            </a:r>
            <a:r>
              <a:rPr lang="hu-HU" dirty="0" smtClean="0"/>
              <a:t> felhasznált képek a </a:t>
            </a:r>
            <a:r>
              <a:rPr lang="hu-HU" dirty="0" smtClean="0">
                <a:hlinkClick r:id="rId3"/>
              </a:rPr>
              <a:t>www.unsplash.com</a:t>
            </a:r>
            <a:r>
              <a:rPr lang="hu-HU" dirty="0" smtClean="0"/>
              <a:t> internetes oldalon találhatóak és ingyenesen letölthetök!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28197"/>
            <a:ext cx="1903830" cy="19071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881" y="1453820"/>
            <a:ext cx="5066947" cy="508922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684597" y="2650747"/>
            <a:ext cx="3061423" cy="161352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mai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hittanórán a hitről lesz szó!</a:t>
            </a: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8807" y="428697"/>
            <a:ext cx="8697889" cy="1478480"/>
          </a:xfr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Énekeljük el a </a:t>
            </a:r>
            <a:r>
              <a:rPr lang="hu-HU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254. dicséret 1. versét orgonakísérettel!</a:t>
            </a:r>
          </a:p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282" y="254151"/>
            <a:ext cx="2059651" cy="2065470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8642251" y="2730323"/>
            <a:ext cx="337219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az ének elindításához! 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98807" y="6211669"/>
            <a:ext cx="299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www.csecsy.hu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847" y="1632856"/>
            <a:ext cx="7808536" cy="42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2900" y="301775"/>
            <a:ext cx="11509131" cy="1280890"/>
          </a:xfrm>
          <a:gradFill flip="none" rotWithShape="1">
            <a:gsLst>
              <a:gs pos="0">
                <a:srgbClr val="A89E9F">
                  <a:tint val="66000"/>
                  <a:satMod val="160000"/>
                </a:srgbClr>
              </a:gs>
              <a:gs pos="50000">
                <a:srgbClr val="A89E9F">
                  <a:tint val="44500"/>
                  <a:satMod val="160000"/>
                </a:srgbClr>
              </a:gs>
              <a:gs pos="100000">
                <a:srgbClr val="A89E9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 algn="ctr"/>
            <a:r>
              <a:rPr lang="hu-H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a képeket! Szerinted mi </a:t>
            </a:r>
            <a:r>
              <a:rPr lang="hu-HU" sz="3300" dirty="0">
                <a:latin typeface="Arial" panose="020B0604020202020204" pitchFamily="34" charset="0"/>
                <a:cs typeface="Arial" panose="020B0604020202020204" pitchFamily="34" charset="0"/>
              </a:rPr>
              <a:t>lehet a keresztyén élet </a:t>
            </a:r>
            <a:r>
              <a:rPr lang="hu-H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célja a képek alapján</a:t>
            </a:r>
            <a:r>
              <a:rPr lang="hu-H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1569">
            <a:off x="615513" y="1898040"/>
            <a:ext cx="3744426" cy="249628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490">
            <a:off x="7335673" y="1657282"/>
            <a:ext cx="3816424" cy="286207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94" y="4028042"/>
            <a:ext cx="4230353" cy="270498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912" y="1660195"/>
            <a:ext cx="1448310" cy="1428125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783771" y="5303520"/>
            <a:ext cx="2090058" cy="62701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Dicsőítés!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711573" y="3122546"/>
            <a:ext cx="2288921" cy="87127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Közösségbe tartozás!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9470570" y="4990011"/>
            <a:ext cx="2259875" cy="94052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Segítségnyújtás!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3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5728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562" y="4164346"/>
            <a:ext cx="2967497" cy="1975196"/>
          </a:xfrm>
          <a:prstGeom prst="rect">
            <a:avLst/>
          </a:prstGeom>
        </p:spPr>
      </p:pic>
      <p:sp>
        <p:nvSpPr>
          <p:cNvPr id="8" name="Folyamatábra: Befejezés 7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gondolataidat a füzetedbe!  </a:t>
            </a:r>
          </a:p>
        </p:txBody>
      </p:sp>
      <p:sp>
        <p:nvSpPr>
          <p:cNvPr id="7" name="Téglalap 6"/>
          <p:cNvSpPr/>
          <p:nvPr/>
        </p:nvSpPr>
        <p:spPr>
          <a:xfrm>
            <a:off x="2439933" y="1763689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Mitől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függ, hogy elhiszel-e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valamit vagy sem?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Hiszem, ha látom.”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Mit jelent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szerinted ez a kifejezés?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Miért lehet fontos a hit?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56288" y="532670"/>
            <a:ext cx="9016066" cy="1280890"/>
          </a:xfr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figyelmesen a szöveget!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Ezért fontos a keresztyén hit!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12" y="2292537"/>
            <a:ext cx="11863641" cy="418663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248" y="1072832"/>
            <a:ext cx="149974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058" y="3642724"/>
            <a:ext cx="6490158" cy="1828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„Én vagyok az Út, az Igazság és az Élet. Senki sem mehet az Atyához, csak énáltalam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091" y="757685"/>
            <a:ext cx="3138653" cy="5589240"/>
          </a:xfrm>
          <a:prstGeom prst="rect">
            <a:avLst/>
          </a:prstGeom>
        </p:spPr>
      </p:pic>
      <p:sp>
        <p:nvSpPr>
          <p:cNvPr id="2" name="Folyamatábra: Másik feldolgozás 1"/>
          <p:cNvSpPr/>
          <p:nvPr/>
        </p:nvSpPr>
        <p:spPr>
          <a:xfrm>
            <a:off x="1392623" y="391886"/>
            <a:ext cx="6296296" cy="1815737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Jézus Krisztus egyértelműen fogalmaz ebben az Igében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 önmagáról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363" y="1826987"/>
            <a:ext cx="1749704" cy="1725318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939215" y="4763638"/>
            <a:ext cx="1111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14,6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77471" y="349790"/>
            <a:ext cx="9474106" cy="1280890"/>
          </a:xfr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algn="ctr"/>
            <a:r>
              <a:rPr lang="hu-H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 hit annak elfogadásához is szükséges, amit Jézus tett az emberért! </a:t>
            </a:r>
            <a:endParaRPr lang="hu-HU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859" y="2103438"/>
            <a:ext cx="6072281" cy="393223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57497" y="1801222"/>
            <a:ext cx="4019005" cy="470898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Krisztus az egyedüli, Aki 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áthidalta a bűn  miatti szakadékot </a:t>
            </a: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kereszthalálával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Krisztus az egyház és életünk Ura, vezetője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általa újra lehet kapcsolatunk az Atyával! </a:t>
            </a:r>
            <a:endParaRPr lang="hu-H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123" y="1064400"/>
            <a:ext cx="1749704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4346" y="245354"/>
            <a:ext cx="8990011" cy="1218137"/>
          </a:xfr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algn="ctr"/>
            <a:r>
              <a:rPr lang="hu-H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 hit fontos összetevői a Szentírás és a Heidelbergi Káté alapján!</a:t>
            </a:r>
            <a:endParaRPr lang="hu-HU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662268" y="1724807"/>
            <a:ext cx="1976718" cy="16401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</a:t>
            </a:r>
            <a:endParaRPr lang="hu-H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7416939" y="4730631"/>
            <a:ext cx="4608980" cy="18020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„A hit pedig a remélt dolgokban való bizalom és a nem látható dolgok létéről való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meggyőződés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  <p:sp>
        <p:nvSpPr>
          <p:cNvPr id="7" name="Folyamatábra: Másik feldolgozás 6"/>
          <p:cNvSpPr/>
          <p:nvPr/>
        </p:nvSpPr>
        <p:spPr>
          <a:xfrm>
            <a:off x="8047957" y="1051905"/>
            <a:ext cx="3913094" cy="1467530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Biztos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ismeret! </a:t>
            </a:r>
          </a:p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hit alapja Isten kijelentése, ebből táplálkozik az ismeret.</a:t>
            </a:r>
          </a:p>
        </p:txBody>
      </p:sp>
      <p:sp>
        <p:nvSpPr>
          <p:cNvPr id="8" name="Téglalap 7"/>
          <p:cNvSpPr/>
          <p:nvPr/>
        </p:nvSpPr>
        <p:spPr>
          <a:xfrm>
            <a:off x="5589352" y="356279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hiszékenységgel és </a:t>
            </a:r>
            <a:r>
              <a:rPr lang="hu-H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hiedelmekkel </a:t>
            </a:r>
            <a:r>
              <a:rPr lang="hu-H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szemben </a:t>
            </a:r>
            <a:r>
              <a:rPr lang="hu-H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keresztyén </a:t>
            </a:r>
            <a:r>
              <a:rPr lang="hu-H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hitet éppen az </a:t>
            </a:r>
            <a:r>
              <a:rPr lang="hu-H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jellemzi</a:t>
            </a:r>
            <a:r>
              <a:rPr lang="hu-H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megnevezi</a:t>
            </a:r>
            <a:r>
              <a:rPr lang="hu-H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kiben és mit </a:t>
            </a:r>
            <a:r>
              <a:rPr lang="hu-H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hisz!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39271" y="4776352"/>
            <a:ext cx="6096000" cy="144655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Szívbéli </a:t>
            </a:r>
            <a:r>
              <a:rPr lang="hu-HU" sz="2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bizodalom</a:t>
            </a:r>
            <a:r>
              <a:rPr lang="hu-H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! Ezt a </a:t>
            </a:r>
            <a:r>
              <a:rPr lang="hu-H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Szentlélek </a:t>
            </a:r>
            <a:r>
              <a:rPr lang="hu-H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gerjeszti </a:t>
            </a:r>
            <a:r>
              <a:rPr lang="hu-H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bennem. Í</a:t>
            </a:r>
            <a:r>
              <a:rPr lang="hu-H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gy a hitnek </a:t>
            </a:r>
            <a:r>
              <a:rPr lang="hu-H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személyes vonatkozása van. Csak úgy lehet az </a:t>
            </a:r>
            <a:r>
              <a:rPr lang="hu-H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Igére </a:t>
            </a:r>
            <a:r>
              <a:rPr lang="hu-H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válaszolni, </a:t>
            </a:r>
            <a:r>
              <a:rPr lang="hu-H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ha bízom abban, aki megszólít engem!</a:t>
            </a:r>
            <a:endParaRPr lang="hu-HU" sz="2200" dirty="0"/>
          </a:p>
        </p:txBody>
      </p:sp>
      <p:sp>
        <p:nvSpPr>
          <p:cNvPr id="10" name="Szív 9"/>
          <p:cNvSpPr/>
          <p:nvPr/>
        </p:nvSpPr>
        <p:spPr>
          <a:xfrm>
            <a:off x="4356052" y="5971284"/>
            <a:ext cx="565571" cy="64917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2939518" y="2610742"/>
            <a:ext cx="74094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Igaznak </a:t>
            </a:r>
            <a:r>
              <a:rPr lang="hu-HU" sz="2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tartás!</a:t>
            </a:r>
          </a:p>
          <a:p>
            <a:r>
              <a:rPr lang="hu-H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Igaznak tartom mindazt, amit Isten kijelent számomra Igéjében!</a:t>
            </a:r>
            <a:endParaRPr lang="hu-HU" sz="2200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37" y="1516231"/>
            <a:ext cx="1941979" cy="129335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074" y="3395367"/>
            <a:ext cx="1300160" cy="1282039"/>
          </a:xfrm>
          <a:prstGeom prst="rect">
            <a:avLst/>
          </a:prstGeom>
        </p:spPr>
      </p:pic>
      <p:cxnSp>
        <p:nvCxnSpPr>
          <p:cNvPr id="15" name="Görbe összekötő 14"/>
          <p:cNvCxnSpPr/>
          <p:nvPr/>
        </p:nvCxnSpPr>
        <p:spPr>
          <a:xfrm rot="5400000">
            <a:off x="-195673" y="3916344"/>
            <a:ext cx="1857042" cy="29991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örbe összekötő 16"/>
          <p:cNvCxnSpPr>
            <a:stCxn id="4" idx="6"/>
          </p:cNvCxnSpPr>
          <p:nvPr/>
        </p:nvCxnSpPr>
        <p:spPr>
          <a:xfrm flipV="1">
            <a:off x="2638986" y="1463491"/>
            <a:ext cx="6250037" cy="1081366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örbe összekötő 18"/>
          <p:cNvCxnSpPr>
            <a:stCxn id="4" idx="5"/>
          </p:cNvCxnSpPr>
          <p:nvPr/>
        </p:nvCxnSpPr>
        <p:spPr>
          <a:xfrm rot="5400000" flipH="1" flipV="1">
            <a:off x="2553161" y="2605929"/>
            <a:ext cx="315131" cy="722451"/>
          </a:xfrm>
          <a:prstGeom prst="curvedConnector4">
            <a:avLst>
              <a:gd name="adj1" fmla="val -72541"/>
              <a:gd name="adj2" fmla="val 700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örbe összekötő 20"/>
          <p:cNvCxnSpPr>
            <a:stCxn id="4" idx="5"/>
          </p:cNvCxnSpPr>
          <p:nvPr/>
        </p:nvCxnSpPr>
        <p:spPr>
          <a:xfrm rot="16200000" flipH="1">
            <a:off x="3685846" y="1788375"/>
            <a:ext cx="650446" cy="3323135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örbe összekötő 23"/>
          <p:cNvCxnSpPr>
            <a:stCxn id="4" idx="5"/>
          </p:cNvCxnSpPr>
          <p:nvPr/>
        </p:nvCxnSpPr>
        <p:spPr>
          <a:xfrm rot="16200000" flipH="1">
            <a:off x="3990631" y="1483591"/>
            <a:ext cx="1982857" cy="5265114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églalap 4"/>
          <p:cNvSpPr/>
          <p:nvPr/>
        </p:nvSpPr>
        <p:spPr>
          <a:xfrm>
            <a:off x="10225034" y="5759059"/>
            <a:ext cx="111652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Zsid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11,1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18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/>
      <p:bldP spid="9" grpId="0" animBg="1"/>
      <p:bldP spid="11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ppan">
  <a:themeElements>
    <a:clrScheme name="Szappa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zappa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Szappan</Template>
  <TotalTime>3420</TotalTime>
  <Words>640</Words>
  <Application>Microsoft Office PowerPoint</Application>
  <PresentationFormat>Szélesvásznú</PresentationFormat>
  <Paragraphs>79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Garamond</vt:lpstr>
      <vt:lpstr>Times New Roman</vt:lpstr>
      <vt:lpstr>Wingdings</vt:lpstr>
      <vt:lpstr>Szappan</vt:lpstr>
      <vt:lpstr>PowerPoint-bemutató</vt:lpstr>
      <vt:lpstr>PowerPoint-bemutató</vt:lpstr>
      <vt:lpstr>PowerPoint-bemutató</vt:lpstr>
      <vt:lpstr>Nézd meg a képeket! Szerinted mi lehet a keresztyén élet célja a képek alapján?</vt:lpstr>
      <vt:lpstr>Gondolkozz el a kérdésen!  </vt:lpstr>
      <vt:lpstr>Olvasd el figyelmesen a szöveget! Ezért fontos a keresztyén hit!</vt:lpstr>
      <vt:lpstr>PowerPoint-bemutató</vt:lpstr>
      <vt:lpstr>A hit annak elfogadásához is szükséges, amit Jézus tett az emberért! </vt:lpstr>
      <vt:lpstr>A hit fontos összetevői a Szentírás és a Heidelbergi Káté alapján!</vt:lpstr>
      <vt:lpstr>PowerPoint-bemutató</vt:lpstr>
      <vt:lpstr>PowerPoint-bemutató</vt:lpstr>
      <vt:lpstr>Jól jegyezd meg!</vt:lpstr>
      <vt:lpstr>Hallgasd meg a 479. dicséretet a Református Énekeskönyvből!</vt:lpstr>
      <vt:lpstr>Most készítsd el a házi feladatodat!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Csőri-Czinkos Gergő</cp:lastModifiedBy>
  <cp:revision>436</cp:revision>
  <dcterms:created xsi:type="dcterms:W3CDTF">2020-03-16T06:58:02Z</dcterms:created>
  <dcterms:modified xsi:type="dcterms:W3CDTF">2021-05-25T08:01:31Z</dcterms:modified>
</cp:coreProperties>
</file>