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354" r:id="rId4"/>
    <p:sldId id="318" r:id="rId5"/>
    <p:sldId id="348" r:id="rId6"/>
    <p:sldId id="349" r:id="rId7"/>
    <p:sldId id="352" r:id="rId8"/>
    <p:sldId id="351" r:id="rId9"/>
    <p:sldId id="342" r:id="rId10"/>
    <p:sldId id="307" r:id="rId11"/>
    <p:sldId id="353" r:id="rId12"/>
    <p:sldId id="355" r:id="rId13"/>
    <p:sldId id="305" r:id="rId14"/>
    <p:sldId id="306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D22"/>
    <a:srgbClr val="F8974E"/>
    <a:srgbClr val="87818D"/>
    <a:srgbClr val="F7D097"/>
    <a:srgbClr val="F1B051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XdRW6vZI7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www.csecsy.h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d9UapSSzo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csecsy.h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7886"/>
            <a:ext cx="12192000" cy="830997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református istentisztelet </a:t>
            </a:r>
            <a:r>
              <a:rPr lang="hu-HU" sz="3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3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inden héten ünnep?  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4715454" y="1326372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759337" y="1058091"/>
            <a:ext cx="4247787" cy="5262979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56676" y="861944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473901" y="1592891"/>
            <a:ext cx="3991350" cy="3008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lesz: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 és folyamatos Internet kapcsolatra,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lapra vagy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hittanfüzetre,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Ceruzára és/vagy tollra,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Kamerás mobiltelefonra az írásos feladatok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fotózásához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4129" y="4706419"/>
            <a:ext cx="73017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Javaslat: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PPT fájlok megjelenítéséhez használják a WPS Office ingyenes verzióját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(Letölthető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innen: 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WPS Office letöltések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 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). Az alkalmazás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elérhető Windows-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és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Android-os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platformokra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!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5619" y="340099"/>
            <a:ext cx="9584372" cy="865056"/>
          </a:xfrm>
          <a:solidFill>
            <a:schemeClr val="bg2"/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Átellenes sarkain kerekített téglalap 2"/>
          <p:cNvSpPr/>
          <p:nvPr/>
        </p:nvSpPr>
        <p:spPr>
          <a:xfrm>
            <a:off x="457200" y="1430507"/>
            <a:ext cx="11243733" cy="5166235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keresztyének vasárnaponként tartanak istentiszteleteket, mert ilyenkor ünnepelnek és emlékeznek Krisztus feltámadására!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református istentisztelet középpontjában Jézus Krisztus személye, tettei és tanításai állnak.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nyugalom napját azzal tudjuk megszentelni, ha időt szánunk arra, hogy Istenre figyeljünk: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Elmegyünk a templomba, imádkozunk, </a:t>
            </a:r>
            <a:r>
              <a:rPr lang="hu-HU" sz="26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énekelünk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megköszönjük Istennek mindazt, amit tett értünk.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nem tudunk templomba menni, hallgathatunk online istentiszteleteket is, ez nem pótolja ugyan a közösséget, de jó lehetőség arra, hogy Őrá figyeljünk!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947" y="151100"/>
            <a:ext cx="1292159" cy="127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kérdéseken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902132"/>
          </a:xfrm>
        </p:spPr>
        <p:txBody>
          <a:bodyPr>
            <a:normAutofit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Szerinted miért fontos istentiszteletekre járni?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Írj le egy istentiszteleti élményedet!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Mit hallottál ott Istenről, kikkel találkoztál a templomban?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6" y="4943592"/>
            <a:ext cx="1380756" cy="137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862" y="4477855"/>
            <a:ext cx="2967497" cy="1975196"/>
          </a:xfrm>
          <a:prstGeom prst="rect">
            <a:avLst/>
          </a:prstGeom>
        </p:spPr>
      </p:pic>
      <p:sp>
        <p:nvSpPr>
          <p:cNvPr id="8" name="Folyamatábra: Befejezés 7"/>
          <p:cNvSpPr/>
          <p:nvPr/>
        </p:nvSpPr>
        <p:spPr>
          <a:xfrm>
            <a:off x="2730136" y="4943592"/>
            <a:ext cx="5329647" cy="150945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gondolataidat a füzetedbe!  </a:t>
            </a:r>
          </a:p>
        </p:txBody>
      </p:sp>
    </p:spTree>
    <p:extLst>
      <p:ext uri="{BB962C8B-B14F-4D97-AF65-F5344CB8AC3E}">
        <p14:creationId xmlns:p14="http://schemas.microsoft.com/office/powerpoint/2010/main" val="23288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9566" y="404391"/>
            <a:ext cx="9649098" cy="92643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a 229. dicséret feldolgozását!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56" y="4448703"/>
            <a:ext cx="1790284" cy="1795342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7074" y="2242269"/>
            <a:ext cx="3987411" cy="1294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az ének elindításához!</a:t>
            </a:r>
          </a:p>
          <a:p>
            <a:pPr marL="0" indent="0">
              <a:buNone/>
            </a:pPr>
            <a:endParaRPr lang="hu-HU" sz="3000" dirty="0" smtClean="0">
              <a:hlinkClick r:id=""/>
            </a:endParaRPr>
          </a:p>
          <a:p>
            <a:pPr marL="0" indent="0">
              <a:buNone/>
            </a:pPr>
            <a:endParaRPr lang="hu-HU" sz="3000" dirty="0" smtClean="0">
              <a:hlinkClick r:id="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645149" y="5920879"/>
            <a:ext cx="2520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Forrás: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www.csecsy.hu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164" y="1930873"/>
            <a:ext cx="6160330" cy="37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>
            <a:spLocks noChangeAspect="1"/>
          </p:cNvSpPr>
          <p:nvPr/>
        </p:nvSpPr>
        <p:spPr>
          <a:xfrm>
            <a:off x="8689604" y="2965269"/>
            <a:ext cx="3300743" cy="33007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939950" y="4015475"/>
            <a:ext cx="2800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8509" y="1724064"/>
            <a:ext cx="2100371" cy="1868222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9183189" y="334455"/>
            <a:ext cx="2686441" cy="2460996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hittanóra végén így imádkozz! </a:t>
            </a: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952808" y="2861077"/>
            <a:ext cx="6572368" cy="12926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600" i="1" dirty="0">
                <a:latin typeface="Arial" panose="020B0604020202020204" pitchFamily="34" charset="0"/>
                <a:cs typeface="Arial" panose="020B0604020202020204" pitchFamily="34" charset="0"/>
              </a:rPr>
              <a:t>„Emlékezz meg a nyugalom</a:t>
            </a:r>
          </a:p>
          <a:p>
            <a:r>
              <a:rPr lang="hu-HU" sz="2600" i="1" dirty="0">
                <a:latin typeface="Arial" panose="020B0604020202020204" pitchFamily="34" charset="0"/>
                <a:cs typeface="Arial" panose="020B0604020202020204" pitchFamily="34" charset="0"/>
              </a:rPr>
              <a:t>napjáról, és szenteld meg azt!”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2Mózes 20,8</a:t>
            </a:r>
            <a:endParaRPr lang="hu-HU" sz="2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1031965" y="2861077"/>
            <a:ext cx="3736952" cy="3736952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383046" y="3655050"/>
            <a:ext cx="3088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 a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áldását kívánjuk ezzel Igével!</a:t>
            </a:r>
            <a:endParaRPr lang="hu-HU" sz="24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031965" y="1288452"/>
            <a:ext cx="5997223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Tanuld meg ezt az aranymondást!</a:t>
            </a: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Mond el hangosan is!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895" y="194914"/>
            <a:ext cx="1853345" cy="192127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5930538" y="5597198"/>
            <a:ext cx="522514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PPT-</a:t>
            </a:r>
            <a:r>
              <a:rPr lang="hu-HU" dirty="0" err="1" smtClean="0"/>
              <a:t>ben</a:t>
            </a:r>
            <a:r>
              <a:rPr lang="hu-HU" dirty="0" smtClean="0"/>
              <a:t> felhasznált képek a </a:t>
            </a:r>
            <a:r>
              <a:rPr lang="hu-HU" dirty="0" smtClean="0">
                <a:hlinkClick r:id="rId3"/>
              </a:rPr>
              <a:t>www.unsplash.com</a:t>
            </a:r>
            <a:r>
              <a:rPr lang="hu-HU" dirty="0" smtClean="0"/>
              <a:t> internetes oldalon találhatóak és ingyenesen letölthetök!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428197"/>
            <a:ext cx="1903830" cy="190717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0299" y="304568"/>
            <a:ext cx="8978685" cy="107721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 a digitális hittanórát az óra eleji imádsággal!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99" y="1453820"/>
            <a:ext cx="5380529" cy="5404180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8420828" y="1516538"/>
            <a:ext cx="3061423" cy="496263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mai digitális hittanórán a református istentiszteletről lesz szó.</a:t>
            </a:r>
          </a:p>
        </p:txBody>
      </p:sp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8807" y="428697"/>
            <a:ext cx="8697889" cy="1478480"/>
          </a:xfr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Hallgasd</a:t>
            </a:r>
            <a:r>
              <a:rPr lang="hu-H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meg a Kaláka együttes feldolgozásában az „Ím </a:t>
            </a:r>
            <a:r>
              <a:rPr lang="hu-HU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hu-H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jöttünk nagy örömben…” kezdetű </a:t>
            </a:r>
            <a:r>
              <a:rPr lang="hu-HU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162. </a:t>
            </a:r>
            <a:r>
              <a:rPr lang="hu-H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református énekeskönyvi éneket!</a:t>
            </a:r>
            <a:endParaRPr lang="hu-HU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282" y="254151"/>
            <a:ext cx="2059651" cy="2065470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8185051" y="2775554"/>
            <a:ext cx="3372190" cy="95410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az ének elindításához!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193345" y="6219949"/>
            <a:ext cx="299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Forrás: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www.csecsy.hu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092" y="2319621"/>
            <a:ext cx="6657253" cy="355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a kérdésen!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572855"/>
          </a:xfrm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Hogyan szoktad kipihenni magad?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 egy táblázatot arról, hogy általában, milyen tevékenységekre szánod a legtöbb idődet a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héten!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(A digitális távoktatásra szánt időd is benne lehet.)</a:t>
            </a: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6" y="4943592"/>
            <a:ext cx="1380756" cy="137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862" y="4477855"/>
            <a:ext cx="2967497" cy="1975196"/>
          </a:xfrm>
          <a:prstGeom prst="rect">
            <a:avLst/>
          </a:prstGeom>
        </p:spPr>
      </p:pic>
      <p:sp>
        <p:nvSpPr>
          <p:cNvPr id="8" name="Folyamatábra: Befejezés 7"/>
          <p:cNvSpPr/>
          <p:nvPr/>
        </p:nvSpPr>
        <p:spPr>
          <a:xfrm>
            <a:off x="2730136" y="4943592"/>
            <a:ext cx="5329647" cy="150945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gondolataidat a füzetedbe!  </a:t>
            </a:r>
          </a:p>
        </p:txBody>
      </p:sp>
    </p:spTree>
    <p:extLst>
      <p:ext uri="{BB962C8B-B14F-4D97-AF65-F5344CB8AC3E}">
        <p14:creationId xmlns:p14="http://schemas.microsoft.com/office/powerpoint/2010/main" val="405732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27909" y="381109"/>
            <a:ext cx="10093823" cy="1280890"/>
          </a:xfr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„Emlékezzél </a:t>
            </a: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 a nyugalom napjáról, és szenteld meg azt</a:t>
            </a:r>
            <a:r>
              <a:rPr lang="hu-H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 2Móz 20,8 Olvassuk a Szentírásban! 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2332" y="1940923"/>
            <a:ext cx="9924005" cy="479951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Ha megállás nélkül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dolgoznánk vagy tanulnánk bizony  nagyon hamar túlságosan elfáradnánk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Szervezetünknek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szüksége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van az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alvásra és a pihenésre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is.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Orvosok szerint a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szükséges és pihentető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éjszakai alvás ideje egy 10-12 éves fiatal esetében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legalább 8-9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óra!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(Te alszol ennyit?)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Ilyenkor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 testünk új erőre kapva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felüdül!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 nemcsak a testünknek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van szüksége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felfrissülésre, hanem a </a:t>
            </a:r>
            <a:r>
              <a:rPr lang="hu-HU" sz="2600" dirty="0" err="1">
                <a:latin typeface="Arial" panose="020B0604020202020204" pitchFamily="34" charset="0"/>
                <a:cs typeface="Arial" panose="020B0604020202020204" pitchFamily="34" charset="0"/>
              </a:rPr>
              <a:t>lelkünknek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is!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templomi istentiszteleteken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szavát hallgatva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töltődhet fel a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lelkünk!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830" y="1291635"/>
            <a:ext cx="149974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2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405" y="2076186"/>
            <a:ext cx="4105390" cy="4625867"/>
          </a:xfrm>
          <a:prstGeom prst="rect">
            <a:avLst/>
          </a:prstGeom>
        </p:spPr>
      </p:pic>
      <p:sp>
        <p:nvSpPr>
          <p:cNvPr id="7" name="Lekerekített téglalap 6"/>
          <p:cNvSpPr/>
          <p:nvPr/>
        </p:nvSpPr>
        <p:spPr>
          <a:xfrm>
            <a:off x="1129169" y="260025"/>
            <a:ext cx="9817505" cy="10201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 </a:t>
            </a:r>
            <a:r>
              <a:rPr lang="hu-H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hetedik nap a te </a:t>
            </a:r>
            <a:r>
              <a:rPr lang="hu-H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Istenednek</a:t>
            </a:r>
            <a:r>
              <a:rPr lang="hu-H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az </a:t>
            </a:r>
            <a:r>
              <a:rPr lang="hu-H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Úrnak </a:t>
            </a:r>
            <a:r>
              <a:rPr lang="hu-H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nyugalomnapja</a:t>
            </a:r>
            <a:r>
              <a:rPr lang="hu-H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hu-H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2Móz 20,10. </a:t>
            </a:r>
            <a:endParaRPr lang="hu-H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lyamatábra: Előkészítés 7"/>
          <p:cNvSpPr/>
          <p:nvPr/>
        </p:nvSpPr>
        <p:spPr>
          <a:xfrm>
            <a:off x="1814484" y="4146750"/>
            <a:ext cx="5956663" cy="2444525"/>
          </a:xfrm>
          <a:prstGeom prst="flowChartPreparation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Az istentisztelet az Istennel való kapcsolat ápolásának az  áldott ideje!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atszög 8"/>
          <p:cNvSpPr/>
          <p:nvPr/>
        </p:nvSpPr>
        <p:spPr>
          <a:xfrm>
            <a:off x="340403" y="1685139"/>
            <a:ext cx="6167973" cy="2030506"/>
          </a:xfrm>
          <a:prstGeom prst="hexagon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a teremtés utáni napon </a:t>
            </a:r>
            <a: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megpihent. </a:t>
            </a:r>
            <a:r>
              <a:rPr lang="hu-H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ebből a </a:t>
            </a:r>
            <a:r>
              <a:rPr lang="hu-H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nyugalomból</a:t>
            </a:r>
            <a:br>
              <a:rPr lang="hu-H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ajándékozott az embernek </a:t>
            </a:r>
            <a: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is!</a:t>
            </a:r>
            <a:endParaRPr lang="hu-H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8024204" y="2062725"/>
            <a:ext cx="4007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hetedik nap azért áldott tehát,</a:t>
            </a:r>
            <a:br>
              <a:rPr lang="hu-H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az Istené! 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723" y="2945164"/>
            <a:ext cx="1464365" cy="144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6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53589" y="140784"/>
            <a:ext cx="9666514" cy="12808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itt látható táblázat segíti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Krisztus korabeli és a mostani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istentiszteletek összehasonlítását!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78" y="1567543"/>
            <a:ext cx="8681274" cy="507670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8419" y="251117"/>
            <a:ext cx="1469263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4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6217" y="309150"/>
            <a:ext cx="6344783" cy="982621"/>
          </a:xfrm>
        </p:spPr>
        <p:txBody>
          <a:bodyPr>
            <a:norm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református istentisztelet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4875" y="200295"/>
            <a:ext cx="5079274" cy="654013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népe számára mindig különleges nap volt a hetedik nap. Igazi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ünnepnapnak tekintették, mert a szabadulásra emlékeztette őket.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Nekünk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keresztyéneknek a vasárnap ilyen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ünnep, mert Krisztus feltámadására emlékezünk!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Ilyenkor igyekezünk időt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szánni Isten igéjére is. Ez a nap az istentisztelet különleges napja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templom harangja istentiszteletre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hívogat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bennünket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564777" y="971729"/>
            <a:ext cx="6096000" cy="215443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dirty="0" smtClean="0">
              <a:latin typeface="AGaramondPro-Regular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dirty="0" smtClean="0">
                <a:latin typeface="AGaramondPro-Regular"/>
              </a:rPr>
              <a:t>A </a:t>
            </a:r>
            <a:r>
              <a:rPr lang="hu-HU" dirty="0">
                <a:latin typeface="AGaramondPro-Regular"/>
              </a:rPr>
              <a:t>református istentisztelet </a:t>
            </a:r>
            <a:r>
              <a:rPr lang="hu-HU" sz="2600" dirty="0">
                <a:latin typeface="AGaramondPro-Regular"/>
              </a:rPr>
              <a:t>Jézusról szól</a:t>
            </a:r>
            <a:r>
              <a:rPr lang="hu-HU" dirty="0">
                <a:latin typeface="AGaramondPro-Regular"/>
              </a:rPr>
              <a:t>. </a:t>
            </a:r>
            <a:r>
              <a:rPr lang="hu-HU" dirty="0" smtClean="0">
                <a:latin typeface="AGaramondPro-Regular"/>
              </a:rPr>
              <a:t>- Az Ő személye, szava van a középpontban. </a:t>
            </a:r>
          </a:p>
          <a:p>
            <a:endParaRPr lang="hu-HU" dirty="0" smtClean="0">
              <a:latin typeface="AGaramondPro-Regular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dirty="0" smtClean="0">
                <a:latin typeface="AGaramondPro-Regular"/>
              </a:rPr>
              <a:t>A </a:t>
            </a:r>
            <a:r>
              <a:rPr lang="hu-HU" dirty="0">
                <a:latin typeface="AGaramondPro-Regular"/>
              </a:rPr>
              <a:t>templomban </a:t>
            </a:r>
            <a:r>
              <a:rPr lang="hu-HU" dirty="0" smtClean="0">
                <a:latin typeface="AGaramondPro-Regular"/>
              </a:rPr>
              <a:t>ezért az </a:t>
            </a:r>
            <a:r>
              <a:rPr lang="hu-HU" dirty="0">
                <a:latin typeface="AGaramondPro-Regular"/>
              </a:rPr>
              <a:t>Ő életéről, tetteiről, tanításairól</a:t>
            </a:r>
          </a:p>
          <a:p>
            <a:r>
              <a:rPr lang="hu-HU" dirty="0" smtClean="0">
                <a:latin typeface="AGaramondPro-Regular"/>
              </a:rPr>
              <a:t>hallhatunk igehirdetéseket!</a:t>
            </a:r>
          </a:p>
          <a:p>
            <a:endParaRPr lang="hu-HU" dirty="0" smtClean="0">
              <a:latin typeface="AGaramondPro-Regular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373" y="2902471"/>
            <a:ext cx="4928644" cy="383796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073" y="2924905"/>
            <a:ext cx="149974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1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9451" y="203925"/>
            <a:ext cx="10773093" cy="65130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Egy református gyülekezetekben sokféle Igei alkalom van!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2034846" y="1184648"/>
            <a:ext cx="4567660" cy="102013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4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4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Rendszeres gyülekezeti alkalmak: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896831" y="2642762"/>
            <a:ext cx="5901693" cy="3693319"/>
          </a:xfrm>
          <a:prstGeom prst="rect">
            <a:avLst/>
          </a:prstGeom>
          <a:solidFill>
            <a:srgbClr val="FDFAE2"/>
          </a:solidFill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hu-H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asárnapi</a:t>
            </a:r>
            <a:r>
              <a:rPr kumimoji="0" lang="hu-HU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és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hétközi istentisztelet,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6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yermek-istentisztelet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hu-H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ibliaióra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imaóra,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hu-H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saládi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nap,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hu-H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zeretetvendégség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hu-H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fjúsági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óra, konfirmációi előkészítő,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hu-H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vangélizációs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hét,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hu-H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yári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táborok,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hu-H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űsorok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előadások.</a:t>
            </a:r>
            <a:endParaRPr kumimoji="0" lang="hu-HU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434" y="1091700"/>
            <a:ext cx="1333170" cy="131458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42" b="100000" l="9845" r="992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524" y="2248035"/>
            <a:ext cx="2539366" cy="37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3134</TotalTime>
  <Words>690</Words>
  <Application>Microsoft Office PowerPoint</Application>
  <PresentationFormat>Szélesvásznú</PresentationFormat>
  <Paragraphs>88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2" baseType="lpstr">
      <vt:lpstr>AGaramondPro-Regular</vt:lpstr>
      <vt:lpstr>Arial</vt:lpstr>
      <vt:lpstr>Century Gothic</vt:lpstr>
      <vt:lpstr>Helvetica Neue</vt:lpstr>
      <vt:lpstr>Times New Roman</vt:lpstr>
      <vt:lpstr>Wingdings</vt:lpstr>
      <vt:lpstr>Wingdings 3</vt:lpstr>
      <vt:lpstr>7_Szálak</vt:lpstr>
      <vt:lpstr>PowerPoint-bemutató</vt:lpstr>
      <vt:lpstr>PowerPoint-bemutató</vt:lpstr>
      <vt:lpstr>PowerPoint-bemutató</vt:lpstr>
      <vt:lpstr>Gondolkozz el a kérdésen!  </vt:lpstr>
      <vt:lpstr>„Emlékezzél meg a nyugalom napjáról, és szenteld meg azt!” 2Móz 20,8 Olvassuk a Szentírásban! </vt:lpstr>
      <vt:lpstr>PowerPoint-bemutató</vt:lpstr>
      <vt:lpstr>Az itt látható táblázat segíti a Krisztus korabeli és a mostani istentiszteletek összehasonlítását! </vt:lpstr>
      <vt:lpstr>A református istentisztelet</vt:lpstr>
      <vt:lpstr>Egy református gyülekezetekben sokféle Igei alkalom van!</vt:lpstr>
      <vt:lpstr>Jól jegyezd meg!</vt:lpstr>
      <vt:lpstr>Gondolkozz el a kérdéseken!  </vt:lpstr>
      <vt:lpstr>Hallgasd meg a 229. dicséret feldolgozását!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Csőri-Czinkos Gergő</cp:lastModifiedBy>
  <cp:revision>412</cp:revision>
  <dcterms:created xsi:type="dcterms:W3CDTF">2020-03-16T06:58:02Z</dcterms:created>
  <dcterms:modified xsi:type="dcterms:W3CDTF">2020-05-23T06:52:33Z</dcterms:modified>
</cp:coreProperties>
</file>