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54" r:id="rId4"/>
    <p:sldId id="318" r:id="rId5"/>
    <p:sldId id="356" r:id="rId6"/>
    <p:sldId id="357" r:id="rId7"/>
    <p:sldId id="358" r:id="rId8"/>
    <p:sldId id="359" r:id="rId9"/>
    <p:sldId id="360" r:id="rId10"/>
    <p:sldId id="307" r:id="rId11"/>
    <p:sldId id="353" r:id="rId12"/>
    <p:sldId id="361" r:id="rId13"/>
    <p:sldId id="355" r:id="rId14"/>
    <p:sldId id="305" r:id="rId15"/>
    <p:sldId id="306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491/637/80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dRW6vZI7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csecsy.h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youtube.com/watch?v=_N3gfzk-5bw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/index.php?title=Magyarorsz%C3%A1g_himnusza&amp;action=edit&amp;section=8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fd9UapSSzo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zanza.tv/irodalom/romantika/kolcsey-ferenc-koltoi-vilag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agyarorsz%C3%A1g_himnusz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yNh5sHTRQ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4129" y="7886"/>
            <a:ext cx="11912996" cy="553998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Isten, áldd meg a magyart...” </a:t>
            </a: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</a:t>
            </a:r>
            <a:r>
              <a:rPr lang="hu-H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imádságunk, </a:t>
            </a:r>
            <a:r>
              <a:rPr lang="hu-HU" sz="3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Himnusz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619" y="340099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561703" y="2606164"/>
            <a:ext cx="11243733" cy="361175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Himnusz minden magyar ember közös imádsága!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Kifejezzük benne, hogy Isten gondviselésére bízzuk magunkat.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Istenünktől kérünk áldást és segítséget népünk életére.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Ünnepi istentiszteleteinken szoktuk elénekelni a templomban.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ünnepeinkhez kapcsolódva, a március 15-ei és az október 6-ai iskolai rendezvények, ünnepségek alkalmával is elhangzik.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államalapítás ünnepén, augusztus 20-án is meghallhatod </a:t>
            </a:r>
            <a:r>
              <a:rPr lang="hu-HU" sz="26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tévében. </a:t>
            </a:r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947" y="151100"/>
            <a:ext cx="1292159" cy="12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Házi feladat!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09978" y="2240459"/>
            <a:ext cx="8915400" cy="21052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Fogalmazz meg egy imádságot, amely a magyar népért szól!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ezt az imádságot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703" y="194398"/>
            <a:ext cx="1589656" cy="1594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feladatodat!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75836" y="26363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433628" y="2488314"/>
            <a:ext cx="1959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találod!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6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6" y="404391"/>
            <a:ext cx="9649098" cy="92643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 229. dicséret feldolgozását!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56" y="4448703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7074" y="2242269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pPr marL="0" indent="0">
              <a:buNone/>
            </a:pPr>
            <a:endParaRPr lang="hu-HU" sz="3000" dirty="0" smtClean="0">
              <a:hlinkClick r:id=""/>
            </a:endParaRPr>
          </a:p>
          <a:p>
            <a:pPr marL="0" indent="0">
              <a:buNone/>
            </a:pPr>
            <a:endParaRPr lang="hu-HU" sz="3000" dirty="0" smtClean="0">
              <a:hlinkClick r:id="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645149" y="5920879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164" y="1930873"/>
            <a:ext cx="6160330" cy="37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52808" y="2861077"/>
            <a:ext cx="6572368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„Veled van Istened az Úr, Ő erős, és megsegít.” </a:t>
            </a:r>
            <a:r>
              <a:rPr lang="hu-HU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Zofóniás</a:t>
            </a:r>
            <a:r>
              <a:rPr lang="hu-H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3,17.</a:t>
            </a:r>
            <a:endParaRPr lang="hu-HU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4898632"/>
            <a:ext cx="5225142" cy="1500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fényképek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https://pixabay.com/hu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internetes oldalon találhatóak és ingyenesen letölthetök!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3061423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nemzeti imádságunkról a Himnuszról lesz szó!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807" y="428697"/>
            <a:ext cx="8697889" cy="147848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meg nemzeti imádságunkat a Himnuszt! </a:t>
            </a:r>
            <a:endParaRPr lang="hu-HU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422872" y="3560203"/>
            <a:ext cx="337219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!</a:t>
            </a: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1025" name="Picture 1" descr="&#10;\version &quot;2.14.2&quot;&#10;&#10;   {&#10;   &lt;&lt;&#10;   \relative c' {&#10;      \tempo 4 = 60&#10;      \key g \minor&#10;      \time 4/4&#10;      \set Staff.midiInstrument = &quot;church organ&quot;&#10;      d4.^\p es8 f4 bes f es d2         % Isten, aldd meg a magyart&#10;      g4 f es d c( d) es2       % jo kedvvel, boseggel&#10;      \break&#10;      c4.^\mp d8 es4 c' es, d c2        % nyujts feleje vedo kart,&#10;      f4 es d c bes( c) d2      % ha kuzd ellenseggel&#10;      \break&#10;      bes'4.^\mf a8 g4 fis g a d,2  % balsors akit regen tep&#10;      d'4. c8 bes4 a bes c f,2  % ho- ozz ra vig esztendot&#10;      \break&#10;        \break&#10;      es'4.^\ff d8\&gt; c4 bes a4. g8 f4 % megbunhodte mar e nep&#10;      es d d c c8( d) bes1^\mp  % a multat s jovendot&#10;      }&#10;   \addlyrics {&#10;      Is- ten  áldd meg a ma- gyart&#10;      jó  kedv- vel, bő- ség- gel,&#10;      nyújts fe- lé- je vé- dő kart,&#10;      ha küzd el- len- ség- gel.&#10;      Bal- sors a- kit ré- gen tép,&#10;      ho- ozz rá víg esz- ten- dőt,&#10;      meg- bűn- hőd- te már e nép&#10;      a múl- tat s_jö- ven- dőt.&#10;      }&#10;   &gt;&gt;&#10;   }&#10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1" y="2084294"/>
            <a:ext cx="7779037" cy="3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653989" y="6161059"/>
            <a:ext cx="334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 kép forrása.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6765" l="4118" r="958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4690">
            <a:off x="9289967" y="2192596"/>
            <a:ext cx="2731434" cy="18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572855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Eddigi tanulmányaid során mit tanultál Kölcsey Ferenc: Himnuszával kapcsolatban? 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körülmények között született ez a mű? 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Egy segítség a visszatekintéshez: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Ezen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linken megnézhetsz egy érdekes videót Kölcsey költészetéről! 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547258" y="4943592"/>
            <a:ext cx="5512526" cy="161396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 videóban új dolgot hallottál, jegyzeteld le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4257" y="177627"/>
            <a:ext cx="6361611" cy="6545901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Jézustól tanult imádságunk az Úri imádság, más néven a „Mi Atyánk…” Ez minden keresztyén ember közös imádsága!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Nekünk magyaroknak azonban van még egy különleges imádságunk is!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Ezt minden magyar ember ismeri.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Ez az imádságunk: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Himnusz. Nemzeti imádságnak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nevezzük!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Ez az imádság „összeköt” minden magyar embert, akár országhatárokon belül, akár kívül élnek!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világon nagyon sok országban élnek még magyarok, számukra is ugyanazt jelenti, mint nekünk! </a:t>
            </a: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gy oldalon lekerekített és levágott sarkú téglalap 4"/>
          <p:cNvSpPr/>
          <p:nvPr/>
        </p:nvSpPr>
        <p:spPr>
          <a:xfrm>
            <a:off x="7086600" y="1519518"/>
            <a:ext cx="5017073" cy="4988858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Érdekesség!</a:t>
            </a:r>
          </a:p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Ahogy a Mi Atyánk, úgy a Himnusz is Isten megszólításával kezdődik!</a:t>
            </a:r>
          </a:p>
          <a:p>
            <a:pPr algn="ctr"/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Himnusz szerzőjének fontos volt, hogy szövegében első helyen Istent említse meg mint a magyar nép gondviselőjét!</a:t>
            </a:r>
          </a:p>
          <a:p>
            <a:pPr algn="ctr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727" y="361931"/>
            <a:ext cx="149974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5423" y="274485"/>
            <a:ext cx="10603659" cy="82817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Himnusz szövegének és zenéjének szerzője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3" y="1289798"/>
            <a:ext cx="3617259" cy="4546694"/>
          </a:xfrm>
        </p:spPr>
      </p:pic>
      <p:sp>
        <p:nvSpPr>
          <p:cNvPr id="7" name="Szövegdoboz 6"/>
          <p:cNvSpPr txBox="1"/>
          <p:nvPr/>
        </p:nvSpPr>
        <p:spPr>
          <a:xfrm>
            <a:off x="809963" y="6091238"/>
            <a:ext cx="384271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Kölcsey Ferenc írta a szövegét.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2" l="0" r="98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40" y="1451536"/>
            <a:ext cx="3545942" cy="447908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801588" y="6091238"/>
            <a:ext cx="360066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Erkel Ferenc zenésítette meg.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0559" y="2542229"/>
            <a:ext cx="2468881" cy="2068960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ézirat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kottakép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17" y="522314"/>
            <a:ext cx="1682634" cy="165918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4693887" y="5938114"/>
            <a:ext cx="204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képek forrása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110" y="155379"/>
            <a:ext cx="5233768" cy="6611531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6261502" y="4245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2" y="39525"/>
            <a:ext cx="4238818" cy="6717253"/>
          </a:xfrm>
          <a:prstGeom prst="rect">
            <a:avLst/>
          </a:prstGeom>
        </p:spPr>
      </p:pic>
      <p:sp>
        <p:nvSpPr>
          <p:cNvPr id="7" name="Balra nyíl 6"/>
          <p:cNvSpPr/>
          <p:nvPr/>
        </p:nvSpPr>
        <p:spPr>
          <a:xfrm>
            <a:off x="3683726" y="2725971"/>
            <a:ext cx="1156421" cy="3540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6090" y="665841"/>
            <a:ext cx="4748401" cy="64044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kis történelem….</a:t>
            </a:r>
            <a:endParaRPr lang="hu-H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yamatábra: Lyukszalag 3"/>
          <p:cNvSpPr/>
          <p:nvPr/>
        </p:nvSpPr>
        <p:spPr>
          <a:xfrm>
            <a:off x="352697" y="992777"/>
            <a:ext cx="11717383" cy="5068389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1823. január 22-én </a:t>
            </a:r>
            <a:r>
              <a:rPr lang="hu-HU" sz="2800" u="sng" dirty="0">
                <a:latin typeface="Arial" panose="020B0604020202020204" pitchFamily="34" charset="0"/>
                <a:cs typeface="Arial" panose="020B0604020202020204" pitchFamily="34" charset="0"/>
              </a:rPr>
              <a:t>Csekén </a:t>
            </a:r>
            <a:r>
              <a:rPr lang="hu-H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Kölcsey </a:t>
            </a:r>
            <a:r>
              <a:rPr lang="hu-HU" sz="2800" u="sng" dirty="0">
                <a:latin typeface="Arial" panose="020B0604020202020204" pitchFamily="34" charset="0"/>
                <a:cs typeface="Arial" panose="020B0604020202020204" pitchFamily="34" charset="0"/>
              </a:rPr>
              <a:t>Ferenc </a:t>
            </a:r>
            <a:r>
              <a:rPr lang="hu-H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megírta </a:t>
            </a:r>
            <a:r>
              <a:rPr lang="hu-HU" sz="2800" u="sng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hu-HU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Hymnus</a:t>
            </a:r>
            <a:r>
              <a:rPr lang="hu-HU" sz="2800" i="1" dirty="0">
                <a:latin typeface="Arial" panose="020B0604020202020204" pitchFamily="34" charset="0"/>
                <a:cs typeface="Arial" panose="020B0604020202020204" pitchFamily="34" charset="0"/>
              </a:rPr>
              <a:t>, a magyar nép zivataros </a:t>
            </a:r>
            <a:r>
              <a:rPr lang="hu-H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századaiból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 című költeményét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1844</a:t>
            </a:r>
            <a:r>
              <a:rPr lang="hu-H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májusában</a:t>
            </a:r>
            <a:r>
              <a:rPr lang="hu-H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800" u="sng" dirty="0">
                <a:latin typeface="Arial" panose="020B0604020202020204" pitchFamily="34" charset="0"/>
                <a:cs typeface="Arial" panose="020B0604020202020204" pitchFamily="34" charset="0"/>
              </a:rPr>
              <a:t>Erkel Ferenc benyújtotta pályázatát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amiben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egy különleges zenét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komponált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költeményhez. Ez a pályamű nyert, azóta is ez a használatban lévő hivatalos változat.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Himnusz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először egy gőzhajó vízrebocsátásakor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hangzott el nyilvánosan 1844-ben.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04" y="304301"/>
            <a:ext cx="1516585" cy="1492024"/>
          </a:xfrm>
          <a:prstGeom prst="rect">
            <a:avLst/>
          </a:prstGeom>
        </p:spPr>
      </p:pic>
      <p:sp>
        <p:nvSpPr>
          <p:cNvPr id="6" name="Folyamatábra: Másik feldolgozás 5"/>
          <p:cNvSpPr/>
          <p:nvPr/>
        </p:nvSpPr>
        <p:spPr>
          <a:xfrm>
            <a:off x="1169895" y="5527496"/>
            <a:ext cx="9520518" cy="1067339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Tekints be egy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különleges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irodalomórára! </a:t>
            </a:r>
          </a:p>
          <a:p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most ide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! </a:t>
            </a: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Másik feldolgozás 3"/>
          <p:cNvSpPr/>
          <p:nvPr/>
        </p:nvSpPr>
        <p:spPr>
          <a:xfrm>
            <a:off x="4813661" y="2801983"/>
            <a:ext cx="3122023" cy="193330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Mit kér Istentől az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író a magyaroknak? </a:t>
            </a:r>
            <a:endParaRPr lang="hu-HU" sz="3000" dirty="0"/>
          </a:p>
        </p:txBody>
      </p:sp>
      <p:sp>
        <p:nvSpPr>
          <p:cNvPr id="5" name="Átellenes sarkain kerekített téglalap 4"/>
          <p:cNvSpPr/>
          <p:nvPr/>
        </p:nvSpPr>
        <p:spPr>
          <a:xfrm>
            <a:off x="8974184" y="4278085"/>
            <a:ext cx="3017520" cy="1371600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Azt, hogy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sten áldja meg a magyar népet!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Átellenes sarkain kerekített téglalap 5"/>
          <p:cNvSpPr/>
          <p:nvPr/>
        </p:nvSpPr>
        <p:spPr>
          <a:xfrm>
            <a:off x="940525" y="1874519"/>
            <a:ext cx="3095897" cy="1306286"/>
          </a:xfrm>
          <a:prstGeom prst="round2Diag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Azt, hogy Isten jóindulattal legyen irántunk!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8895806" y="1325880"/>
            <a:ext cx="2390502" cy="147610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Azt, hogy Isten óvó szeretettel kísérje a magyarok életét!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Átellenes sarkain kerekített téglalap 7"/>
          <p:cNvSpPr/>
          <p:nvPr/>
        </p:nvSpPr>
        <p:spPr>
          <a:xfrm>
            <a:off x="1018901" y="4434839"/>
            <a:ext cx="2939143" cy="1449977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Azt, hogy forduljon jobbra nehéz sorsunk!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Átellenes sarkain kerekített téglalap 8"/>
          <p:cNvSpPr/>
          <p:nvPr/>
        </p:nvSpPr>
        <p:spPr>
          <a:xfrm>
            <a:off x="4650377" y="548640"/>
            <a:ext cx="2991394" cy="1397726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Azt, hogy Isten bocsásson meg nekünk!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Átellenes sarkain kerekített téglalap 9"/>
          <p:cNvSpPr/>
          <p:nvPr/>
        </p:nvSpPr>
        <p:spPr>
          <a:xfrm>
            <a:off x="4996544" y="5254533"/>
            <a:ext cx="3239589" cy="1404258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Azt, hogy ne érjen minket többé büntetés!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6225988" y="2151529"/>
            <a:ext cx="26894" cy="44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8095129" y="2474259"/>
            <a:ext cx="510989" cy="327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8095129" y="4128247"/>
            <a:ext cx="658906" cy="40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400800" y="4921624"/>
            <a:ext cx="0" cy="188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4195482" y="2801983"/>
            <a:ext cx="454895" cy="156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>
            <a:off x="4195482" y="4735285"/>
            <a:ext cx="454895" cy="186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683</Words>
  <Application>Microsoft Office PowerPoint</Application>
  <PresentationFormat>Szélesvásznú</PresentationFormat>
  <Paragraphs>91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 a kérdésen!  </vt:lpstr>
      <vt:lpstr>PowerPoint-bemutató</vt:lpstr>
      <vt:lpstr>A Himnusz szövegének és zenéjének szerzője</vt:lpstr>
      <vt:lpstr>kézirat  és  kottakép </vt:lpstr>
      <vt:lpstr>Egy kis történelem….</vt:lpstr>
      <vt:lpstr>PowerPoint-bemutató</vt:lpstr>
      <vt:lpstr>Jól jegyezd meg!</vt:lpstr>
      <vt:lpstr>Házi feladat!  </vt:lpstr>
      <vt:lpstr>Készítsd el az online feladatodat!</vt:lpstr>
      <vt:lpstr>Hallgasd meg a 229. dicséret feldolgozását!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463</cp:revision>
  <dcterms:created xsi:type="dcterms:W3CDTF">2020-03-16T06:58:02Z</dcterms:created>
  <dcterms:modified xsi:type="dcterms:W3CDTF">2020-05-27T11:49:14Z</dcterms:modified>
</cp:coreProperties>
</file>