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22" r:id="rId1"/>
  </p:sldMasterIdLst>
  <p:notesMasterIdLst>
    <p:notesMasterId r:id="rId16"/>
  </p:notesMasterIdLst>
  <p:sldIdLst>
    <p:sldId id="302" r:id="rId2"/>
    <p:sldId id="285" r:id="rId3"/>
    <p:sldId id="328" r:id="rId4"/>
    <p:sldId id="335" r:id="rId5"/>
    <p:sldId id="336" r:id="rId6"/>
    <p:sldId id="339" r:id="rId7"/>
    <p:sldId id="341" r:id="rId8"/>
    <p:sldId id="329" r:id="rId9"/>
    <p:sldId id="338" r:id="rId10"/>
    <p:sldId id="327" r:id="rId11"/>
    <p:sldId id="340" r:id="rId12"/>
    <p:sldId id="303" r:id="rId13"/>
    <p:sldId id="290" r:id="rId14"/>
    <p:sldId id="291" r:id="rId15"/>
  </p:sldIdLst>
  <p:sldSz cx="12192000" cy="6858000"/>
  <p:notesSz cx="6858000" cy="9144000"/>
  <p:defaultTextStyle>
    <a:defPPr>
      <a:defRPr lang="hu-H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entury Gothic" panose="020B0502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entury Gothic" panose="020B0502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entury Gothic" panose="020B0502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entury Gothic" panose="020B0502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entury Gothic" panose="020B0502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entury Gothic" panose="020B0502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entury Gothic" panose="020B0502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entury Gothic" panose="020B0502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entury Gothic" panose="020B0502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5CDAB"/>
    <a:srgbClr val="DCD4B2"/>
    <a:srgbClr val="65443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931" autoAdjust="0"/>
    <p:restoredTop sz="94660"/>
  </p:normalViewPr>
  <p:slideViewPr>
    <p:cSldViewPr snapToGrid="0">
      <p:cViewPr varScale="1">
        <p:scale>
          <a:sx n="71" d="100"/>
          <a:sy n="71" d="100"/>
        </p:scale>
        <p:origin x="84" y="1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5FF79973-3D1E-4CA4-B3AD-A478600CF701}" type="datetimeFigureOut">
              <a:rPr lang="hu-HU"/>
              <a:pPr>
                <a:defRPr/>
              </a:pPr>
              <a:t>2020. 11. 25.</a:t>
            </a:fld>
            <a:endParaRPr lang="hu-HU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hu-HU" noProof="0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u-HU" noProof="0" smtClean="0"/>
              <a:t>Mintaszöveg szerkesztése</a:t>
            </a:r>
          </a:p>
          <a:p>
            <a:pPr lvl="1"/>
            <a:r>
              <a:rPr lang="hu-HU" noProof="0" smtClean="0"/>
              <a:t>Második szint</a:t>
            </a:r>
          </a:p>
          <a:p>
            <a:pPr lvl="2"/>
            <a:r>
              <a:rPr lang="hu-HU" noProof="0" smtClean="0"/>
              <a:t>Harmadik szint</a:t>
            </a:r>
          </a:p>
          <a:p>
            <a:pPr lvl="3"/>
            <a:r>
              <a:rPr lang="hu-HU" noProof="0" smtClean="0"/>
              <a:t>Negyedik szint</a:t>
            </a:r>
          </a:p>
          <a:p>
            <a:pPr lvl="4"/>
            <a:r>
              <a:rPr lang="hu-HU" noProof="0" smtClean="0"/>
              <a:t>Ötödik szint</a:t>
            </a:r>
            <a:endParaRPr lang="hu-HU" noProof="0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1C029477-35BB-4216-960D-DDD4BD7D8541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17779" y="802298"/>
            <a:ext cx="8637073" cy="2541431"/>
          </a:xfrm>
        </p:spPr>
        <p:txBody>
          <a:bodyPr bIns="0" anchor="b">
            <a:normAutofit/>
          </a:bodyPr>
          <a:lstStyle>
            <a:lvl1pPr algn="l">
              <a:defRPr sz="660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17780" y="3531204"/>
            <a:ext cx="8637072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 smtClean="0"/>
              <a:t>Kattintson ide az alcím mintájának szerkesztéséhez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A109428-E0C5-4175-B4B0-00B8AF5EF7EF}" type="datetimeFigureOut">
              <a:rPr lang="hu-HU" smtClean="0"/>
              <a:pPr>
                <a:defRPr/>
              </a:pPr>
              <a:t>2020. 11. 25.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16500" y="329307"/>
            <a:ext cx="4973915" cy="309201"/>
          </a:xfrm>
        </p:spPr>
        <p:txBody>
          <a:bodyPr/>
          <a:lstStyle/>
          <a:p>
            <a:pPr>
              <a:defRPr/>
            </a:pPr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37664" y="798973"/>
            <a:ext cx="811019" cy="503578"/>
          </a:xfrm>
        </p:spPr>
        <p:txBody>
          <a:bodyPr/>
          <a:lstStyle/>
          <a:p>
            <a:pPr>
              <a:defRPr/>
            </a:pPr>
            <a:fld id="{E86C0289-B05C-4429-B054-1CA8B3791330}" type="slidenum">
              <a:rPr lang="hu-HU" smtClean="0"/>
              <a:pPr>
                <a:defRPr/>
              </a:pPr>
              <a:t>‹#›</a:t>
            </a:fld>
            <a:endParaRPr lang="hu-HU"/>
          </a:p>
        </p:txBody>
      </p:sp>
      <p:cxnSp>
        <p:nvCxnSpPr>
          <p:cNvPr id="15" name="Straight Connector 14"/>
          <p:cNvCxnSpPr/>
          <p:nvPr/>
        </p:nvCxnSpPr>
        <p:spPr>
          <a:xfrm>
            <a:off x="2417780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870790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D42BE19-12F4-45F7-8017-93C9F549BA33}" type="datetimeFigureOut">
              <a:rPr lang="hu-HU" smtClean="0"/>
              <a:pPr>
                <a:defRPr/>
              </a:pPr>
              <a:t>2020. 11. 25.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6D0C325-3DF7-4F3E-9CF4-10434BF3A564}" type="slidenum">
              <a:rPr lang="hu-HU" smtClean="0"/>
              <a:pPr>
                <a:defRPr/>
              </a:pPr>
              <a:t>‹#›</a:t>
            </a:fld>
            <a:endParaRPr lang="hu-HU"/>
          </a:p>
        </p:txBody>
      </p:sp>
      <p:cxnSp>
        <p:nvCxnSpPr>
          <p:cNvPr id="26" name="Straight Connector 25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685164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39111" y="798973"/>
            <a:ext cx="1615742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4672" y="798973"/>
            <a:ext cx="7828830" cy="4659889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355A02B-8CCE-4250-AEF9-7A3703D69E22}" type="datetimeFigureOut">
              <a:rPr lang="hu-HU" smtClean="0"/>
              <a:pPr>
                <a:defRPr/>
              </a:pPr>
              <a:t>2020. 11. 25.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9C9B40-8520-457F-82B7-C23FF97A217A}" type="slidenum">
              <a:rPr lang="hu-HU" smtClean="0"/>
              <a:pPr>
                <a:defRPr/>
              </a:pPr>
              <a:t>‹#›</a:t>
            </a:fld>
            <a:endParaRPr lang="hu-HU"/>
          </a:p>
        </p:txBody>
      </p:sp>
      <p:cxnSp>
        <p:nvCxnSpPr>
          <p:cNvPr id="15" name="Straight Connector 14"/>
          <p:cNvCxnSpPr/>
          <p:nvPr/>
        </p:nvCxnSpPr>
        <p:spPr>
          <a:xfrm>
            <a:off x="9439111" y="798973"/>
            <a:ext cx="0" cy="4659889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473013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C9269BA-62E0-42A1-A90B-2AB963AB5BB5}" type="datetimeFigureOut">
              <a:rPr lang="hu-HU" smtClean="0"/>
              <a:pPr>
                <a:defRPr/>
              </a:pPr>
              <a:t>2020. 11. 25.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797A35B-C2EA-4F09-B1A7-ACF1DA7D196C}" type="slidenum">
              <a:rPr lang="hu-HU" smtClean="0"/>
              <a:pPr>
                <a:defRPr/>
              </a:pPr>
              <a:t>‹#›</a:t>
            </a:fld>
            <a:endParaRPr lang="hu-HU"/>
          </a:p>
        </p:txBody>
      </p:sp>
      <p:cxnSp>
        <p:nvCxnSpPr>
          <p:cNvPr id="33" name="Straight Connector 32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291560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4239" y="1756130"/>
            <a:ext cx="8643154" cy="1887950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4239" y="3806195"/>
            <a:ext cx="8630446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5D581EF-5708-486E-B0A1-81C6B7A62603}" type="datetimeFigureOut">
              <a:rPr lang="hu-HU" smtClean="0"/>
              <a:pPr>
                <a:defRPr/>
              </a:pPr>
              <a:t>2020. 11. 25.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6C1AC01-3D16-46C8-BB01-1895D9961682}" type="slidenum">
              <a:rPr lang="hu-HU" smtClean="0"/>
              <a:pPr>
                <a:defRPr/>
              </a:pPr>
              <a:t>‹#›</a:t>
            </a:fld>
            <a:endParaRPr lang="hu-H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454239" y="3804985"/>
            <a:ext cx="8630446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118114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9217" y="804889"/>
            <a:ext cx="9605635" cy="1059305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7331" y="2010878"/>
            <a:ext cx="4645152" cy="3448595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3771" y="2017343"/>
            <a:ext cx="4645152" cy="3441520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0C3B45F-F1C2-4E45-9F3A-A7C054EBE746}" type="datetimeFigureOut">
              <a:rPr lang="hu-HU" smtClean="0"/>
              <a:pPr>
                <a:defRPr/>
              </a:pPr>
              <a:t>2020. 11. 25.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5353E90-58FB-4092-BEC9-C3435ADA17C6}" type="slidenum">
              <a:rPr lang="hu-HU" smtClean="0"/>
              <a:pPr>
                <a:defRPr/>
              </a:pPr>
              <a:t>‹#›</a:t>
            </a:fld>
            <a:endParaRPr lang="hu-HU"/>
          </a:p>
        </p:txBody>
      </p:sp>
      <p:cxnSp>
        <p:nvCxnSpPr>
          <p:cNvPr id="35" name="Straight Connector 3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118918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191" y="804163"/>
            <a:ext cx="9607661" cy="1056319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191" y="2019549"/>
            <a:ext cx="4645152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7191" y="2824269"/>
            <a:ext cx="4645152" cy="2644457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2362" y="2023003"/>
            <a:ext cx="4645152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2362" y="2821491"/>
            <a:ext cx="4645152" cy="2637371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88A50E2-4E2E-41EC-86C3-B10EC51C78D6}" type="datetimeFigureOut">
              <a:rPr lang="hu-HU" smtClean="0"/>
              <a:pPr>
                <a:defRPr/>
              </a:pPr>
              <a:t>2020. 11. 25.</a:t>
            </a:fld>
            <a:endParaRPr lang="hu-H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hu-H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FA03B28-3E90-4047-8075-A15E6E9E4DD7}" type="slidenum">
              <a:rPr lang="hu-HU" smtClean="0"/>
              <a:pPr>
                <a:defRPr/>
              </a:pPr>
              <a:t>‹#›</a:t>
            </a:fld>
            <a:endParaRPr lang="hu-HU"/>
          </a:p>
        </p:txBody>
      </p:sp>
      <p:cxnSp>
        <p:nvCxnSpPr>
          <p:cNvPr id="29" name="Straight Connector 28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207761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C612F3D-7F5D-4560-89D1-749ABE8FE135}" type="datetimeFigureOut">
              <a:rPr lang="hu-HU" smtClean="0"/>
              <a:pPr>
                <a:defRPr/>
              </a:pPr>
              <a:t>2020. 11. 25.</a:t>
            </a:fld>
            <a:endParaRPr lang="hu-H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hu-H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023D449-D38D-48E0-83D6-61EF9B6D52EF}" type="slidenum">
              <a:rPr lang="hu-HU" smtClean="0"/>
              <a:pPr>
                <a:defRPr/>
              </a:pPr>
              <a:t>‹#›</a:t>
            </a:fld>
            <a:endParaRPr lang="hu-HU"/>
          </a:p>
        </p:txBody>
      </p:sp>
      <p:cxnSp>
        <p:nvCxnSpPr>
          <p:cNvPr id="25" name="Straight Connector 2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575240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A1B7C44-1BEF-42F4-B186-6867A1EEDE39}" type="datetimeFigureOut">
              <a:rPr lang="hu-HU" smtClean="0"/>
              <a:pPr>
                <a:defRPr/>
              </a:pPr>
              <a:t>2020. 11. 25.</a:t>
            </a:fld>
            <a:endParaRPr lang="hu-H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hu-H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0F66628-5DAD-42F2-BDFA-3896EA6F0E4A}" type="slidenum">
              <a:rPr lang="hu-HU" smtClean="0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4083889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671" y="798973"/>
            <a:ext cx="3273099" cy="2247117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3714" y="798974"/>
            <a:ext cx="6012470" cy="4658826"/>
          </a:xfrm>
        </p:spPr>
        <p:txBody>
          <a:bodyPr anchor="ctr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4671" y="3205491"/>
            <a:ext cx="3275013" cy="2248181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AD2B029-0236-492A-889D-AA35E859CF30}" type="datetimeFigureOut">
              <a:rPr lang="hu-HU" smtClean="0"/>
              <a:pPr>
                <a:defRPr/>
              </a:pPr>
              <a:t>2020. 11. 25.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85D1B38-B9D7-4AD0-A719-144E1F41BD62}" type="slidenum">
              <a:rPr lang="hu-HU" smtClean="0"/>
              <a:pPr>
                <a:defRPr/>
              </a:pPr>
              <a:t>‹#›</a:t>
            </a:fld>
            <a:endParaRPr lang="hu-HU"/>
          </a:p>
        </p:txBody>
      </p:sp>
      <p:cxnSp>
        <p:nvCxnSpPr>
          <p:cNvPr id="17" name="Straight Connector 16"/>
          <p:cNvCxnSpPr/>
          <p:nvPr/>
        </p:nvCxnSpPr>
        <p:spPr>
          <a:xfrm>
            <a:off x="1448280" y="3205491"/>
            <a:ext cx="3269490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17185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 bwMode="black"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 bwMode="blackWhite"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1206" y="1129513"/>
            <a:ext cx="5532328" cy="1830584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4389" y="1122542"/>
            <a:ext cx="2791171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u-HU" smtClean="0"/>
              <a:t>Kép beszúrásához kattintson az ikonra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50329" y="3145992"/>
            <a:ext cx="5524404" cy="200374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47382" y="5469856"/>
            <a:ext cx="5527351" cy="320123"/>
          </a:xfrm>
        </p:spPr>
        <p:txBody>
          <a:bodyPr/>
          <a:lstStyle>
            <a:lvl1pPr algn="l">
              <a:defRPr/>
            </a:lvl1pPr>
          </a:lstStyle>
          <a:p>
            <a:pPr>
              <a:defRPr/>
            </a:pPr>
            <a:fld id="{E1F5BC0B-D0A0-4B2B-ABE7-CBCFE4EC4727}" type="datetimeFigureOut">
              <a:rPr lang="hu-HU" smtClean="0"/>
              <a:pPr>
                <a:defRPr/>
              </a:pPr>
              <a:t>2020. 11. 25.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47382" y="318640"/>
            <a:ext cx="5541004" cy="320931"/>
          </a:xfrm>
        </p:spPr>
        <p:txBody>
          <a:bodyPr/>
          <a:lstStyle/>
          <a:p>
            <a:pPr>
              <a:defRPr/>
            </a:pPr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F96C519-AAD8-4F95-B8B0-E2534019F62C}" type="slidenum">
              <a:rPr lang="hu-HU" smtClean="0"/>
              <a:pPr>
                <a:defRPr/>
              </a:pPr>
              <a:t>‹#›</a:t>
            </a:fld>
            <a:endParaRPr lang="hu-HU"/>
          </a:p>
        </p:txBody>
      </p:sp>
      <p:cxnSp>
        <p:nvCxnSpPr>
          <p:cNvPr id="31" name="Straight Connector 30"/>
          <p:cNvCxnSpPr/>
          <p:nvPr/>
        </p:nvCxnSpPr>
        <p:spPr>
          <a:xfrm>
            <a:off x="1447382" y="3143605"/>
            <a:ext cx="5527351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725176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1579" y="2015732"/>
            <a:ext cx="9603275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0D13950A-0EE0-400B-8837-60B74F859272}" type="datetimeFigureOut">
              <a:rPr lang="hu-HU" smtClean="0"/>
              <a:pPr>
                <a:defRPr/>
              </a:pPr>
              <a:t>2020. 11. 25.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51579" y="329307"/>
            <a:ext cx="5938836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0060" y="798973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pPr>
              <a:defRPr/>
            </a:pPr>
            <a:fld id="{FFBD0CE1-DF78-4351-A5F8-C4257F4C1AEC}" type="slidenum">
              <a:rPr lang="hu-HU" smtClean="0"/>
              <a:pPr>
                <a:defRPr/>
              </a:pPr>
              <a:t>‹#›</a:t>
            </a:fld>
            <a:endParaRPr lang="hu-HU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041060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3" r:id="rId1"/>
    <p:sldLayoutId id="2147483824" r:id="rId2"/>
    <p:sldLayoutId id="2147483825" r:id="rId3"/>
    <p:sldLayoutId id="2147483826" r:id="rId4"/>
    <p:sldLayoutId id="2147483827" r:id="rId5"/>
    <p:sldLayoutId id="2147483828" r:id="rId6"/>
    <p:sldLayoutId id="2147483829" r:id="rId7"/>
    <p:sldLayoutId id="2147483830" r:id="rId8"/>
    <p:sldLayoutId id="2147483831" r:id="rId9"/>
    <p:sldLayoutId id="2147483832" r:id="rId10"/>
    <p:sldLayoutId id="214748383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kateteka.hu/05-adventi-naptarak/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s://kateteka.hu/05-adventi-naptarak/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youtube.com/watch?v=iBwc1q7wvD8" TargetMode="Externa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1661768" y="449001"/>
            <a:ext cx="9848916" cy="1171003"/>
          </a:xfrm>
        </p:spPr>
        <p:txBody>
          <a:bodyPr>
            <a:normAutofit fontScale="90000"/>
          </a:bodyPr>
          <a:lstStyle/>
          <a:p>
            <a:r>
              <a:rPr lang="hu-HU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Ünnepeljünk együtt!</a:t>
            </a:r>
            <a:endParaRPr lang="hu-HU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2352718" y="2959546"/>
            <a:ext cx="4958000" cy="741871"/>
          </a:xfrm>
        </p:spPr>
        <p:txBody>
          <a:bodyPr>
            <a:normAutofit fontScale="25000" lnSpcReduction="20000"/>
          </a:bodyPr>
          <a:lstStyle/>
          <a:p>
            <a:r>
              <a:rPr lang="hu-HU" sz="9600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Adventi várakozás </a:t>
            </a:r>
            <a:r>
              <a:rPr lang="hu-HU" sz="9600" dirty="0"/>
              <a:t/>
            </a:r>
            <a:br>
              <a:rPr lang="hu-HU" sz="9600" dirty="0"/>
            </a:br>
            <a:endParaRPr lang="hu-HU" sz="9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hu-H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hu-HU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hu-H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Kép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37350" y="2097741"/>
            <a:ext cx="5911452" cy="3937468"/>
          </a:xfrm>
          <a:prstGeom prst="rect">
            <a:avLst/>
          </a:prstGeom>
        </p:spPr>
      </p:pic>
      <p:sp>
        <p:nvSpPr>
          <p:cNvPr id="7" name="Téglalap 6"/>
          <p:cNvSpPr/>
          <p:nvPr/>
        </p:nvSpPr>
        <p:spPr>
          <a:xfrm>
            <a:off x="10165426" y="5574376"/>
            <a:ext cx="154407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dirty="0" smtClean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A kép forrása</a:t>
            </a:r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34912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594242" y="267618"/>
            <a:ext cx="7091860" cy="1251899"/>
          </a:xfrm>
          <a:gradFill flip="none" rotWithShape="1">
            <a:gsLst>
              <a:gs pos="0">
                <a:schemeClr val="bg2">
                  <a:lumMod val="90000"/>
                  <a:tint val="66000"/>
                  <a:satMod val="160000"/>
                </a:schemeClr>
              </a:gs>
              <a:gs pos="50000">
                <a:schemeClr val="bg2">
                  <a:lumMod val="90000"/>
                  <a:tint val="44500"/>
                  <a:satMod val="160000"/>
                </a:schemeClr>
              </a:gs>
              <a:gs pos="100000">
                <a:schemeClr val="bg2">
                  <a:lumMod val="90000"/>
                  <a:tint val="23500"/>
                  <a:satMod val="160000"/>
                </a:schemeClr>
              </a:gs>
            </a:gsLst>
            <a:path path="circle">
              <a:fillToRect t="100000" r="100000"/>
            </a:path>
            <a:tileRect l="-100000" b="-100000"/>
          </a:gradFill>
        </p:spPr>
        <p:txBody>
          <a:bodyPr/>
          <a:lstStyle/>
          <a:p>
            <a:r>
              <a:rPr lang="hu-HU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Adventi naptár </a:t>
            </a:r>
            <a:r>
              <a:rPr lang="hu-HU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készítés</a:t>
            </a:r>
            <a:endParaRPr lang="hu-HU" dirty="0">
              <a:solidFill>
                <a:schemeClr val="accent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Átellenes sarkain kerekített téglalap 6"/>
          <p:cNvSpPr/>
          <p:nvPr/>
        </p:nvSpPr>
        <p:spPr>
          <a:xfrm>
            <a:off x="3926541" y="2061211"/>
            <a:ext cx="7906870" cy="3842048"/>
          </a:xfrm>
          <a:prstGeom prst="round2Diag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 algn="ctr">
              <a:buFont typeface="Arial" panose="020B0604020202020204" pitchFamily="34" charset="0"/>
              <a:buChar char="•"/>
            </a:pPr>
            <a:r>
              <a:rPr lang="hu-HU" sz="3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Készítsetek adventi </a:t>
            </a:r>
            <a:r>
              <a:rPr lang="hu-HU" sz="30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naptárat</a:t>
            </a:r>
            <a:r>
              <a:rPr lang="hu-HU" sz="3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</a:p>
          <a:p>
            <a:pPr marL="457200" indent="-457200" algn="ctr">
              <a:buFont typeface="Arial" panose="020B0604020202020204" pitchFamily="34" charset="0"/>
              <a:buChar char="•"/>
            </a:pPr>
            <a:r>
              <a:rPr lang="hu-HU" sz="3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Különleges díszítéssel jelöljétek az adventi vasárnapokat és a hittanórákat. </a:t>
            </a:r>
          </a:p>
          <a:p>
            <a:pPr marL="457200" indent="-457200" algn="ctr">
              <a:buFont typeface="Arial" panose="020B0604020202020204" pitchFamily="34" charset="0"/>
              <a:buChar char="•"/>
            </a:pPr>
            <a:r>
              <a:rPr lang="hu-HU" sz="3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Lehet </a:t>
            </a:r>
            <a:r>
              <a:rPr lang="hu-HU" sz="3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egyénileg vagy közösen készíteni</a:t>
            </a:r>
            <a:r>
              <a:rPr lang="hu-HU" sz="3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457200" indent="-457200" algn="ctr">
              <a:buFont typeface="Arial" panose="020B0604020202020204" pitchFamily="34" charset="0"/>
              <a:buChar char="•"/>
            </a:pPr>
            <a:r>
              <a:rPr lang="hu-HU" sz="3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Ezen a linken találhattok ötleteket, hogy mi kerüljön bele.</a:t>
            </a:r>
            <a:endParaRPr lang="hu-HU" sz="30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algn="ctr">
              <a:buFont typeface="Arial" panose="020B0604020202020204" pitchFamily="34" charset="0"/>
              <a:buChar char="•"/>
            </a:pPr>
            <a:r>
              <a:rPr lang="hu-HU" sz="3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Ide </a:t>
            </a:r>
            <a:r>
              <a:rPr lang="hu-HU" sz="30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kattints</a:t>
            </a:r>
            <a:r>
              <a:rPr lang="hu-HU" sz="3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 az ötletekhez!</a:t>
            </a:r>
          </a:p>
          <a:p>
            <a:pPr algn="ctr"/>
            <a:endParaRPr lang="hu-HU" sz="30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Kép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2519" y="4693024"/>
            <a:ext cx="1726087" cy="1721224"/>
          </a:xfrm>
          <a:prstGeom prst="rect">
            <a:avLst/>
          </a:prstGeom>
        </p:spPr>
      </p:pic>
      <p:pic>
        <p:nvPicPr>
          <p:cNvPr id="5" name="Kép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31306" y="213678"/>
            <a:ext cx="1443591" cy="1447680"/>
          </a:xfrm>
          <a:prstGeom prst="rect">
            <a:avLst/>
          </a:prstGeom>
        </p:spPr>
      </p:pic>
      <p:pic>
        <p:nvPicPr>
          <p:cNvPr id="6" name="Kép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17812" y="895823"/>
            <a:ext cx="2414113" cy="3492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64342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30307" y="804519"/>
            <a:ext cx="10624548" cy="1049235"/>
          </a:xfrm>
        </p:spPr>
        <p:txBody>
          <a:bodyPr/>
          <a:lstStyle/>
          <a:p>
            <a:r>
              <a:rPr lang="hu-HU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Készíts egy adventi </a:t>
            </a:r>
            <a:r>
              <a:rPr lang="hu-HU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bakancslistát!</a:t>
            </a:r>
            <a:endParaRPr lang="hu-HU" dirty="0">
              <a:solidFill>
                <a:schemeClr val="accent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5217458" y="2015733"/>
            <a:ext cx="6736977" cy="3981656"/>
          </a:xfrm>
        </p:spPr>
        <p:txBody>
          <a:bodyPr>
            <a:normAutofit fontScale="92500" lnSpcReduction="20000"/>
          </a:bodyPr>
          <a:lstStyle/>
          <a:p>
            <a:r>
              <a:rPr lang="hu-HU" b="1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Készíts magadnak egy adventi listát arról, </a:t>
            </a:r>
            <a:r>
              <a:rPr lang="hu-HU" b="1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hogy </a:t>
            </a:r>
            <a:r>
              <a:rPr lang="hu-HU" b="1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mit szeretnél megvalósítani ebben az időszakban! </a:t>
            </a:r>
          </a:p>
          <a:p>
            <a:pPr marL="0" indent="0">
              <a:buNone/>
            </a:pPr>
            <a:r>
              <a:rPr lang="hu-HU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(pl.: elolvasni egy </a:t>
            </a:r>
            <a:r>
              <a:rPr lang="hu-HU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szép könyvet</a:t>
            </a:r>
            <a:r>
              <a:rPr lang="hu-HU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hu-HU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képeslapot küldeni </a:t>
            </a:r>
            <a:r>
              <a:rPr lang="hu-HU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rokonoknak, sütni valamilyen finomságot a </a:t>
            </a:r>
            <a:r>
              <a:rPr lang="hu-HU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családtagoknak, saját készítésű meglepetést adni valakinek, rendszeresen imádkozni a betegekért </a:t>
            </a:r>
            <a:r>
              <a:rPr lang="hu-HU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stb.)</a:t>
            </a:r>
          </a:p>
          <a:p>
            <a:r>
              <a:rPr lang="hu-HU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hu-HU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feladat</a:t>
            </a:r>
            <a:r>
              <a:rPr lang="hu-HU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elkészítésekor arra is figyelj, hogy ne legyen túl </a:t>
            </a:r>
            <a:r>
              <a:rPr lang="hu-HU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hosszú a listád, </a:t>
            </a:r>
            <a:r>
              <a:rPr lang="hu-HU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hogy karácsonyig </a:t>
            </a:r>
            <a:r>
              <a:rPr lang="hu-HU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elvégezhesd a felírt tennivalóidat. </a:t>
            </a:r>
          </a:p>
          <a:p>
            <a:r>
              <a:rPr lang="hu-HU" b="1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TIPP</a:t>
            </a:r>
            <a:r>
              <a:rPr lang="hu-HU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Sorban haladj! Vezesd egy naplóban a tapasztalataidat! Írd le, amivel elkészültél és azt is, hogy milyen visszajelzéseket kaptál a kedvességeidre! </a:t>
            </a:r>
            <a:endParaRPr lang="hu-HU" dirty="0" smtClean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hu-HU" dirty="0" smtClean="0"/>
          </a:p>
          <a:p>
            <a:endParaRPr lang="hu-HU" dirty="0"/>
          </a:p>
        </p:txBody>
      </p:sp>
      <p:pic>
        <p:nvPicPr>
          <p:cNvPr id="7" name="Kép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831" y="2198172"/>
            <a:ext cx="4985497" cy="3320341"/>
          </a:xfrm>
          <a:prstGeom prst="rect">
            <a:avLst/>
          </a:prstGeom>
        </p:spPr>
      </p:pic>
      <p:pic>
        <p:nvPicPr>
          <p:cNvPr id="8" name="Kép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16114" y="460101"/>
            <a:ext cx="1127858" cy="1109568"/>
          </a:xfrm>
          <a:prstGeom prst="rect">
            <a:avLst/>
          </a:prstGeom>
        </p:spPr>
      </p:pic>
      <p:sp>
        <p:nvSpPr>
          <p:cNvPr id="9" name="Lekerekített téglalap 8"/>
          <p:cNvSpPr/>
          <p:nvPr/>
        </p:nvSpPr>
        <p:spPr>
          <a:xfrm>
            <a:off x="430307" y="5836050"/>
            <a:ext cx="4531658" cy="9144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 szeretnéd </a:t>
            </a:r>
            <a:r>
              <a:rPr lang="hu-HU" b="1" dirty="0" err="1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oszd</a:t>
            </a:r>
            <a:r>
              <a:rPr lang="hu-HU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meg ezt a listádat a hittanoktatóddal!</a:t>
            </a:r>
            <a:endParaRPr lang="hu-HU" b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078506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Kép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"/>
            <a:ext cx="12192000" cy="6118412"/>
          </a:xfrm>
          <a:prstGeom prst="rect">
            <a:avLst/>
          </a:prstGeom>
        </p:spPr>
      </p:pic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532966" y="688031"/>
            <a:ext cx="9330651" cy="992903"/>
          </a:xfrm>
          <a:solidFill>
            <a:schemeClr val="accent6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r>
              <a:rPr lang="hu-HU" sz="3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Hallgasd meg ezt az </a:t>
            </a:r>
            <a:r>
              <a:rPr lang="hu-HU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adventi</a:t>
            </a:r>
            <a:r>
              <a:rPr lang="hu-HU" sz="3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éneket!</a:t>
            </a:r>
            <a:br>
              <a:rPr lang="hu-HU" sz="3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hu-HU" sz="3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églalap 4"/>
          <p:cNvSpPr/>
          <p:nvPr/>
        </p:nvSpPr>
        <p:spPr>
          <a:xfrm>
            <a:off x="4767617" y="2222741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indent="0">
              <a:buNone/>
            </a:pPr>
            <a:endParaRPr lang="hu-H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églalap 6"/>
          <p:cNvSpPr/>
          <p:nvPr/>
        </p:nvSpPr>
        <p:spPr>
          <a:xfrm>
            <a:off x="777923" y="1939128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hu-HU" b="1" dirty="0"/>
          </a:p>
        </p:txBody>
      </p:sp>
      <p:sp>
        <p:nvSpPr>
          <p:cNvPr id="10" name="Könnycsepp 9"/>
          <p:cNvSpPr/>
          <p:nvPr/>
        </p:nvSpPr>
        <p:spPr>
          <a:xfrm>
            <a:off x="1961827" y="4804623"/>
            <a:ext cx="6089666" cy="2025328"/>
          </a:xfrm>
          <a:prstGeom prst="teardrop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Mit jelent számodra az ünnep és mit vársz tőle?</a:t>
            </a:r>
          </a:p>
        </p:txBody>
      </p:sp>
      <p:pic>
        <p:nvPicPr>
          <p:cNvPr id="11" name="Kép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1909" y="4750196"/>
            <a:ext cx="1542422" cy="1524132"/>
          </a:xfrm>
          <a:prstGeom prst="rect">
            <a:avLst/>
          </a:prstGeom>
        </p:spPr>
      </p:pic>
      <p:sp>
        <p:nvSpPr>
          <p:cNvPr id="12" name="Egy oldalon két sarkán levágott téglalap 11"/>
          <p:cNvSpPr/>
          <p:nvPr/>
        </p:nvSpPr>
        <p:spPr>
          <a:xfrm>
            <a:off x="8488907" y="4449169"/>
            <a:ext cx="3002507" cy="914400"/>
          </a:xfrm>
          <a:prstGeom prst="snip2Same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Készíts erről egy vázlatot a füzetedbe!</a:t>
            </a:r>
            <a:endParaRPr lang="hu-HU" sz="20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" name="Kép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76058" y="5413474"/>
            <a:ext cx="1124958" cy="1110156"/>
          </a:xfrm>
          <a:prstGeom prst="rect">
            <a:avLst/>
          </a:prstGeom>
        </p:spPr>
      </p:pic>
      <p:pic>
        <p:nvPicPr>
          <p:cNvPr id="6" name="Kép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412846" y="2132030"/>
            <a:ext cx="1609483" cy="1615580"/>
          </a:xfrm>
          <a:prstGeom prst="rect">
            <a:avLst/>
          </a:prstGeom>
        </p:spPr>
      </p:pic>
      <p:sp>
        <p:nvSpPr>
          <p:cNvPr id="3" name="Téglalap 2"/>
          <p:cNvSpPr/>
          <p:nvPr/>
        </p:nvSpPr>
        <p:spPr>
          <a:xfrm>
            <a:off x="4524943" y="2345851"/>
            <a:ext cx="5718232" cy="49244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r>
              <a:rPr lang="hu-HU" sz="2600" dirty="0" smtClean="0"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Ide </a:t>
            </a:r>
            <a:r>
              <a:rPr lang="hu-HU" sz="2600" dirty="0" err="1" smtClean="0"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kattints</a:t>
            </a:r>
            <a:r>
              <a:rPr lang="hu-HU" sz="2600" dirty="0" smtClean="0"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 a videoklip elindításához! </a:t>
            </a:r>
          </a:p>
        </p:txBody>
      </p:sp>
    </p:spTree>
    <p:extLst>
      <p:ext uri="{BB962C8B-B14F-4D97-AF65-F5344CB8AC3E}">
        <p14:creationId xmlns:p14="http://schemas.microsoft.com/office/powerpoint/2010/main" val="6535991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0" grpId="0" animBg="1"/>
      <p:bldP spid="12" grpId="0" animBg="1"/>
      <p:bldP spid="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ercs függőlegesen 1"/>
          <p:cNvSpPr/>
          <p:nvPr/>
        </p:nvSpPr>
        <p:spPr>
          <a:xfrm>
            <a:off x="1698625" y="34925"/>
            <a:ext cx="7731125" cy="6230938"/>
          </a:xfrm>
          <a:prstGeom prst="verticalScroll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hu-HU" sz="2300" i="1" dirty="0">
              <a:solidFill>
                <a:srgbClr val="6AAC91">
                  <a:lumMod val="50000"/>
                </a:srgb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hu-HU" sz="2300" dirty="0">
                <a:solidFill>
                  <a:srgbClr val="6AAC91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 Atyánk, aki a mennyekben vagy, szenteltessék meg a te neved,</a:t>
            </a:r>
            <a:br>
              <a:rPr lang="hu-HU" sz="2300" dirty="0">
                <a:solidFill>
                  <a:srgbClr val="6AAC91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u-HU" sz="2300" dirty="0">
                <a:solidFill>
                  <a:srgbClr val="6AAC91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jöjjön el a te országod, legyen meg a te akaratod, amint a mennyben, úgy a földön is;</a:t>
            </a:r>
            <a:br>
              <a:rPr lang="hu-HU" sz="2300" dirty="0">
                <a:solidFill>
                  <a:srgbClr val="6AAC91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u-HU" sz="2300" dirty="0">
                <a:solidFill>
                  <a:srgbClr val="6AAC91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Mindennapi kenyerünket add meg nekünk ma,</a:t>
            </a:r>
            <a:br>
              <a:rPr lang="hu-HU" sz="2300" dirty="0">
                <a:solidFill>
                  <a:srgbClr val="6AAC91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u-HU" sz="2300" dirty="0">
                <a:solidFill>
                  <a:srgbClr val="6AAC91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és bocsásd meg vétkeinket, miképpen mi is megbocsátunk az ellenünk vétkezőknek;</a:t>
            </a:r>
            <a:br>
              <a:rPr lang="hu-HU" sz="2300" dirty="0">
                <a:solidFill>
                  <a:srgbClr val="6AAC91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u-HU" sz="2300" dirty="0">
                <a:solidFill>
                  <a:srgbClr val="6AAC91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És ne </a:t>
            </a:r>
            <a:r>
              <a:rPr lang="hu-HU" sz="2300" dirty="0" err="1">
                <a:solidFill>
                  <a:srgbClr val="6AAC91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vígy</a:t>
            </a:r>
            <a:r>
              <a:rPr lang="hu-HU" sz="2300" dirty="0">
                <a:solidFill>
                  <a:srgbClr val="6AAC91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minket kísértésbe, de szabadíts meg a gonosztól;</a:t>
            </a:r>
            <a:br>
              <a:rPr lang="hu-HU" sz="2300" dirty="0">
                <a:solidFill>
                  <a:srgbClr val="6AAC91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u-HU" sz="2300" dirty="0">
                <a:solidFill>
                  <a:srgbClr val="6AAC91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Mert tied az ország, a hatalom és a dicsőség mindörökké.</a:t>
            </a:r>
            <a:br>
              <a:rPr lang="hu-HU" sz="2300" dirty="0">
                <a:solidFill>
                  <a:srgbClr val="6AAC91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u-HU" sz="2300" dirty="0">
                <a:solidFill>
                  <a:srgbClr val="6AAC91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Ámen.</a:t>
            </a:r>
            <a:br>
              <a:rPr lang="hu-HU" sz="2300" dirty="0">
                <a:solidFill>
                  <a:srgbClr val="6AAC91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u-HU" sz="2300" dirty="0">
                <a:solidFill>
                  <a:srgbClr val="6AAC91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(Mt 6,9-13)</a:t>
            </a:r>
          </a:p>
        </p:txBody>
      </p:sp>
      <p:pic>
        <p:nvPicPr>
          <p:cNvPr id="60419" name="Kép 3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300" y="1724025"/>
            <a:ext cx="2100263" cy="1868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zabályos ötszög 2"/>
          <p:cNvSpPr/>
          <p:nvPr/>
        </p:nvSpPr>
        <p:spPr>
          <a:xfrm>
            <a:off x="8843963" y="3260725"/>
            <a:ext cx="2986087" cy="2630488"/>
          </a:xfrm>
          <a:prstGeom prst="pentagon">
            <a:avLst/>
          </a:prstGeom>
          <a:solidFill>
            <a:schemeClr val="tx1">
              <a:lumMod val="75000"/>
              <a:lumOff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hu-HU" sz="25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Mondjuk el közösen az Úri imádságot!</a:t>
            </a: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42" name="Tartalom helye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7248" y="4864321"/>
            <a:ext cx="6230652" cy="1841152"/>
          </a:xfrm>
        </p:spPr>
      </p:pic>
      <p:pic>
        <p:nvPicPr>
          <p:cNvPr id="61443" name="Kép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004828"/>
            <a:ext cx="4721044" cy="107315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xtLst/>
        </p:spPr>
      </p:pic>
      <p:sp>
        <p:nvSpPr>
          <p:cNvPr id="2" name="Téglalap 1"/>
          <p:cNvSpPr/>
          <p:nvPr/>
        </p:nvSpPr>
        <p:spPr>
          <a:xfrm>
            <a:off x="2003865" y="2538852"/>
            <a:ext cx="9906117" cy="1938992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r>
              <a:rPr lang="hu-HU" sz="3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„Mert úgy szerette Isten a világot, hogy az ő egyszülött Fiát </a:t>
            </a:r>
            <a:r>
              <a:rPr lang="hu-HU" sz="30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adta, hogy </a:t>
            </a:r>
            <a:r>
              <a:rPr lang="hu-HU" sz="3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aki hisz őbenne, el ne vesszen, hanem örök élete legyen.”</a:t>
            </a:r>
          </a:p>
          <a:p>
            <a:r>
              <a:rPr lang="hu-HU" sz="3000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Ján</a:t>
            </a:r>
            <a:r>
              <a:rPr lang="hu-HU" sz="30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3,16</a:t>
            </a:r>
            <a:endParaRPr lang="hu-HU" sz="30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églalap 2"/>
          <p:cNvSpPr/>
          <p:nvPr/>
        </p:nvSpPr>
        <p:spPr>
          <a:xfrm>
            <a:off x="1009934" y="350968"/>
            <a:ext cx="10635065" cy="1193184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3000" dirty="0" smtClean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Tanuld meg most az aranymondást és mondd el hangosan is! </a:t>
            </a:r>
            <a:endParaRPr lang="hu-HU" sz="3000" dirty="0">
              <a:solidFill>
                <a:schemeClr val="accent3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2968" y="2677923"/>
            <a:ext cx="1321895" cy="1272937"/>
          </a:xfrm>
          <a:prstGeom prst="rect">
            <a:avLst/>
          </a:prstGeom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14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614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Kép 7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03" y="4705818"/>
            <a:ext cx="1397000" cy="157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Szövegdoboz 4"/>
          <p:cNvSpPr txBox="1"/>
          <p:nvPr/>
        </p:nvSpPr>
        <p:spPr>
          <a:xfrm>
            <a:off x="1470025" y="265113"/>
            <a:ext cx="8978900" cy="585787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40000"/>
                  <a:lumOff val="60000"/>
                  <a:shade val="30000"/>
                  <a:satMod val="115000"/>
                </a:schemeClr>
              </a:gs>
              <a:gs pos="50000">
                <a:schemeClr val="accent2">
                  <a:lumMod val="40000"/>
                  <a:lumOff val="60000"/>
                  <a:shade val="67500"/>
                  <a:satMod val="115000"/>
                </a:schemeClr>
              </a:gs>
              <a:gs pos="100000">
                <a:schemeClr val="accent2">
                  <a:lumMod val="40000"/>
                  <a:lumOff val="60000"/>
                  <a:shade val="100000"/>
                  <a:satMod val="115000"/>
                </a:schemeClr>
              </a:gs>
            </a:gsLst>
            <a:lin ang="2700000" scaled="1"/>
            <a:tileRect/>
          </a:gradFill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hu-HU" sz="3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Kezdjük közös imádsággal a hittanórát!</a:t>
            </a:r>
          </a:p>
        </p:txBody>
      </p:sp>
      <p:pic>
        <p:nvPicPr>
          <p:cNvPr id="6" name="Kép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2603" y="1034647"/>
            <a:ext cx="5492158" cy="5518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Szövegdoboz 6"/>
          <p:cNvSpPr txBox="1">
            <a:spLocks noChangeArrowheads="1"/>
          </p:cNvSpPr>
          <p:nvPr/>
        </p:nvSpPr>
        <p:spPr bwMode="auto">
          <a:xfrm>
            <a:off x="6934761" y="1184462"/>
            <a:ext cx="4148138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>
                <a:solidFill>
                  <a:srgbClr val="404040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600">
                <a:solidFill>
                  <a:srgbClr val="404040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400">
                <a:solidFill>
                  <a:srgbClr val="404040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hu-HU" altLang="hu-HU" sz="4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Áldás, Békesség!</a:t>
            </a:r>
          </a:p>
        </p:txBody>
      </p:sp>
      <p:sp>
        <p:nvSpPr>
          <p:cNvPr id="9" name="Lekerekített téglalap 8"/>
          <p:cNvSpPr/>
          <p:nvPr/>
        </p:nvSpPr>
        <p:spPr>
          <a:xfrm>
            <a:off x="7678271" y="2702858"/>
            <a:ext cx="4194760" cy="2541495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hu-HU" sz="3200" dirty="0">
                <a:solidFill>
                  <a:srgbClr val="766F54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mai </a:t>
            </a:r>
            <a:r>
              <a:rPr lang="hu-HU" sz="3200" dirty="0" smtClean="0">
                <a:solidFill>
                  <a:srgbClr val="766F54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hittanórán az adventi várakozásról lesz szó.</a:t>
            </a:r>
            <a:endParaRPr lang="hu-HU" sz="3200" dirty="0">
              <a:solidFill>
                <a:srgbClr val="766F54">
                  <a:lumMod val="50000"/>
                </a:srgb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/>
      <p:bldP spid="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093702" y="598436"/>
            <a:ext cx="8911687" cy="646161"/>
          </a:xfrm>
          <a:gradFill flip="none" rotWithShape="1">
            <a:gsLst>
              <a:gs pos="0">
                <a:schemeClr val="accent6">
                  <a:lumMod val="40000"/>
                  <a:lumOff val="60000"/>
                  <a:shade val="30000"/>
                  <a:satMod val="115000"/>
                </a:schemeClr>
              </a:gs>
              <a:gs pos="50000">
                <a:schemeClr val="accent6">
                  <a:lumMod val="40000"/>
                  <a:lumOff val="60000"/>
                  <a:shade val="67500"/>
                  <a:satMod val="115000"/>
                </a:schemeClr>
              </a:gs>
              <a:gs pos="100000">
                <a:schemeClr val="accent6">
                  <a:lumMod val="40000"/>
                  <a:lumOff val="60000"/>
                  <a:shade val="100000"/>
                  <a:satMod val="115000"/>
                </a:schemeClr>
              </a:gs>
            </a:gsLst>
            <a:lin ang="2700000" scaled="1"/>
            <a:tileRect/>
          </a:gradFill>
        </p:spPr>
        <p:txBody>
          <a:bodyPr/>
          <a:lstStyle/>
          <a:p>
            <a:r>
              <a:rPr lang="hu-HU" dirty="0" smtClean="0">
                <a:latin typeface="Arial" panose="020B0604020202020204" pitchFamily="34" charset="0"/>
                <a:cs typeface="Arial" panose="020B0604020202020204" pitchFamily="34" charset="0"/>
              </a:rPr>
              <a:t>Hallgasd meg ezt az éneket! </a:t>
            </a:r>
            <a:endParaRPr lang="hu-H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Átellenes sarkain levágott téglalap 4"/>
          <p:cNvSpPr/>
          <p:nvPr/>
        </p:nvSpPr>
        <p:spPr>
          <a:xfrm>
            <a:off x="3079005" y="4636053"/>
            <a:ext cx="6642848" cy="1674813"/>
          </a:xfrm>
          <a:prstGeom prst="snip2DiagRect">
            <a:avLst/>
          </a:prstGeom>
          <a:solidFill>
            <a:schemeClr val="accent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 smtClean="0">
                <a:latin typeface="Arial" panose="020B0604020202020204" pitchFamily="34" charset="0"/>
                <a:cs typeface="Arial" panose="020B0604020202020204" pitchFamily="34" charset="0"/>
              </a:rPr>
              <a:t>GONDOLKOZZUNK!</a:t>
            </a:r>
          </a:p>
          <a:p>
            <a:pPr algn="ctr"/>
            <a:r>
              <a:rPr lang="hu-HU" dirty="0" smtClean="0">
                <a:latin typeface="Arial" panose="020B0604020202020204" pitchFamily="34" charset="0"/>
                <a:cs typeface="Arial" panose="020B0604020202020204" pitchFamily="34" charset="0"/>
              </a:rPr>
              <a:t>Mondjátok el, hogy milyen érzés számotokra, ha valamire várnotok kell!</a:t>
            </a:r>
          </a:p>
          <a:p>
            <a:pPr algn="ctr"/>
            <a:r>
              <a:rPr lang="hu-HU" dirty="0" smtClean="0">
                <a:latin typeface="Arial" panose="020B0604020202020204" pitchFamily="34" charset="0"/>
                <a:cs typeface="Arial" panose="020B0604020202020204" pitchFamily="34" charset="0"/>
              </a:rPr>
              <a:t>Nehéz vagy könnyű a várakozás?</a:t>
            </a:r>
          </a:p>
          <a:p>
            <a:pPr algn="ctr"/>
            <a:r>
              <a:rPr lang="hu-HU" dirty="0" smtClean="0">
                <a:latin typeface="Arial" panose="020B0604020202020204" pitchFamily="34" charset="0"/>
                <a:cs typeface="Arial" panose="020B0604020202020204" pitchFamily="34" charset="0"/>
              </a:rPr>
              <a:t>Mit jelenthet szerintetek a „kész szív”?</a:t>
            </a:r>
            <a:endParaRPr lang="hu-H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Kép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74252" y="4948518"/>
            <a:ext cx="1353239" cy="1349427"/>
          </a:xfrm>
          <a:prstGeom prst="rect">
            <a:avLst/>
          </a:prstGeom>
        </p:spPr>
      </p:pic>
      <p:pic>
        <p:nvPicPr>
          <p:cNvPr id="8" name="Kép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005389" y="342594"/>
            <a:ext cx="1527333" cy="1527333"/>
          </a:xfrm>
          <a:prstGeom prst="rect">
            <a:avLst/>
          </a:prstGeom>
        </p:spPr>
      </p:pic>
      <p:pic>
        <p:nvPicPr>
          <p:cNvPr id="7" name="Várj ember szíve készen - zenés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493688" y="1899249"/>
            <a:ext cx="2170607" cy="2170607"/>
          </a:xfrm>
          <a:prstGeom prst="rect">
            <a:avLst/>
          </a:prstGeom>
        </p:spPr>
      </p:pic>
      <p:sp>
        <p:nvSpPr>
          <p:cNvPr id="9" name="Téglalap 8"/>
          <p:cNvSpPr/>
          <p:nvPr/>
        </p:nvSpPr>
        <p:spPr>
          <a:xfrm>
            <a:off x="2743200" y="2460812"/>
            <a:ext cx="4625788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Kattints erre az ikonra az ének elindításához!</a:t>
            </a:r>
            <a:endParaRPr lang="hu-HU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8618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2" grpId="0" animBg="1"/>
      <p:bldP spid="5" grpId="0" animBg="1"/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29603" y="280084"/>
            <a:ext cx="10072550" cy="957045"/>
          </a:xfrm>
          <a:solidFill>
            <a:schemeClr val="accent3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r>
              <a:rPr lang="hu-HU" dirty="0" smtClean="0">
                <a:latin typeface="Arial" panose="020B0604020202020204" pitchFamily="34" charset="0"/>
                <a:cs typeface="Arial" panose="020B0604020202020204" pitchFamily="34" charset="0"/>
              </a:rPr>
              <a:t>Mi </a:t>
            </a:r>
            <a:r>
              <a:rPr lang="hu-HU" dirty="0" smtClean="0">
                <a:latin typeface="Arial" panose="020B0604020202020204" pitchFamily="34" charset="0"/>
                <a:cs typeface="Arial" panose="020B0604020202020204" pitchFamily="34" charset="0"/>
              </a:rPr>
              <a:t>lesz az </a:t>
            </a:r>
            <a:r>
              <a:rPr lang="hu-HU" dirty="0" smtClean="0">
                <a:latin typeface="Arial" panose="020B0604020202020204" pitchFamily="34" charset="0"/>
                <a:cs typeface="Arial" panose="020B0604020202020204" pitchFamily="34" charset="0"/>
              </a:rPr>
              <a:t>én adventemben?</a:t>
            </a:r>
            <a:endParaRPr lang="hu-H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Tartalom helye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4450" y="1358151"/>
            <a:ext cx="7958950" cy="5268825"/>
          </a:xfrm>
          <a:prstGeom prst="rect">
            <a:avLst/>
          </a:prstGeom>
        </p:spPr>
      </p:pic>
      <p:sp>
        <p:nvSpPr>
          <p:cNvPr id="5" name="Ellipszis 4"/>
          <p:cNvSpPr/>
          <p:nvPr/>
        </p:nvSpPr>
        <p:spPr>
          <a:xfrm>
            <a:off x="8206189" y="591672"/>
            <a:ext cx="3867900" cy="326763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 smtClean="0">
                <a:latin typeface="Arial" panose="020B0604020202020204" pitchFamily="34" charset="0"/>
                <a:cs typeface="Arial" panose="020B0604020202020204" pitchFamily="34" charset="0"/>
              </a:rPr>
              <a:t>Mit írnál az üresen maradt jegyzetlapra?</a:t>
            </a:r>
          </a:p>
          <a:p>
            <a:pPr algn="ctr"/>
            <a:endParaRPr lang="hu-H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hu-HU" dirty="0" smtClean="0">
                <a:latin typeface="Arial" panose="020B0604020202020204" pitchFamily="34" charset="0"/>
                <a:cs typeface="Arial" panose="020B0604020202020204" pitchFamily="34" charset="0"/>
              </a:rPr>
              <a:t>A felsorolt gondolatok közül mi lesz benne a te adventedben és mi marad </a:t>
            </a:r>
            <a:r>
              <a:rPr lang="hu-HU" dirty="0" smtClean="0">
                <a:latin typeface="Arial" panose="020B0604020202020204" pitchFamily="34" charset="0"/>
                <a:cs typeface="Arial" panose="020B0604020202020204" pitchFamily="34" charset="0"/>
              </a:rPr>
              <a:t>ki belőle? </a:t>
            </a:r>
            <a:endParaRPr lang="hu-H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hu-H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Szövegdoboz 8"/>
          <p:cNvSpPr txBox="1"/>
          <p:nvPr/>
        </p:nvSpPr>
        <p:spPr>
          <a:xfrm>
            <a:off x="2191871" y="2608729"/>
            <a:ext cx="11295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hu-HU" dirty="0" smtClean="0">
                <a:latin typeface="Arial" panose="020B0604020202020204" pitchFamily="34" charset="0"/>
                <a:cs typeface="Arial" panose="020B0604020202020204" pitchFamily="34" charset="0"/>
              </a:rPr>
              <a:t>ihenés </a:t>
            </a:r>
            <a:endParaRPr lang="hu-H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Szövegdoboz 9"/>
          <p:cNvSpPr txBox="1"/>
          <p:nvPr/>
        </p:nvSpPr>
        <p:spPr>
          <a:xfrm>
            <a:off x="3739137" y="2608729"/>
            <a:ext cx="13003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hu-HU" dirty="0" smtClean="0">
                <a:latin typeface="Arial" panose="020B0604020202020204" pitchFamily="34" charset="0"/>
                <a:cs typeface="Arial" panose="020B0604020202020204" pitchFamily="34" charset="0"/>
              </a:rPr>
              <a:t>ok feladat</a:t>
            </a:r>
            <a:endParaRPr lang="hu-H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Szövegdoboz 10"/>
          <p:cNvSpPr txBox="1"/>
          <p:nvPr/>
        </p:nvSpPr>
        <p:spPr>
          <a:xfrm>
            <a:off x="5217069" y="2608729"/>
            <a:ext cx="15055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lang="hu-HU" dirty="0" smtClean="0">
                <a:latin typeface="Arial" panose="020B0604020202020204" pitchFamily="34" charset="0"/>
                <a:cs typeface="Arial" panose="020B0604020202020204" pitchFamily="34" charset="0"/>
              </a:rPr>
              <a:t>olgozat írás</a:t>
            </a:r>
            <a:endParaRPr lang="hu-H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Kép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02153" y="3097241"/>
            <a:ext cx="1542422" cy="1524132"/>
          </a:xfrm>
          <a:prstGeom prst="rect">
            <a:avLst/>
          </a:prstGeom>
        </p:spPr>
      </p:pic>
      <p:sp>
        <p:nvSpPr>
          <p:cNvPr id="13" name="Szövegdoboz 12"/>
          <p:cNvSpPr txBox="1"/>
          <p:nvPr/>
        </p:nvSpPr>
        <p:spPr>
          <a:xfrm>
            <a:off x="2031128" y="3859307"/>
            <a:ext cx="13003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hu-HU" dirty="0" smtClean="0">
                <a:latin typeface="Arial" panose="020B0604020202020204" pitchFamily="34" charset="0"/>
                <a:cs typeface="Arial" panose="020B0604020202020204" pitchFamily="34" charset="0"/>
              </a:rPr>
              <a:t>gyedüllét </a:t>
            </a:r>
            <a:endParaRPr lang="hu-H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Szövegdoboz 14"/>
          <p:cNvSpPr txBox="1"/>
          <p:nvPr/>
        </p:nvSpPr>
        <p:spPr>
          <a:xfrm>
            <a:off x="3734801" y="3881586"/>
            <a:ext cx="13090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hu-HU" dirty="0" smtClean="0">
                <a:latin typeface="Arial" panose="020B0604020202020204" pitchFamily="34" charset="0"/>
                <a:cs typeface="Arial" panose="020B0604020202020204" pitchFamily="34" charset="0"/>
              </a:rPr>
              <a:t>alálkozás </a:t>
            </a:r>
            <a:endParaRPr lang="hu-H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Szövegdoboz 15"/>
          <p:cNvSpPr txBox="1"/>
          <p:nvPr/>
        </p:nvSpPr>
        <p:spPr>
          <a:xfrm>
            <a:off x="5381236" y="3881586"/>
            <a:ext cx="13756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>
                <a:latin typeface="Arial" panose="020B0604020202020204" pitchFamily="34" charset="0"/>
                <a:cs typeface="Arial" panose="020B0604020202020204" pitchFamily="34" charset="0"/>
              </a:rPr>
              <a:t>készülődés</a:t>
            </a:r>
            <a:endParaRPr lang="hu-H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Szövegdoboz 16"/>
          <p:cNvSpPr txBox="1"/>
          <p:nvPr/>
        </p:nvSpPr>
        <p:spPr>
          <a:xfrm>
            <a:off x="2031128" y="5109885"/>
            <a:ext cx="13260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>
                <a:latin typeface="Arial" panose="020B0604020202020204" pitchFamily="34" charset="0"/>
                <a:cs typeface="Arial" panose="020B0604020202020204" pitchFamily="34" charset="0"/>
              </a:rPr>
              <a:t>reménység</a:t>
            </a:r>
            <a:endParaRPr lang="hu-H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Szövegdoboz 17"/>
          <p:cNvSpPr txBox="1"/>
          <p:nvPr/>
        </p:nvSpPr>
        <p:spPr>
          <a:xfrm>
            <a:off x="3748831" y="5109885"/>
            <a:ext cx="7104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>
                <a:latin typeface="Arial" panose="020B0604020202020204" pitchFamily="34" charset="0"/>
                <a:cs typeface="Arial" panose="020B0604020202020204" pitchFamily="34" charset="0"/>
              </a:rPr>
              <a:t>öröm</a:t>
            </a:r>
            <a:endParaRPr lang="hu-H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Szamárfül 18"/>
          <p:cNvSpPr/>
          <p:nvPr/>
        </p:nvSpPr>
        <p:spPr>
          <a:xfrm rot="21202390">
            <a:off x="8450955" y="4264367"/>
            <a:ext cx="2124635" cy="1532966"/>
          </a:xfrm>
          <a:prstGeom prst="foldedCorner">
            <a:avLst/>
          </a:prstGeom>
          <a:solidFill>
            <a:srgbClr val="D5CDA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Írd le a gondolatodat egy jegyzetlapra vagy a füzetedbe! </a:t>
            </a:r>
            <a:endParaRPr lang="hu-HU" dirty="0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" name="Kép 1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59016" y="5287368"/>
            <a:ext cx="1315073" cy="13076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16726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  <p:bldP spid="9" grpId="0"/>
      <p:bldP spid="10" grpId="0"/>
      <p:bldP spid="11" grpId="0"/>
      <p:bldP spid="13" grpId="0"/>
      <p:bldP spid="15" grpId="0"/>
      <p:bldP spid="16" grpId="0"/>
      <p:bldP spid="17" grpId="0"/>
      <p:bldP spid="18" grpId="0"/>
      <p:bldP spid="1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940590" y="575920"/>
            <a:ext cx="9603275" cy="1078068"/>
          </a:xfrm>
        </p:spPr>
        <p:txBody>
          <a:bodyPr>
            <a:normAutofit/>
          </a:bodyPr>
          <a:lstStyle/>
          <a:p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Tudod-e?</a:t>
            </a:r>
            <a:b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hu-H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201706" y="1990315"/>
            <a:ext cx="9238129" cy="3012142"/>
          </a:xfrm>
          <a:solidFill>
            <a:schemeClr val="accent6">
              <a:lumMod val="20000"/>
              <a:lumOff val="80000"/>
            </a:schemeClr>
          </a:solidFill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hu-HU" b="1" dirty="0" smtClean="0">
                <a:latin typeface="Arial" panose="020B0604020202020204" pitchFamily="34" charset="0"/>
                <a:cs typeface="Arial" panose="020B0604020202020204" pitchFamily="34" charset="0"/>
              </a:rPr>
              <a:t>Advent időszakában </a:t>
            </a:r>
            <a:r>
              <a:rPr lang="hu-HU" b="1" dirty="0">
                <a:latin typeface="Arial" panose="020B0604020202020204" pitchFamily="34" charset="0"/>
                <a:cs typeface="Arial" panose="020B0604020202020204" pitchFamily="34" charset="0"/>
              </a:rPr>
              <a:t>vagyunk</a:t>
            </a:r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. Várakozással teli napokat élünk át, hiszen </a:t>
            </a:r>
            <a:r>
              <a:rPr lang="hu-HU" dirty="0" smtClean="0">
                <a:latin typeface="Arial" panose="020B0604020202020204" pitchFamily="34" charset="0"/>
                <a:cs typeface="Arial" panose="020B0604020202020204" pitchFamily="34" charset="0"/>
              </a:rPr>
              <a:t>nemsokára karácsony</a:t>
            </a:r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. M</a:t>
            </a:r>
            <a:r>
              <a:rPr lang="hu-HU" dirty="0" smtClean="0">
                <a:latin typeface="Arial" panose="020B0604020202020204" pitchFamily="34" charset="0"/>
                <a:cs typeface="Arial" panose="020B0604020202020204" pitchFamily="34" charset="0"/>
              </a:rPr>
              <a:t>egkapjuk </a:t>
            </a:r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a várva várt ajándékokat, </a:t>
            </a:r>
            <a:r>
              <a:rPr lang="hu-HU" dirty="0" smtClean="0">
                <a:latin typeface="Arial" panose="020B0604020202020204" pitchFamily="34" charset="0"/>
                <a:cs typeface="Arial" panose="020B0604020202020204" pitchFamily="34" charset="0"/>
              </a:rPr>
              <a:t>és remélhetőleg </a:t>
            </a:r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együtt ünnepel az egész család. Ha tudjuk, hogy miben lesz részünk, </a:t>
            </a:r>
            <a:r>
              <a:rPr lang="hu-HU" dirty="0" smtClean="0">
                <a:latin typeface="Arial" panose="020B0604020202020204" pitchFamily="34" charset="0"/>
                <a:cs typeface="Arial" panose="020B0604020202020204" pitchFamily="34" charset="0"/>
              </a:rPr>
              <a:t>akkor igazán </a:t>
            </a:r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izgalmas a </a:t>
            </a:r>
            <a:r>
              <a:rPr lang="hu-HU" dirty="0" smtClean="0">
                <a:latin typeface="Arial" panose="020B0604020202020204" pitchFamily="34" charset="0"/>
                <a:cs typeface="Arial" panose="020B0604020202020204" pitchFamily="34" charset="0"/>
              </a:rPr>
              <a:t>várakozás időszaka.</a:t>
            </a:r>
          </a:p>
          <a:p>
            <a:pPr marL="0" indent="0">
              <a:buNone/>
            </a:pPr>
            <a:r>
              <a:rPr lang="hu-HU" b="1" dirty="0" smtClean="0">
                <a:latin typeface="Arial" panose="020B0604020202020204" pitchFamily="34" charset="0"/>
                <a:cs typeface="Arial" panose="020B0604020202020204" pitchFamily="34" charset="0"/>
              </a:rPr>
              <a:t>Izráel </a:t>
            </a:r>
            <a:r>
              <a:rPr lang="hu-HU" b="1" dirty="0">
                <a:latin typeface="Arial" panose="020B0604020202020204" pitchFamily="34" charset="0"/>
                <a:cs typeface="Arial" panose="020B0604020202020204" pitchFamily="34" charset="0"/>
              </a:rPr>
              <a:t>életében is volt egy várakozással teli időszak</a:t>
            </a:r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! </a:t>
            </a:r>
            <a:r>
              <a:rPr lang="hu-HU" dirty="0" smtClean="0">
                <a:latin typeface="Arial" panose="020B0604020202020204" pitchFamily="34" charset="0"/>
                <a:cs typeface="Arial" panose="020B0604020202020204" pitchFamily="34" charset="0"/>
              </a:rPr>
              <a:t>Ez a várakozási időszak azonban egészen más volt, mint most napjainkban. Hiszen nem egy eseményre, hanem egy személy érkezésére vártak.</a:t>
            </a:r>
          </a:p>
          <a:p>
            <a:pPr marL="0" indent="0">
              <a:buNone/>
            </a:pPr>
            <a:r>
              <a:rPr lang="hu-HU" dirty="0" smtClean="0">
                <a:latin typeface="Arial" panose="020B0604020202020204" pitchFamily="34" charset="0"/>
                <a:cs typeface="Arial" panose="020B0604020202020204" pitchFamily="34" charset="0"/>
              </a:rPr>
              <a:t>Az </a:t>
            </a:r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Ószövetségben több helyen is </a:t>
            </a:r>
            <a:r>
              <a:rPr lang="hu-HU" dirty="0" smtClean="0">
                <a:latin typeface="Arial" panose="020B0604020202020204" pitchFamily="34" charset="0"/>
                <a:cs typeface="Arial" panose="020B0604020202020204" pitchFamily="34" charset="0"/>
              </a:rPr>
              <a:t>olvashatunk arról</a:t>
            </a:r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, hogy egy </a:t>
            </a:r>
            <a:r>
              <a:rPr lang="hu-HU" dirty="0" smtClean="0">
                <a:latin typeface="Arial" panose="020B0604020202020204" pitchFamily="34" charset="0"/>
                <a:cs typeface="Arial" panose="020B0604020202020204" pitchFamily="34" charset="0"/>
              </a:rPr>
              <a:t>Királyra, </a:t>
            </a:r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hu-HU" dirty="0" smtClean="0">
                <a:latin typeface="Arial" panose="020B0604020202020204" pitchFamily="34" charset="0"/>
                <a:cs typeface="Arial" panose="020B0604020202020204" pitchFamily="34" charset="0"/>
              </a:rPr>
              <a:t>Messiásra vártak. </a:t>
            </a:r>
            <a:endParaRPr lang="hu-H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10517" y="214176"/>
            <a:ext cx="1432684" cy="1414395"/>
          </a:xfrm>
          <a:prstGeom prst="rect">
            <a:avLst/>
          </a:prstGeom>
        </p:spPr>
      </p:pic>
      <p:sp>
        <p:nvSpPr>
          <p:cNvPr id="5" name="Egy sarkán kerekített téglalap 4"/>
          <p:cNvSpPr/>
          <p:nvPr/>
        </p:nvSpPr>
        <p:spPr>
          <a:xfrm>
            <a:off x="551329" y="5027874"/>
            <a:ext cx="3435725" cy="941294"/>
          </a:xfrm>
          <a:prstGeom prst="round1Rect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/>
              <a:t>Zakariás könyvében </a:t>
            </a:r>
            <a:r>
              <a:rPr lang="hu-HU" dirty="0" smtClean="0"/>
              <a:t>ezt olvashatjuk Róla:</a:t>
            </a:r>
            <a:endParaRPr lang="hu-HU" dirty="0"/>
          </a:p>
        </p:txBody>
      </p:sp>
      <p:sp>
        <p:nvSpPr>
          <p:cNvPr id="6" name="Könnycsepp 5"/>
          <p:cNvSpPr/>
          <p:nvPr/>
        </p:nvSpPr>
        <p:spPr>
          <a:xfrm>
            <a:off x="4437528" y="4666129"/>
            <a:ext cx="7570695" cy="2003612"/>
          </a:xfrm>
          <a:prstGeom prst="teardrop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>
              <a:buNone/>
            </a:pPr>
            <a:r>
              <a:rPr lang="hu-HU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„Örvendj nagyon, </a:t>
            </a:r>
            <a:r>
              <a:rPr lang="hu-HU" b="1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Sion</a:t>
            </a:r>
            <a:r>
              <a:rPr lang="hu-HU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leánya, ujjongj, Jeruzsálem leánya! Királyod érkezik hozzád, aki igaz </a:t>
            </a:r>
            <a:r>
              <a:rPr lang="hu-HU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és diadalmas</a:t>
            </a:r>
            <a:r>
              <a:rPr lang="hu-HU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alázatos, és szamáron ül, szamárcsikó hátán</a:t>
            </a:r>
            <a:r>
              <a:rPr lang="hu-HU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.” </a:t>
            </a:r>
            <a:r>
              <a:rPr lang="hu-HU" b="1" dirty="0" err="1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Zak</a:t>
            </a:r>
            <a:r>
              <a:rPr lang="hu-HU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9,9</a:t>
            </a:r>
            <a:endParaRPr lang="hu-HU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7" name="Kép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01504" y="5366702"/>
            <a:ext cx="1306720" cy="1303039"/>
          </a:xfrm>
          <a:prstGeom prst="rect">
            <a:avLst/>
          </a:prstGeom>
        </p:spPr>
      </p:pic>
      <p:pic>
        <p:nvPicPr>
          <p:cNvPr id="9" name="Kép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760323" y="214176"/>
            <a:ext cx="2247900" cy="3381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9157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 animBg="1"/>
      <p:bldP spid="5" grpId="0" animBg="1"/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913696" y="468344"/>
            <a:ext cx="9603275" cy="836022"/>
          </a:xfrm>
        </p:spPr>
        <p:txBody>
          <a:bodyPr/>
          <a:lstStyle/>
          <a:p>
            <a:r>
              <a:rPr lang="hu-HU" dirty="0" smtClean="0">
                <a:latin typeface="Arial" panose="020B0604020202020204" pitchFamily="34" charset="0"/>
                <a:cs typeface="Arial" panose="020B0604020202020204" pitchFamily="34" charset="0"/>
              </a:rPr>
              <a:t>A messiás érkezése</a:t>
            </a:r>
            <a:endParaRPr lang="hu-H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07578" y="2029178"/>
            <a:ext cx="7503458" cy="4001163"/>
          </a:xfrm>
        </p:spPr>
        <p:txBody>
          <a:bodyPr>
            <a:normAutofit fontScale="92500" lnSpcReduction="10000"/>
          </a:bodyPr>
          <a:lstStyle/>
          <a:p>
            <a:r>
              <a:rPr lang="hu-HU" dirty="0" smtClean="0">
                <a:latin typeface="Arial" panose="020B0604020202020204" pitchFamily="34" charset="0"/>
                <a:cs typeface="Arial" panose="020B0604020202020204" pitchFamily="34" charset="0"/>
              </a:rPr>
              <a:t>Zakariáson kívül más próféták is szóltak a Messiás érkezéséről.</a:t>
            </a:r>
          </a:p>
          <a:p>
            <a:r>
              <a:rPr lang="hu-HU" dirty="0" smtClean="0">
                <a:latin typeface="Arial" panose="020B0604020202020204" pitchFamily="34" charset="0"/>
                <a:cs typeface="Arial" panose="020B0604020202020204" pitchFamily="34" charset="0"/>
              </a:rPr>
              <a:t>Zakariás ebben a próféciájában </a:t>
            </a:r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előre jelzi, hogy a Király szamárháton érkezik majd. </a:t>
            </a:r>
            <a:endParaRPr lang="hu-HU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hu-HU" dirty="0" smtClean="0">
                <a:latin typeface="Arial" panose="020B0604020202020204" pitchFamily="34" charset="0"/>
                <a:cs typeface="Arial" panose="020B0604020202020204" pitchFamily="34" charset="0"/>
              </a:rPr>
              <a:t>A prófécia arról </a:t>
            </a:r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szól, hogy Isten gondoskodik népéről, különleges Szabadítót </a:t>
            </a:r>
            <a:r>
              <a:rPr lang="hu-HU" dirty="0" smtClean="0">
                <a:latin typeface="Arial" panose="020B0604020202020204" pitchFamily="34" charset="0"/>
                <a:cs typeface="Arial" panose="020B0604020202020204" pitchFamily="34" charset="0"/>
              </a:rPr>
              <a:t>küld, aki nem parancsolgatni fog, hanem szelídségével tűnik ki.</a:t>
            </a:r>
          </a:p>
          <a:p>
            <a:r>
              <a:rPr lang="hu-HU" dirty="0" smtClean="0">
                <a:latin typeface="Arial" panose="020B0604020202020204" pitchFamily="34" charset="0"/>
                <a:cs typeface="Arial" panose="020B0604020202020204" pitchFamily="34" charset="0"/>
              </a:rPr>
              <a:t>Napjainkban mi már </a:t>
            </a:r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nemcsak az ószövetségi próféciákról tudunk, hanem az azt követő újszövetségi </a:t>
            </a:r>
            <a:r>
              <a:rPr lang="hu-HU" dirty="0" smtClean="0">
                <a:latin typeface="Arial" panose="020B0604020202020204" pitchFamily="34" charset="0"/>
                <a:cs typeface="Arial" panose="020B0604020202020204" pitchFamily="34" charset="0"/>
              </a:rPr>
              <a:t>eseményekről is olvashatunk. </a:t>
            </a:r>
          </a:p>
          <a:p>
            <a:r>
              <a:rPr lang="hu-HU" dirty="0" smtClean="0">
                <a:latin typeface="Arial" panose="020B0604020202020204" pitchFamily="34" charset="0"/>
                <a:cs typeface="Arial" panose="020B0604020202020204" pitchFamily="34" charset="0"/>
              </a:rPr>
              <a:t>Az evangéliumok arról beszélnek, hogy Jézus </a:t>
            </a:r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Krisztusban Isten szabadítása jött közel az </a:t>
            </a:r>
            <a:r>
              <a:rPr lang="hu-HU" dirty="0" smtClean="0">
                <a:latin typeface="Arial" panose="020B0604020202020204" pitchFamily="34" charset="0"/>
                <a:cs typeface="Arial" panose="020B0604020202020204" pitchFamily="34" charset="0"/>
              </a:rPr>
              <a:t>emberekhez, amivel békét teremt.</a:t>
            </a:r>
          </a:p>
          <a:p>
            <a:endParaRPr lang="hu-HU" dirty="0"/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11037" y="1578222"/>
            <a:ext cx="4429404" cy="4452119"/>
          </a:xfrm>
          <a:prstGeom prst="rect">
            <a:avLst/>
          </a:prstGeom>
        </p:spPr>
      </p:pic>
      <p:pic>
        <p:nvPicPr>
          <p:cNvPr id="6" name="Kép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98223" y="179157"/>
            <a:ext cx="1432684" cy="14143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58161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43754" y="151229"/>
            <a:ext cx="10153901" cy="1129553"/>
          </a:xfrm>
          <a:solidFill>
            <a:schemeClr val="accent3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r>
              <a:rPr lang="hu-HU" dirty="0" smtClean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Itt olvashatsz </a:t>
            </a:r>
            <a:br>
              <a:rPr lang="hu-HU" dirty="0" smtClean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u-HU" dirty="0" smtClean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egy Rövid szómagyarázatot</a:t>
            </a:r>
            <a:endParaRPr lang="hu-HU" dirty="0">
              <a:solidFill>
                <a:schemeClr val="accent4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43754" y="2015732"/>
            <a:ext cx="10986245" cy="3605139"/>
          </a:xfrm>
        </p:spPr>
        <p:txBody>
          <a:bodyPr>
            <a:normAutofit lnSpcReduction="10000"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hu-HU" dirty="0" smtClean="0">
                <a:latin typeface="Arial" panose="020B0604020202020204" pitchFamily="34" charset="0"/>
                <a:cs typeface="Arial" panose="020B0604020202020204" pitchFamily="34" charset="0"/>
              </a:rPr>
              <a:t> Az </a:t>
            </a:r>
            <a:r>
              <a:rPr lang="hu-HU" b="1" dirty="0" smtClean="0">
                <a:latin typeface="Arial" panose="020B0604020202020204" pitchFamily="34" charset="0"/>
                <a:cs typeface="Arial" panose="020B0604020202020204" pitchFamily="34" charset="0"/>
              </a:rPr>
              <a:t>ADVENT</a:t>
            </a:r>
            <a:r>
              <a:rPr lang="hu-HU" dirty="0" smtClean="0">
                <a:latin typeface="Arial" panose="020B0604020202020204" pitchFamily="34" charset="0"/>
                <a:cs typeface="Arial" panose="020B0604020202020204" pitchFamily="34" charset="0"/>
              </a:rPr>
              <a:t> szavunk a</a:t>
            </a:r>
            <a:r>
              <a:rPr lang="es-E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dirty="0">
                <a:latin typeface="Arial" panose="020B0604020202020204" pitchFamily="34" charset="0"/>
                <a:cs typeface="Arial" panose="020B0604020202020204" pitchFamily="34" charset="0"/>
              </a:rPr>
              <a:t>latin </a:t>
            </a:r>
            <a:r>
              <a:rPr lang="es-ES" i="1" dirty="0">
                <a:latin typeface="Arial" panose="020B0604020202020204" pitchFamily="34" charset="0"/>
                <a:cs typeface="Arial" panose="020B0604020202020204" pitchFamily="34" charset="0"/>
              </a:rPr>
              <a:t>adventus Domini</a:t>
            </a:r>
            <a:r>
              <a:rPr lang="es-ES" dirty="0">
                <a:latin typeface="Arial" panose="020B0604020202020204" pitchFamily="34" charset="0"/>
                <a:cs typeface="Arial" panose="020B0604020202020204" pitchFamily="34" charset="0"/>
              </a:rPr>
              <a:t>, az Úr jövetele kifejezés </a:t>
            </a:r>
            <a:r>
              <a:rPr lang="es-ES" dirty="0" smtClean="0">
                <a:latin typeface="Arial" panose="020B0604020202020204" pitchFamily="34" charset="0"/>
                <a:cs typeface="Arial" panose="020B0604020202020204" pitchFamily="34" charset="0"/>
              </a:rPr>
              <a:t>rövidüléséből</a:t>
            </a:r>
            <a:r>
              <a:rPr lang="hu-HU" dirty="0" smtClean="0">
                <a:latin typeface="Arial" panose="020B0604020202020204" pitchFamily="34" charset="0"/>
                <a:cs typeface="Arial" panose="020B0604020202020204" pitchFamily="34" charset="0"/>
              </a:rPr>
              <a:t> való</a:t>
            </a:r>
            <a:r>
              <a:rPr lang="es-ES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hu-HU" dirty="0" smtClean="0">
                <a:latin typeface="Arial" panose="020B0604020202020204" pitchFamily="34" charset="0"/>
                <a:cs typeface="Arial" panose="020B0604020202020204" pitchFamily="34" charset="0"/>
              </a:rPr>
              <a:t> Egyszerűbb magyar fordításban: </a:t>
            </a:r>
            <a:r>
              <a:rPr lang="hu-HU" b="1" dirty="0" smtClean="0">
                <a:latin typeface="Arial" panose="020B0604020202020204" pitchFamily="34" charset="0"/>
                <a:cs typeface="Arial" panose="020B0604020202020204" pitchFamily="34" charset="0"/>
              </a:rPr>
              <a:t>ELJÖVETEL</a:t>
            </a:r>
            <a:r>
              <a:rPr lang="hu-HU" dirty="0" smtClean="0">
                <a:latin typeface="Arial" panose="020B0604020202020204" pitchFamily="34" charset="0"/>
                <a:cs typeface="Arial" panose="020B0604020202020204" pitchFamily="34" charset="0"/>
              </a:rPr>
              <a:t>. Az értünk megszületett Megváltó érkezésére utal. 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hu-HU" dirty="0" smtClean="0"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keresztyének </a:t>
            </a:r>
            <a:r>
              <a:rPr lang="hu-HU" b="1" dirty="0">
                <a:latin typeface="Arial" panose="020B0604020202020204" pitchFamily="34" charset="0"/>
                <a:cs typeface="Arial" panose="020B0604020202020204" pitchFamily="34" charset="0"/>
              </a:rPr>
              <a:t>a karácsony ünnepét megelőző négy hetet nevezik adventnek</a:t>
            </a:r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hu-HU" dirty="0" smtClean="0">
                <a:latin typeface="Arial" panose="020B0604020202020204" pitchFamily="34" charset="0"/>
                <a:cs typeface="Arial" panose="020B0604020202020204" pitchFamily="34" charset="0"/>
              </a:rPr>
              <a:t>ez az időszak mindig </a:t>
            </a:r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vasárnappal </a:t>
            </a:r>
            <a:r>
              <a:rPr lang="hu-HU" dirty="0" smtClean="0">
                <a:latin typeface="Arial" panose="020B0604020202020204" pitchFamily="34" charset="0"/>
                <a:cs typeface="Arial" panose="020B0604020202020204" pitchFamily="34" charset="0"/>
              </a:rPr>
              <a:t>kezdődik. Ebben az évben november 29-én lesz advent első vasárnapja. Az adventi koszorún lévőn gyertyák a négy vasárnapot jelentik. </a:t>
            </a:r>
          </a:p>
          <a:p>
            <a:pPr marL="0" indent="0">
              <a:buNone/>
            </a:pPr>
            <a:r>
              <a:rPr lang="hu-HU" dirty="0" smtClean="0">
                <a:latin typeface="Arial" panose="020B0604020202020204" pitchFamily="34" charset="0"/>
                <a:cs typeface="Arial" panose="020B0604020202020204" pitchFamily="34" charset="0"/>
              </a:rPr>
              <a:t>Az </a:t>
            </a:r>
            <a:r>
              <a:rPr lang="hu-HU" b="1" dirty="0" smtClean="0">
                <a:latin typeface="Arial" panose="020B0604020202020204" pitchFamily="34" charset="0"/>
                <a:cs typeface="Arial" panose="020B0604020202020204" pitchFamily="34" charset="0"/>
              </a:rPr>
              <a:t>adventi időszak</a:t>
            </a:r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dirty="0" smtClean="0">
                <a:latin typeface="Arial" panose="020B0604020202020204" pitchFamily="34" charset="0"/>
                <a:cs typeface="Arial" panose="020B0604020202020204" pitchFamily="34" charset="0"/>
              </a:rPr>
              <a:t>arra való, hogy lelkileg készülődhetünk, várakozhatunk Jézus Krisztus születésének az ünnepére. </a:t>
            </a:r>
          </a:p>
          <a:p>
            <a:pPr marL="0" indent="0">
              <a:buNone/>
            </a:pPr>
            <a:r>
              <a:rPr lang="hu-HU" dirty="0" smtClean="0">
                <a:latin typeface="Arial" panose="020B0604020202020204" pitchFamily="34" charset="0"/>
                <a:cs typeface="Arial" panose="020B0604020202020204" pitchFamily="34" charset="0"/>
              </a:rPr>
              <a:t>Néhány példát még ezen a dián is találsz. </a:t>
            </a:r>
            <a:r>
              <a:rPr lang="hu-HU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</a:t>
            </a:r>
            <a:endParaRPr lang="hu-HU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hu-HU" dirty="0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22170" y="260990"/>
            <a:ext cx="1432684" cy="1414395"/>
          </a:xfrm>
          <a:prstGeom prst="rect">
            <a:avLst/>
          </a:prstGeom>
        </p:spPr>
      </p:pic>
      <p:sp>
        <p:nvSpPr>
          <p:cNvPr id="5" name="Téglalap 4"/>
          <p:cNvSpPr/>
          <p:nvPr/>
        </p:nvSpPr>
        <p:spPr>
          <a:xfrm>
            <a:off x="766482" y="1262640"/>
            <a:ext cx="8855688" cy="430887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r>
              <a:rPr lang="hu-HU" sz="22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mai lecke jobb megértéséhez </a:t>
            </a:r>
            <a:r>
              <a:rPr lang="hu-HU" sz="22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tisztázunk egy fontos </a:t>
            </a:r>
            <a:r>
              <a:rPr lang="hu-HU" sz="22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alapfogalmat. </a:t>
            </a:r>
          </a:p>
        </p:txBody>
      </p:sp>
      <p:sp>
        <p:nvSpPr>
          <p:cNvPr id="6" name="Ellipszis 5"/>
          <p:cNvSpPr/>
          <p:nvPr/>
        </p:nvSpPr>
        <p:spPr>
          <a:xfrm>
            <a:off x="208485" y="5744095"/>
            <a:ext cx="3039035" cy="914400"/>
          </a:xfrm>
          <a:prstGeom prst="ellipse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hu-HU" dirty="0" smtClean="0">
                <a:latin typeface="Arial" panose="020B0604020202020204" pitchFamily="34" charset="0"/>
                <a:cs typeface="Arial" panose="020B0604020202020204" pitchFamily="34" charset="0"/>
              </a:rPr>
              <a:t>arthatunk bűnbánatot.</a:t>
            </a:r>
            <a:endParaRPr lang="hu-H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Ellipszis 6"/>
          <p:cNvSpPr/>
          <p:nvPr/>
        </p:nvSpPr>
        <p:spPr>
          <a:xfrm>
            <a:off x="3328944" y="5744095"/>
            <a:ext cx="2904565" cy="914400"/>
          </a:xfrm>
          <a:prstGeom prst="ellipse">
            <a:avLst/>
          </a:prstGeom>
          <a:solidFill>
            <a:schemeClr val="accent3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 smtClean="0">
                <a:latin typeface="Arial" panose="020B0604020202020204" pitchFamily="34" charset="0"/>
                <a:cs typeface="Arial" panose="020B0604020202020204" pitchFamily="34" charset="0"/>
              </a:rPr>
              <a:t>Többet imádkozhatunk.</a:t>
            </a:r>
            <a:endParaRPr lang="hu-H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Ellipszis 7"/>
          <p:cNvSpPr/>
          <p:nvPr/>
        </p:nvSpPr>
        <p:spPr>
          <a:xfrm>
            <a:off x="6576355" y="5744095"/>
            <a:ext cx="2702859" cy="914400"/>
          </a:xfrm>
          <a:prstGeom prst="ellipse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 smtClean="0">
                <a:latin typeface="Arial" panose="020B0604020202020204" pitchFamily="34" charset="0"/>
                <a:cs typeface="Arial" panose="020B0604020202020204" pitchFamily="34" charset="0"/>
              </a:rPr>
              <a:t>Gondolhatunk a szeretteinkre.</a:t>
            </a:r>
            <a:endParaRPr lang="hu-H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Ellipszis 8"/>
          <p:cNvSpPr/>
          <p:nvPr/>
        </p:nvSpPr>
        <p:spPr>
          <a:xfrm>
            <a:off x="9491349" y="5744095"/>
            <a:ext cx="2436192" cy="914400"/>
          </a:xfrm>
          <a:prstGeom prst="ellipse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 smtClean="0">
                <a:latin typeface="Arial" panose="020B0604020202020204" pitchFamily="34" charset="0"/>
                <a:cs typeface="Arial" panose="020B0604020202020204" pitchFamily="34" charset="0"/>
              </a:rPr>
              <a:t>Felhívhatjuk a barátainkat. </a:t>
            </a:r>
            <a:endParaRPr lang="hu-H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48421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86710" y="529979"/>
            <a:ext cx="7892513" cy="1083668"/>
          </a:xfrm>
        </p:spPr>
        <p:txBody>
          <a:bodyPr>
            <a:normAutofit fontScale="90000"/>
          </a:bodyPr>
          <a:lstStyle/>
          <a:p>
            <a:r>
              <a:rPr lang="hu-HU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hu-HU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u-HU" dirty="0" smtClean="0">
                <a:latin typeface="Arial" panose="020B0604020202020204" pitchFamily="34" charset="0"/>
                <a:cs typeface="Arial" panose="020B0604020202020204" pitchFamily="34" charset="0"/>
              </a:rPr>
              <a:t>beszéljétek meg a kérdéseket!</a:t>
            </a:r>
            <a:br>
              <a:rPr lang="hu-HU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u-HU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hu-HU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u-HU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hu-HU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hu-H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14402" y="150689"/>
            <a:ext cx="1663865" cy="1627094"/>
          </a:xfrm>
          <a:prstGeom prst="rect">
            <a:avLst/>
          </a:prstGeom>
        </p:spPr>
      </p:pic>
      <p:sp>
        <p:nvSpPr>
          <p:cNvPr id="5" name="Lekerekített téglalap 4"/>
          <p:cNvSpPr/>
          <p:nvPr/>
        </p:nvSpPr>
        <p:spPr>
          <a:xfrm>
            <a:off x="7598197" y="2547266"/>
            <a:ext cx="3832410" cy="280466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Meséljétek el egymásnak azt is, hogy mi számotokra a legfontosabb az ünnepre való készülődésben!  </a:t>
            </a:r>
            <a:endParaRPr lang="hu-HU" sz="2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églalap 2"/>
          <p:cNvSpPr/>
          <p:nvPr/>
        </p:nvSpPr>
        <p:spPr>
          <a:xfrm>
            <a:off x="188259" y="2030071"/>
            <a:ext cx="7153836" cy="3785652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marL="457200" indent="-457200">
              <a:buFont typeface="Wingdings" panose="05000000000000000000" pitchFamily="2" charset="2"/>
              <a:buChar char="ü"/>
            </a:pPr>
            <a:r>
              <a:rPr lang="hu-HU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Miben lehet különleges a </a:t>
            </a:r>
            <a:r>
              <a:rPr lang="hu-HU" sz="3000" dirty="0">
                <a:latin typeface="Arial" panose="020B0604020202020204" pitchFamily="34" charset="0"/>
                <a:cs typeface="Arial" panose="020B0604020202020204" pitchFamily="34" charset="0"/>
              </a:rPr>
              <a:t>keresztények készülődése</a:t>
            </a:r>
            <a:r>
              <a:rPr lang="hu-HU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hu-HU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Hogyan lehet a jelenlegi járványhelyzetben mégis meghitt a „távolságtartó” ünnepi készülődés?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hu-HU" sz="3000" dirty="0">
                <a:latin typeface="Arial" panose="020B0604020202020204" pitchFamily="34" charset="0"/>
                <a:cs typeface="Arial" panose="020B0604020202020204" pitchFamily="34" charset="0"/>
              </a:rPr>
              <a:t>Írjatok közösen </a:t>
            </a:r>
            <a:r>
              <a:rPr lang="hu-HU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ötleteket arról, </a:t>
            </a:r>
            <a:r>
              <a:rPr lang="hu-HU" sz="3000" dirty="0">
                <a:latin typeface="Arial" panose="020B0604020202020204" pitchFamily="34" charset="0"/>
                <a:cs typeface="Arial" panose="020B0604020202020204" pitchFamily="34" charset="0"/>
              </a:rPr>
              <a:t>hogy milyen készülődések </a:t>
            </a:r>
            <a:r>
              <a:rPr lang="hu-HU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jellemzőek most az </a:t>
            </a:r>
            <a:r>
              <a:rPr lang="hu-HU" sz="3000" dirty="0">
                <a:latin typeface="Arial" panose="020B0604020202020204" pitchFamily="34" charset="0"/>
                <a:cs typeface="Arial" panose="020B0604020202020204" pitchFamily="34" charset="0"/>
              </a:rPr>
              <a:t>adventi időre</a:t>
            </a:r>
            <a:r>
              <a:rPr lang="hu-HU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hu-HU" sz="3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065496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142297" y="562473"/>
            <a:ext cx="9603275" cy="836022"/>
          </a:xfrm>
        </p:spPr>
        <p:txBody>
          <a:bodyPr/>
          <a:lstStyle/>
          <a:p>
            <a:r>
              <a:rPr lang="hu-HU" dirty="0" smtClean="0">
                <a:latin typeface="Arial" panose="020B0604020202020204" pitchFamily="34" charset="0"/>
                <a:cs typeface="Arial" panose="020B0604020202020204" pitchFamily="34" charset="0"/>
              </a:rPr>
              <a:t>Jól jegyezd meg!</a:t>
            </a:r>
            <a:endParaRPr lang="hu-H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09283" y="1882588"/>
            <a:ext cx="7548283" cy="2460812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hu-HU" sz="2200" b="1" dirty="0">
                <a:latin typeface="Arial" panose="020B0604020202020204" pitchFamily="34" charset="0"/>
                <a:cs typeface="Arial" panose="020B0604020202020204" pitchFamily="34" charset="0"/>
              </a:rPr>
              <a:t>Isten terveiben mindig jót készít az </a:t>
            </a:r>
            <a:r>
              <a:rPr lang="hu-HU" sz="2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övéinek</a:t>
            </a:r>
            <a:r>
              <a:rPr lang="hu-HU" sz="2200" b="1" dirty="0"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  <a:r>
              <a:rPr lang="hu-HU" sz="2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Akkor is, ha ez a mostani adventi időszak más lesz, mint az eddigiek. </a:t>
            </a:r>
          </a:p>
          <a:p>
            <a:pPr>
              <a:spcBef>
                <a:spcPts val="0"/>
              </a:spcBef>
            </a:pPr>
            <a:r>
              <a:rPr lang="hu-HU" sz="2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Nekünk </a:t>
            </a:r>
            <a:r>
              <a:rPr lang="hu-HU" sz="2200" b="1" dirty="0">
                <a:latin typeface="Arial" panose="020B0604020202020204" pitchFamily="34" charset="0"/>
                <a:cs typeface="Arial" panose="020B0604020202020204" pitchFamily="34" charset="0"/>
              </a:rPr>
              <a:t>már nem kell </a:t>
            </a:r>
            <a:r>
              <a:rPr lang="hu-HU" sz="2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találgatnunk, hogy </a:t>
            </a:r>
            <a:r>
              <a:rPr lang="hu-HU" sz="2200" b="1" dirty="0">
                <a:latin typeface="Arial" panose="020B0604020202020204" pitchFamily="34" charset="0"/>
                <a:cs typeface="Arial" panose="020B0604020202020204" pitchFamily="34" charset="0"/>
              </a:rPr>
              <a:t>mikor jön el a Messiás</a:t>
            </a:r>
            <a:r>
              <a:rPr lang="hu-HU" sz="22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hu-HU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mert a </a:t>
            </a:r>
            <a:r>
              <a:rPr lang="hu-HU" sz="2200" dirty="0">
                <a:latin typeface="Arial" panose="020B0604020202020204" pitchFamily="34" charset="0"/>
                <a:cs typeface="Arial" panose="020B0604020202020204" pitchFamily="34" charset="0"/>
              </a:rPr>
              <a:t>Biblia beszámolója alapján </a:t>
            </a:r>
            <a:r>
              <a:rPr lang="hu-HU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tudhatjuk, hogy </a:t>
            </a:r>
            <a:r>
              <a:rPr lang="hu-HU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Ő már </a:t>
            </a:r>
            <a:r>
              <a:rPr lang="hu-HU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eljött</a:t>
            </a:r>
            <a:r>
              <a:rPr lang="hu-HU" sz="22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hu-HU" sz="2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63277" y="2904565"/>
            <a:ext cx="3783034" cy="2483222"/>
          </a:xfrm>
          <a:prstGeom prst="rect">
            <a:avLst/>
          </a:prstGeom>
        </p:spPr>
      </p:pic>
      <p:sp>
        <p:nvSpPr>
          <p:cNvPr id="6" name="Lekerekített téglalap 5"/>
          <p:cNvSpPr/>
          <p:nvPr/>
        </p:nvSpPr>
        <p:spPr>
          <a:xfrm>
            <a:off x="1365332" y="4477871"/>
            <a:ext cx="6645089" cy="1627094"/>
          </a:xfrm>
          <a:prstGeom prst="round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Nagyon </a:t>
            </a:r>
            <a:r>
              <a:rPr lang="hu-HU" sz="2000" dirty="0">
                <a:latin typeface="Arial" panose="020B0604020202020204" pitchFamily="34" charset="0"/>
                <a:cs typeface="Arial" panose="020B0604020202020204" pitchFamily="34" charset="0"/>
              </a:rPr>
              <a:t>j</a:t>
            </a:r>
            <a:r>
              <a:rPr lang="hu-H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ó </a:t>
            </a:r>
            <a:r>
              <a:rPr lang="hu-HU" sz="2000" dirty="0">
                <a:latin typeface="Arial" panose="020B0604020202020204" pitchFamily="34" charset="0"/>
                <a:cs typeface="Arial" panose="020B0604020202020204" pitchFamily="34" charset="0"/>
              </a:rPr>
              <a:t>annak </a:t>
            </a:r>
            <a:r>
              <a:rPr lang="hu-H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örülni annak, hogy Ő </a:t>
            </a:r>
            <a:r>
              <a:rPr lang="hu-HU" sz="2000" dirty="0">
                <a:latin typeface="Arial" panose="020B0604020202020204" pitchFamily="34" charset="0"/>
                <a:cs typeface="Arial" panose="020B0604020202020204" pitchFamily="34" charset="0"/>
              </a:rPr>
              <a:t>érted is megszületett erre a földre, mert fontos vagy Neki</a:t>
            </a:r>
            <a:r>
              <a:rPr lang="hu-H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ctr"/>
            <a:r>
              <a:rPr lang="hu-H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hu-HU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hu-HU" sz="2000" dirty="0">
                <a:latin typeface="Arial" panose="020B0604020202020204" pitchFamily="34" charset="0"/>
                <a:cs typeface="Arial" panose="020B0604020202020204" pitchFamily="34" charset="0"/>
              </a:rPr>
              <a:t>Jézus téged is számon tart! </a:t>
            </a:r>
          </a:p>
          <a:p>
            <a:pPr algn="ctr"/>
            <a:r>
              <a:rPr lang="hu-HU" sz="2000" dirty="0">
                <a:latin typeface="Arial" panose="020B0604020202020204" pitchFamily="34" charset="0"/>
                <a:cs typeface="Arial" panose="020B0604020202020204" pitchFamily="34" charset="0"/>
              </a:rPr>
              <a:t>Ezt a jó hírt továbbadhatod rokonaidnak, barátaidnak!</a:t>
            </a:r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018" b="96875" l="0" r="97321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656631">
            <a:off x="10086782" y="263810"/>
            <a:ext cx="2133600" cy="2133600"/>
          </a:xfrm>
          <a:prstGeom prst="rect">
            <a:avLst/>
          </a:prstGeom>
        </p:spPr>
      </p:pic>
      <p:pic>
        <p:nvPicPr>
          <p:cNvPr id="7" name="Kép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43934" y="226146"/>
            <a:ext cx="1432684" cy="14143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79858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6" grpId="0" animBg="1"/>
    </p:bldLst>
  </p:timing>
</p:sld>
</file>

<file path=ppt/theme/theme1.xml><?xml version="1.0" encoding="utf-8"?>
<a:theme xmlns:a="http://schemas.openxmlformats.org/drawingml/2006/main" name="Gallery">
  <a:themeElements>
    <a:clrScheme name="Gallery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Gallery">
      <a:majorFont>
        <a:latin typeface="Gill Sans MT" panose="020B0502020104020203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lery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F5E91637-A7B6-4E27-B710-77DA7014EE1E}"/>
    </a:ext>
  </a:extLst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3498</TotalTime>
  <Words>841</Words>
  <Application>Microsoft Office PowerPoint</Application>
  <PresentationFormat>Szélesvásznú</PresentationFormat>
  <Paragraphs>83</Paragraphs>
  <Slides>14</Slides>
  <Notes>0</Notes>
  <HiddenSlides>0</HiddenSlides>
  <MMClips>1</MMClips>
  <ScaleCrop>false</ScaleCrop>
  <HeadingPairs>
    <vt:vector size="6" baseType="variant">
      <vt:variant>
        <vt:lpstr>Használt betűtípusok</vt:lpstr>
      </vt:variant>
      <vt:variant>
        <vt:i4>5</vt:i4>
      </vt:variant>
      <vt:variant>
        <vt:lpstr>Téma</vt:lpstr>
      </vt:variant>
      <vt:variant>
        <vt:i4>1</vt:i4>
      </vt:variant>
      <vt:variant>
        <vt:lpstr>Diacímek</vt:lpstr>
      </vt:variant>
      <vt:variant>
        <vt:i4>14</vt:i4>
      </vt:variant>
    </vt:vector>
  </HeadingPairs>
  <TitlesOfParts>
    <vt:vector size="20" baseType="lpstr">
      <vt:lpstr>Arial</vt:lpstr>
      <vt:lpstr>Calibri</vt:lpstr>
      <vt:lpstr>Century Gothic</vt:lpstr>
      <vt:lpstr>Gill Sans MT</vt:lpstr>
      <vt:lpstr>Wingdings</vt:lpstr>
      <vt:lpstr>Gallery</vt:lpstr>
      <vt:lpstr>Ünnepeljünk együtt!</vt:lpstr>
      <vt:lpstr>PowerPoint-bemutató</vt:lpstr>
      <vt:lpstr>Hallgasd meg ezt az éneket! </vt:lpstr>
      <vt:lpstr>Mi lesz az én adventemben?</vt:lpstr>
      <vt:lpstr>Tudod-e? </vt:lpstr>
      <vt:lpstr>A messiás érkezése</vt:lpstr>
      <vt:lpstr>Itt olvashatsz  egy Rövid szómagyarázatot</vt:lpstr>
      <vt:lpstr> beszéljétek meg a kérdéseket!   </vt:lpstr>
      <vt:lpstr>Jól jegyezd meg!</vt:lpstr>
      <vt:lpstr>Adventi naptár készítés</vt:lpstr>
      <vt:lpstr>Készíts egy adventi bakancslistát!</vt:lpstr>
      <vt:lpstr>Hallgasd meg ezt az adventi éneket! </vt:lpstr>
      <vt:lpstr>PowerPoint-bemutató</vt:lpstr>
      <vt:lpstr>PowerPoint-bemutató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bemutató</dc:title>
  <dc:creator>Krisztina Csőri-Czinkos</dc:creator>
  <cp:lastModifiedBy>Csőri-Czinkos Gergő Tamás</cp:lastModifiedBy>
  <cp:revision>319</cp:revision>
  <dcterms:created xsi:type="dcterms:W3CDTF">2020-07-06T09:13:06Z</dcterms:created>
  <dcterms:modified xsi:type="dcterms:W3CDTF">2020-11-25T18:03:01Z</dcterms:modified>
</cp:coreProperties>
</file>