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  <p:sldMasterId id="2147483834" r:id="rId2"/>
    <p:sldMasterId id="2147483858" r:id="rId3"/>
  </p:sldMasterIdLst>
  <p:notesMasterIdLst>
    <p:notesMasterId r:id="rId20"/>
  </p:notesMasterIdLst>
  <p:sldIdLst>
    <p:sldId id="342" r:id="rId4"/>
    <p:sldId id="302" r:id="rId5"/>
    <p:sldId id="285" r:id="rId6"/>
    <p:sldId id="328" r:id="rId7"/>
    <p:sldId id="347" r:id="rId8"/>
    <p:sldId id="345" r:id="rId9"/>
    <p:sldId id="336" r:id="rId10"/>
    <p:sldId id="343" r:id="rId11"/>
    <p:sldId id="348" r:id="rId12"/>
    <p:sldId id="346" r:id="rId13"/>
    <p:sldId id="349" r:id="rId14"/>
    <p:sldId id="327" r:id="rId15"/>
    <p:sldId id="303" r:id="rId16"/>
    <p:sldId id="344" r:id="rId17"/>
    <p:sldId id="290" r:id="rId18"/>
    <p:sldId id="291" r:id="rId19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9640"/>
    <a:srgbClr val="D5CDAB"/>
    <a:srgbClr val="DCD4B2"/>
    <a:srgbClr val="654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31" autoAdjust="0"/>
    <p:restoredTop sz="94660"/>
  </p:normalViewPr>
  <p:slideViewPr>
    <p:cSldViewPr snapToGrid="0">
      <p:cViewPr varScale="1">
        <p:scale>
          <a:sx n="82" d="100"/>
          <a:sy n="82" d="100"/>
        </p:scale>
        <p:origin x="5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F79973-3D1E-4CA4-B3AD-A478600CF701}" type="datetimeFigureOut">
              <a:rPr lang="hu-HU"/>
              <a:pPr>
                <a:defRPr/>
              </a:pPr>
              <a:t>2021. 07. 02.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029477-35BB-4216-960D-DDD4BD7D854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109428-E0C5-4175-B4B0-00B8AF5EF7EF}" type="datetimeFigureOut">
              <a:rPr lang="hu-HU" smtClean="0"/>
              <a:pPr>
                <a:defRPr/>
              </a:pPr>
              <a:t>2021. 07. 02.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pPr>
              <a:defRPr/>
            </a:pPr>
            <a:fld id="{E86C0289-B05C-4429-B054-1CA8B3791330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07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42BE19-12F4-45F7-8017-93C9F549BA33}" type="datetimeFigureOut">
              <a:rPr lang="hu-HU" smtClean="0"/>
              <a:pPr>
                <a:defRPr/>
              </a:pPr>
              <a:t>2021. 07. 02.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0C325-3DF7-4F3E-9CF4-10434BF3A564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516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5A02B-8CCE-4250-AEF9-7A3703D69E22}" type="datetimeFigureOut">
              <a:rPr lang="hu-HU" smtClean="0"/>
              <a:pPr>
                <a:defRPr/>
              </a:pPr>
              <a:t>2021. 07. 02.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C9B40-8520-457F-82B7-C23FF97A217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301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109428-E0C5-4175-B4B0-00B8AF5EF7EF}" type="datetimeFigureOut">
              <a:rPr lang="hu-HU" smtClean="0"/>
              <a:pPr>
                <a:defRPr/>
              </a:pPr>
              <a:t>2021. 07. 02.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6C0289-B05C-4429-B054-1CA8B3791330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813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9269BA-62E0-42A1-A90B-2AB963AB5BB5}" type="datetimeFigureOut">
              <a:rPr lang="hu-HU" smtClean="0"/>
              <a:pPr>
                <a:defRPr/>
              </a:pPr>
              <a:t>2021. 07. 02.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7A35B-C2EA-4F09-B1A7-ACF1DA7D19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8843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D581EF-5708-486E-B0A1-81C6B7A62603}" type="datetimeFigureOut">
              <a:rPr lang="hu-HU" smtClean="0"/>
              <a:pPr>
                <a:defRPr/>
              </a:pPr>
              <a:t>2021. 07. 02.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1AC01-3D16-46C8-BB01-1895D9961682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3958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C3B45F-F1C2-4E45-9F3A-A7C054EBE746}" type="datetimeFigureOut">
              <a:rPr lang="hu-HU" smtClean="0"/>
              <a:pPr>
                <a:defRPr/>
              </a:pPr>
              <a:t>2021. 07. 02.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53E90-58FB-4092-BEC9-C3435ADA17C6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6584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8A50E2-4E2E-41EC-86C3-B10EC51C78D6}" type="datetimeFigureOut">
              <a:rPr lang="hu-HU" smtClean="0"/>
              <a:pPr>
                <a:defRPr/>
              </a:pPr>
              <a:t>2021. 07. 02.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A03B28-3E90-4047-8075-A15E6E9E4DD7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3857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612F3D-7F5D-4560-89D1-749ABE8FE135}" type="datetimeFigureOut">
              <a:rPr lang="hu-HU" smtClean="0"/>
              <a:pPr>
                <a:defRPr/>
              </a:pPr>
              <a:t>2021. 07. 02.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3D449-D38D-48E0-83D6-61EF9B6D52E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3382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1B7C44-1BEF-42F4-B186-6867A1EEDE39}" type="datetimeFigureOut">
              <a:rPr lang="hu-HU" smtClean="0"/>
              <a:pPr>
                <a:defRPr/>
              </a:pPr>
              <a:t>2021. 07. 02.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66628-5DAD-42F2-BDFA-3896EA6F0E4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2134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D2B029-0236-492A-889D-AA35E859CF30}" type="datetimeFigureOut">
              <a:rPr lang="hu-HU" smtClean="0"/>
              <a:pPr>
                <a:defRPr/>
              </a:pPr>
              <a:t>2021. 07. 02.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D1B38-B9D7-4AD0-A719-144E1F41BD62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991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9269BA-62E0-42A1-A90B-2AB963AB5BB5}" type="datetimeFigureOut">
              <a:rPr lang="hu-HU" smtClean="0"/>
              <a:pPr>
                <a:defRPr/>
              </a:pPr>
              <a:t>2021. 07. 02.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7A35B-C2EA-4F09-B1A7-ACF1DA7D19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156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F5BC0B-D0A0-4B2B-ABE7-CBCFE4EC4727}" type="datetimeFigureOut">
              <a:rPr lang="hu-HU" smtClean="0"/>
              <a:pPr>
                <a:defRPr/>
              </a:pPr>
              <a:t>2021. 07. 02.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6C519-AAD8-4F95-B8B0-E2534019F62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5105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42BE19-12F4-45F7-8017-93C9F549BA33}" type="datetimeFigureOut">
              <a:rPr lang="hu-HU" smtClean="0"/>
              <a:pPr>
                <a:defRPr/>
              </a:pPr>
              <a:t>2021. 07. 02.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0C325-3DF7-4F3E-9CF4-10434BF3A564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3748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5A02B-8CCE-4250-AEF9-7A3703D69E22}" type="datetimeFigureOut">
              <a:rPr lang="hu-HU" smtClean="0"/>
              <a:pPr>
                <a:defRPr/>
              </a:pPr>
              <a:t>2021. 07. 02.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C9B40-8520-457F-82B7-C23FF97A217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9863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109428-E0C5-4175-B4B0-00B8AF5EF7EF}" type="datetimeFigureOut">
              <a:rPr lang="hu-HU" smtClean="0"/>
              <a:pPr>
                <a:defRPr/>
              </a:pPr>
              <a:t>2021. 07. 02.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6C0289-B05C-4429-B054-1CA8B3791330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067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9269BA-62E0-42A1-A90B-2AB963AB5BB5}" type="datetimeFigureOut">
              <a:rPr lang="hu-HU" smtClean="0"/>
              <a:pPr>
                <a:defRPr/>
              </a:pPr>
              <a:t>2021. 07. 02.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7A35B-C2EA-4F09-B1A7-ACF1DA7D19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26580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D581EF-5708-486E-B0A1-81C6B7A62603}" type="datetimeFigureOut">
              <a:rPr lang="hu-HU" smtClean="0"/>
              <a:pPr>
                <a:defRPr/>
              </a:pPr>
              <a:t>2021. 07. 02.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1AC01-3D16-46C8-BB01-1895D9961682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06247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C3B45F-F1C2-4E45-9F3A-A7C054EBE746}" type="datetimeFigureOut">
              <a:rPr lang="hu-HU" smtClean="0"/>
              <a:pPr>
                <a:defRPr/>
              </a:pPr>
              <a:t>2021. 07. 02.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53E90-58FB-4092-BEC9-C3435ADA17C6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34084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8A50E2-4E2E-41EC-86C3-B10EC51C78D6}" type="datetimeFigureOut">
              <a:rPr lang="hu-HU" smtClean="0"/>
              <a:pPr>
                <a:defRPr/>
              </a:pPr>
              <a:t>2021. 07. 02.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A03B28-3E90-4047-8075-A15E6E9E4DD7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9115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612F3D-7F5D-4560-89D1-749ABE8FE135}" type="datetimeFigureOut">
              <a:rPr lang="hu-HU" smtClean="0"/>
              <a:pPr>
                <a:defRPr/>
              </a:pPr>
              <a:t>2021. 07. 02.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3D449-D38D-48E0-83D6-61EF9B6D52E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7657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1B7C44-1BEF-42F4-B186-6867A1EEDE39}" type="datetimeFigureOut">
              <a:rPr lang="hu-HU" smtClean="0"/>
              <a:pPr>
                <a:defRPr/>
              </a:pPr>
              <a:t>2021. 07. 02.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66628-5DAD-42F2-BDFA-3896EA6F0E4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841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D581EF-5708-486E-B0A1-81C6B7A62603}" type="datetimeFigureOut">
              <a:rPr lang="hu-HU" smtClean="0"/>
              <a:pPr>
                <a:defRPr/>
              </a:pPr>
              <a:t>2021. 07. 02.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1AC01-3D16-46C8-BB01-1895D9961682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8114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D2B029-0236-492A-889D-AA35E859CF30}" type="datetimeFigureOut">
              <a:rPr lang="hu-HU" smtClean="0"/>
              <a:pPr>
                <a:defRPr/>
              </a:pPr>
              <a:t>2021. 07. 02.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D1B38-B9D7-4AD0-A719-144E1F41BD62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94234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F5BC0B-D0A0-4B2B-ABE7-CBCFE4EC4727}" type="datetimeFigureOut">
              <a:rPr lang="hu-HU" smtClean="0"/>
              <a:pPr>
                <a:defRPr/>
              </a:pPr>
              <a:t>2021. 07. 02.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6C519-AAD8-4F95-B8B0-E2534019F62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7372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13950A-0EE0-400B-8837-60B74F859272}" type="datetimeFigureOut">
              <a:rPr lang="hu-HU" smtClean="0"/>
              <a:pPr>
                <a:defRPr/>
              </a:pPr>
              <a:t>2021. 07. 02.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D0CE1-DF78-4351-A5F8-C4257F4C1A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38696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13950A-0EE0-400B-8837-60B74F859272}" type="datetimeFigureOut">
              <a:rPr lang="hu-HU" smtClean="0"/>
              <a:pPr>
                <a:defRPr/>
              </a:pPr>
              <a:t>2021. 07. 02.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D0CE1-DF78-4351-A5F8-C4257F4C1A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18440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13950A-0EE0-400B-8837-60B74F859272}" type="datetimeFigureOut">
              <a:rPr lang="hu-HU" smtClean="0"/>
              <a:pPr>
                <a:defRPr/>
              </a:pPr>
              <a:t>2021. 07. 02.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D0CE1-DF78-4351-A5F8-C4257F4C1A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56267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13950A-0EE0-400B-8837-60B74F859272}" type="datetimeFigureOut">
              <a:rPr lang="hu-HU" smtClean="0"/>
              <a:pPr>
                <a:defRPr/>
              </a:pPr>
              <a:t>2021. 07. 02.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D0CE1-DF78-4351-A5F8-C4257F4C1A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14011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13950A-0EE0-400B-8837-60B74F859272}" type="datetimeFigureOut">
              <a:rPr lang="hu-HU" smtClean="0"/>
              <a:pPr>
                <a:defRPr/>
              </a:pPr>
              <a:t>2021. 07. 02.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D0CE1-DF78-4351-A5F8-C4257F4C1A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90530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42BE19-12F4-45F7-8017-93C9F549BA33}" type="datetimeFigureOut">
              <a:rPr lang="hu-HU" smtClean="0"/>
              <a:pPr>
                <a:defRPr/>
              </a:pPr>
              <a:t>2021. 07. 02.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0C325-3DF7-4F3E-9CF4-10434BF3A564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25595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5A02B-8CCE-4250-AEF9-7A3703D69E22}" type="datetimeFigureOut">
              <a:rPr lang="hu-HU" smtClean="0"/>
              <a:pPr>
                <a:defRPr/>
              </a:pPr>
              <a:t>2021. 07. 02.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C9B40-8520-457F-82B7-C23FF97A217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998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C3B45F-F1C2-4E45-9F3A-A7C054EBE746}" type="datetimeFigureOut">
              <a:rPr lang="hu-HU" smtClean="0"/>
              <a:pPr>
                <a:defRPr/>
              </a:pPr>
              <a:t>2021. 07. 02.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53E90-58FB-4092-BEC9-C3435ADA17C6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891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8A50E2-4E2E-41EC-86C3-B10EC51C78D6}" type="datetimeFigureOut">
              <a:rPr lang="hu-HU" smtClean="0"/>
              <a:pPr>
                <a:defRPr/>
              </a:pPr>
              <a:t>2021. 07. 02.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A03B28-3E90-4047-8075-A15E6E9E4DD7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77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612F3D-7F5D-4560-89D1-749ABE8FE135}" type="datetimeFigureOut">
              <a:rPr lang="hu-HU" smtClean="0"/>
              <a:pPr>
                <a:defRPr/>
              </a:pPr>
              <a:t>2021. 07. 02.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3D449-D38D-48E0-83D6-61EF9B6D52E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524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1B7C44-1BEF-42F4-B186-6867A1EEDE39}" type="datetimeFigureOut">
              <a:rPr lang="hu-HU" smtClean="0"/>
              <a:pPr>
                <a:defRPr/>
              </a:pPr>
              <a:t>2021. 07. 02.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66628-5DAD-42F2-BDFA-3896EA6F0E4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838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D2B029-0236-492A-889D-AA35E859CF30}" type="datetimeFigureOut">
              <a:rPr lang="hu-HU" smtClean="0"/>
              <a:pPr>
                <a:defRPr/>
              </a:pPr>
              <a:t>2021. 07. 02.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D1B38-B9D7-4AD0-A719-144E1F41BD62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18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1F5BC0B-D0A0-4B2B-ABE7-CBCFE4EC4727}" type="datetimeFigureOut">
              <a:rPr lang="hu-HU" smtClean="0"/>
              <a:pPr>
                <a:defRPr/>
              </a:pPr>
              <a:t>2021. 07. 02.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6C519-AAD8-4F95-B8B0-E2534019F62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517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13950A-0EE0-400B-8837-60B74F859272}" type="datetimeFigureOut">
              <a:rPr lang="hu-HU" smtClean="0"/>
              <a:pPr>
                <a:defRPr/>
              </a:pPr>
              <a:t>2021. 07. 02.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FBD0CE1-DF78-4351-A5F8-C4257F4C1A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10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13950A-0EE0-400B-8837-60B74F859272}" type="datetimeFigureOut">
              <a:rPr lang="hu-HU" smtClean="0"/>
              <a:pPr>
                <a:defRPr/>
              </a:pPr>
              <a:t>2021. 07. 02.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BD0CE1-DF78-4351-A5F8-C4257F4C1A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059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13950A-0EE0-400B-8837-60B74F859272}" type="datetimeFigureOut">
              <a:rPr lang="hu-HU" smtClean="0"/>
              <a:pPr>
                <a:defRPr/>
              </a:pPr>
              <a:t>2021. 07. 02.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FBD0CE1-DF78-4351-A5F8-C4257F4C1A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071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aptistatemplom.hu/2017/12/25/felelemuzo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xWokMwN92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ctivated-europe.com/hu/azok-a-piszkos-pasztorok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bibliamindenkie.hu/uj/LUK/2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0"/>
            <a:ext cx="9789459" cy="6858000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89529" y="1371600"/>
            <a:ext cx="9258300" cy="1540809"/>
          </a:xfrm>
          <a:solidFill>
            <a:schemeClr val="accent6">
              <a:lumMod val="20000"/>
              <a:lumOff val="80000"/>
              <a:alpha val="27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hu-HU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„Üdvözítő született ma</a:t>
            </a:r>
            <a:br>
              <a:rPr lang="hu-HU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nektek, aki az Úr Krisztus, a Dávid városában.” </a:t>
            </a:r>
            <a:endParaRPr lang="hu-HU" sz="2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Lk</a:t>
            </a:r>
            <a:r>
              <a:rPr lang="hu-H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2,11</a:t>
            </a:r>
            <a:endParaRPr lang="hu-HU" sz="2200" b="1" dirty="0">
              <a:solidFill>
                <a:schemeClr val="bg1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8712412" y="6081118"/>
            <a:ext cx="2152384" cy="769441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none">
            <a:spAutoFit/>
          </a:bodyPr>
          <a:lstStyle/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 kép forrása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9590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048" y="1909483"/>
            <a:ext cx="4975539" cy="435359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6837" y="504106"/>
            <a:ext cx="9603275" cy="1049235"/>
          </a:xfrm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Mit gondolsz?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6838" y="1909483"/>
            <a:ext cx="5487104" cy="4195482"/>
          </a:xfrm>
        </p:spPr>
        <p:txBody>
          <a:bodyPr>
            <a:noAutofit/>
          </a:bodyPr>
          <a:lstStyle/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Fogalmazd meg saját </a:t>
            </a:r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szavaiddal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, hogy miért született meg Jézus! </a:t>
            </a:r>
          </a:p>
          <a:p>
            <a:pPr marL="0" indent="0">
              <a:buNone/>
            </a:pPr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Gondolataidat írd fel egy lapra, majd helyezd el a táblán!</a:t>
            </a:r>
          </a:p>
          <a:p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Ha a csoport minden tagja elkészült a feladattal, beszéljétek meg csoportban is a leírtakat. 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4618" y="270623"/>
            <a:ext cx="1569247" cy="151620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0613" y="5176428"/>
            <a:ext cx="1446869" cy="144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Kép 64"/>
          <p:cNvPicPr>
            <a:picLocks noChangeAspect="1"/>
          </p:cNvPicPr>
          <p:nvPr/>
        </p:nvPicPr>
        <p:blipFill rotWithShape="1">
          <a:blip r:embed="rId2"/>
          <a:srcRect r="1217" b="10208"/>
          <a:stretch/>
        </p:blipFill>
        <p:spPr>
          <a:xfrm>
            <a:off x="5129366" y="137601"/>
            <a:ext cx="4731529" cy="1765756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67019" y="15810"/>
            <a:ext cx="1761781" cy="95930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MENNNYEI HÍRNÖK</a:t>
            </a:r>
          </a:p>
          <a:p>
            <a:pPr algn="ctr"/>
            <a:r>
              <a:rPr lang="hu-H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– igés angyal –</a:t>
            </a:r>
            <a:endParaRPr lang="hu-HU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4" name="Csoportba foglalás 23"/>
          <p:cNvGrpSpPr/>
          <p:nvPr/>
        </p:nvGrpSpPr>
        <p:grpSpPr>
          <a:xfrm>
            <a:off x="544320" y="2540817"/>
            <a:ext cx="3430123" cy="4059916"/>
            <a:chOff x="4013690" y="7473077"/>
            <a:chExt cx="2430582" cy="2488699"/>
          </a:xfrm>
        </p:grpSpPr>
        <p:sp>
          <p:nvSpPr>
            <p:cNvPr id="27" name="Lekerekített téglalap 26"/>
            <p:cNvSpPr/>
            <p:nvPr/>
          </p:nvSpPr>
          <p:spPr>
            <a:xfrm>
              <a:off x="4013690" y="8075524"/>
              <a:ext cx="2408136" cy="188625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9525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109968" indent="-109968">
                <a:buFont typeface="Arial" panose="020B0604020202020204" pitchFamily="34" charset="0"/>
                <a:buChar char="•"/>
              </a:pPr>
              <a:r>
                <a:rPr lang="hu-HU" sz="30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Egy sablonra </a:t>
              </a:r>
              <a:endParaRPr lang="hu-HU" sz="3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09968" indent="-109968">
                <a:buFont typeface="Arial" panose="020B0604020202020204" pitchFamily="34" charset="0"/>
                <a:buChar char="•"/>
              </a:pPr>
              <a:r>
                <a:rPr lang="hu-HU" sz="300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fehér </a:t>
              </a:r>
              <a:r>
                <a:rPr lang="hu-HU" sz="30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lapra </a:t>
              </a:r>
              <a:r>
                <a:rPr lang="hu-HU" sz="300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vagy </a:t>
              </a:r>
              <a:r>
                <a:rPr lang="hu-HU" sz="30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kartonra </a:t>
              </a:r>
              <a:r>
                <a:rPr lang="hu-HU" sz="300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A/4–es méretben</a:t>
              </a:r>
            </a:p>
            <a:p>
              <a:pPr marL="109968" indent="-109968">
                <a:buFont typeface="Arial" panose="020B0604020202020204" pitchFamily="34" charset="0"/>
                <a:buChar char="•"/>
              </a:pPr>
              <a:r>
                <a:rPr lang="hu-HU" sz="30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ollóra</a:t>
              </a:r>
              <a:endParaRPr lang="hu-HU" sz="3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09968" indent="-109968">
                <a:buFont typeface="Arial" panose="020B0604020202020204" pitchFamily="34" charset="0"/>
                <a:buChar char="•"/>
              </a:pPr>
              <a:r>
                <a:rPr lang="hu-HU" sz="30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íróeszközre</a:t>
              </a:r>
              <a:endParaRPr lang="hu-HU" sz="3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09968" indent="-109968">
                <a:buFont typeface="Arial" panose="020B0604020202020204" pitchFamily="34" charset="0"/>
                <a:buChar char="•"/>
              </a:pPr>
              <a:endParaRPr lang="hu-HU" sz="89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Lekerekített téglalap 27"/>
            <p:cNvSpPr/>
            <p:nvPr/>
          </p:nvSpPr>
          <p:spPr>
            <a:xfrm>
              <a:off x="4408898" y="7473077"/>
              <a:ext cx="2035374" cy="472783"/>
            </a:xfrm>
            <a:prstGeom prst="roundRect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hu-HU" sz="280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Mire lesz </a:t>
              </a:r>
              <a:r>
                <a:rPr lang="hu-H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szükséged</a:t>
              </a:r>
              <a:r>
                <a:rPr lang="hu-HU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hu-H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Lekerekített téglalap 33"/>
          <p:cNvSpPr/>
          <p:nvPr/>
        </p:nvSpPr>
        <p:spPr>
          <a:xfrm>
            <a:off x="4303612" y="4180228"/>
            <a:ext cx="4641258" cy="105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hu-H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</a:t>
            </a:r>
            <a:r>
              <a:rPr lang="hu-H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félbehajtott lapra rajzold körbe az előre kivágott sablont! Vágd ki a vastag vonalak mentén az angyalt! </a:t>
            </a:r>
          </a:p>
          <a:p>
            <a:pPr marL="146624" indent="-146624">
              <a:buAutoNum type="arabicPeriod"/>
            </a:pPr>
            <a:endParaRPr lang="hu-HU" sz="770" dirty="0">
              <a:solidFill>
                <a:schemeClr val="tx1"/>
              </a:solidFill>
              <a:latin typeface="+mj-lt"/>
            </a:endParaRPr>
          </a:p>
          <a:p>
            <a:pPr marL="109968" indent="-109968">
              <a:buFont typeface="Arial" panose="020B0604020202020204" pitchFamily="34" charset="0"/>
              <a:buChar char="•"/>
            </a:pPr>
            <a:endParaRPr lang="hu-HU" sz="77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7" name="Kép 3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</a:blip>
          <a:srcRect l="53052" t="18102"/>
          <a:stretch/>
        </p:blipFill>
        <p:spPr>
          <a:xfrm>
            <a:off x="6958383" y="2313497"/>
            <a:ext cx="2509106" cy="1801584"/>
          </a:xfrm>
          <a:prstGeom prst="rect">
            <a:avLst/>
          </a:prstGeom>
        </p:spPr>
      </p:pic>
      <p:sp>
        <p:nvSpPr>
          <p:cNvPr id="38" name="Lekerekített téglalap 37"/>
          <p:cNvSpPr/>
          <p:nvPr/>
        </p:nvSpPr>
        <p:spPr>
          <a:xfrm>
            <a:off x="4224620" y="5585802"/>
            <a:ext cx="4670541" cy="102628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hu-HU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Hajtsd </a:t>
            </a:r>
            <a:r>
              <a:rPr lang="hu-HU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az angyal kezeit! </a:t>
            </a:r>
            <a:endParaRPr lang="hu-HU" sz="24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Írj </a:t>
            </a:r>
            <a:r>
              <a:rPr lang="hu-HU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 egy karácsonyi bibliai igét</a:t>
            </a:r>
            <a:r>
              <a:rPr lang="hu-HU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Kép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57"/>
          <a:stretch/>
        </p:blipFill>
        <p:spPr>
          <a:xfrm flipH="1">
            <a:off x="9134965" y="15810"/>
            <a:ext cx="2946606" cy="6722032"/>
          </a:xfrm>
          <a:custGeom>
            <a:avLst/>
            <a:gdLst>
              <a:gd name="connsiteX0" fmla="*/ 2723750 w 3571889"/>
              <a:gd name="connsiteY0" fmla="*/ 0 h 7991896"/>
              <a:gd name="connsiteX1" fmla="*/ 0 w 3571889"/>
              <a:gd name="connsiteY1" fmla="*/ 0 h 7991896"/>
              <a:gd name="connsiteX2" fmla="*/ 0 w 3571889"/>
              <a:gd name="connsiteY2" fmla="*/ 7991896 h 7991896"/>
              <a:gd name="connsiteX3" fmla="*/ 3571889 w 3571889"/>
              <a:gd name="connsiteY3" fmla="*/ 7991896 h 7991896"/>
              <a:gd name="connsiteX4" fmla="*/ 3571889 w 3571889"/>
              <a:gd name="connsiteY4" fmla="*/ 5118177 h 7991896"/>
              <a:gd name="connsiteX5" fmla="*/ 3112337 w 3571889"/>
              <a:gd name="connsiteY5" fmla="*/ 5118177 h 7991896"/>
              <a:gd name="connsiteX6" fmla="*/ 3112337 w 3571889"/>
              <a:gd name="connsiteY6" fmla="*/ 3442372 h 7991896"/>
              <a:gd name="connsiteX7" fmla="*/ 3571889 w 3571889"/>
              <a:gd name="connsiteY7" fmla="*/ 3442372 h 7991896"/>
              <a:gd name="connsiteX8" fmla="*/ 3571889 w 3571889"/>
              <a:gd name="connsiteY8" fmla="*/ 3046122 h 7991896"/>
              <a:gd name="connsiteX9" fmla="*/ 2723750 w 3571889"/>
              <a:gd name="connsiteY9" fmla="*/ 3046122 h 799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71889" h="7991896">
                <a:moveTo>
                  <a:pt x="2723750" y="0"/>
                </a:moveTo>
                <a:lnTo>
                  <a:pt x="0" y="0"/>
                </a:lnTo>
                <a:lnTo>
                  <a:pt x="0" y="7991896"/>
                </a:lnTo>
                <a:lnTo>
                  <a:pt x="3571889" y="7991896"/>
                </a:lnTo>
                <a:lnTo>
                  <a:pt x="3571889" y="5118177"/>
                </a:lnTo>
                <a:lnTo>
                  <a:pt x="3112337" y="5118177"/>
                </a:lnTo>
                <a:lnTo>
                  <a:pt x="3112337" y="3442372"/>
                </a:lnTo>
                <a:lnTo>
                  <a:pt x="3571889" y="3442372"/>
                </a:lnTo>
                <a:lnTo>
                  <a:pt x="3571889" y="3046122"/>
                </a:lnTo>
                <a:lnTo>
                  <a:pt x="2723750" y="3046122"/>
                </a:lnTo>
                <a:close/>
              </a:path>
            </a:pathLst>
          </a:cu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6761" y="1781646"/>
            <a:ext cx="2651078" cy="2333435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59189" y="555440"/>
            <a:ext cx="3748155" cy="2178065"/>
          </a:xfrm>
          <a:custGeom>
            <a:avLst/>
            <a:gdLst>
              <a:gd name="connsiteX0" fmla="*/ 0 w 2395936"/>
              <a:gd name="connsiteY0" fmla="*/ 0 h 1505843"/>
              <a:gd name="connsiteX1" fmla="*/ 2395936 w 2395936"/>
              <a:gd name="connsiteY1" fmla="*/ 0 h 1505843"/>
              <a:gd name="connsiteX2" fmla="*/ 2395936 w 2395936"/>
              <a:gd name="connsiteY2" fmla="*/ 639480 h 1505843"/>
              <a:gd name="connsiteX3" fmla="*/ 1344334 w 2395936"/>
              <a:gd name="connsiteY3" fmla="*/ 639480 h 1505843"/>
              <a:gd name="connsiteX4" fmla="*/ 1344334 w 2395936"/>
              <a:gd name="connsiteY4" fmla="*/ 1505843 h 1505843"/>
              <a:gd name="connsiteX5" fmla="*/ 0 w 2395936"/>
              <a:gd name="connsiteY5" fmla="*/ 1505843 h 150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5936" h="1505843">
                <a:moveTo>
                  <a:pt x="0" y="0"/>
                </a:moveTo>
                <a:lnTo>
                  <a:pt x="2395936" y="0"/>
                </a:lnTo>
                <a:lnTo>
                  <a:pt x="2395936" y="639480"/>
                </a:lnTo>
                <a:lnTo>
                  <a:pt x="1344334" y="639480"/>
                </a:lnTo>
                <a:lnTo>
                  <a:pt x="1344334" y="1505843"/>
                </a:lnTo>
                <a:lnTo>
                  <a:pt x="0" y="1505843"/>
                </a:lnTo>
                <a:close/>
              </a:path>
            </a:pathLst>
          </a:custGeom>
        </p:spPr>
      </p:pic>
      <p:sp>
        <p:nvSpPr>
          <p:cNvPr id="2" name="Szövegdoboz 1"/>
          <p:cNvSpPr txBox="1"/>
          <p:nvPr/>
        </p:nvSpPr>
        <p:spPr>
          <a:xfrm rot="16200000">
            <a:off x="-1767315" y="3566398"/>
            <a:ext cx="4061946" cy="4924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KÉSZÍTSÜNK ANGYALT!</a:t>
            </a:r>
            <a:endParaRPr lang="hu-HU" sz="2600" b="1" dirty="0">
              <a:solidFill>
                <a:schemeClr val="accent4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035847" y="3109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797883" y="17816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7243331" y="23478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cxnSp>
        <p:nvCxnSpPr>
          <p:cNvPr id="9" name="Egyenes összekötő nyíllal 8"/>
          <p:cNvCxnSpPr/>
          <p:nvPr/>
        </p:nvCxnSpPr>
        <p:spPr>
          <a:xfrm flipV="1">
            <a:off x="8821271" y="4115081"/>
            <a:ext cx="886022" cy="729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69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946"/>
            <a:ext cx="12192000" cy="690189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7650" y="267617"/>
            <a:ext cx="4739758" cy="1251899"/>
          </a:xfrm>
          <a:solidFill>
            <a:schemeClr val="bg1">
              <a:lumMod val="85000"/>
              <a:alpha val="84000"/>
            </a:schemeClr>
          </a:solidFill>
        </p:spPr>
        <p:txBody>
          <a:bodyPr/>
          <a:lstStyle/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Készítsünk nyitott ajándékdobozokat!</a:t>
            </a:r>
            <a:endParaRPr lang="hu-HU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Átellenes sarkain kerekített téglalap 6"/>
          <p:cNvSpPr/>
          <p:nvPr/>
        </p:nvSpPr>
        <p:spPr>
          <a:xfrm>
            <a:off x="5334000" y="267617"/>
            <a:ext cx="6632761" cy="6375965"/>
          </a:xfrm>
          <a:prstGeom prst="round2DiagRect">
            <a:avLst/>
          </a:prstGeom>
          <a:solidFill>
            <a:schemeClr val="bg1">
              <a:lumMod val="85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Készítsetek ajándékdobozokat!</a:t>
            </a:r>
            <a:endParaRPr lang="hu-HU" sz="2500" b="1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5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Vonjátok be őket színes csomagolópapírral és szalaggal is </a:t>
            </a:r>
            <a:r>
              <a:rPr lang="hu-HU" sz="25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kössétek</a:t>
            </a:r>
            <a:r>
              <a:rPr lang="hu-HU" sz="25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át őket.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5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Ügyeljetek arra, hogy a teteje nyitott legyen.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5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Mindegyik dobozba helyezzetek el valamilyen </a:t>
            </a:r>
            <a:r>
              <a:rPr lang="hu-HU" sz="25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karácsonyra emlékeztető</a:t>
            </a:r>
          </a:p>
          <a:p>
            <a:pPr algn="ctr"/>
            <a:r>
              <a:rPr lang="hu-HU" sz="25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tárgyat, képet vagy szöveget!</a:t>
            </a:r>
            <a:endParaRPr lang="hu-HU" sz="2500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u-HU" sz="25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a dobozok összeállításával elkészültetek, beszélgessetek a dobozokba elhelyezett tárgyakról, képekről, szövegekről!</a:t>
            </a:r>
          </a:p>
          <a:p>
            <a:pPr algn="ctr"/>
            <a:endParaRPr lang="hu-HU" sz="2500" dirty="0" smtClean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5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Miért éppen azok a dolgok kerültek a dobozba? </a:t>
            </a:r>
            <a:endParaRPr lang="hu-HU" sz="2500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09550" y="1519516"/>
            <a:ext cx="4914900" cy="5170646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hittanóra előtt előre beszerzett és előkészített eszközök a feladat elkészítéséhez: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doboz</a:t>
            </a:r>
            <a:r>
              <a:rPr lang="hu-H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hu-HU" sz="2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u-H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arácsonyi csomagolópapír,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olló</a:t>
            </a:r>
            <a:r>
              <a:rPr lang="hu-H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szalag,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u-H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arácsonyi tárgyak.</a:t>
            </a:r>
          </a:p>
          <a:p>
            <a:endParaRPr lang="hu-HU" sz="2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</a:t>
            </a:r>
            <a:r>
              <a:rPr lang="hu-H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tárgyak beszerzését előző órán a tanulókra is lehet bízni, hogy hozzák be magukkal erre az órára.</a:t>
            </a:r>
          </a:p>
          <a:p>
            <a:r>
              <a:rPr lang="hu-H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nem kapnak ilyen feladatot, akkor  a tárgyakat a hittanoktatónak kell előre beszereznie!</a:t>
            </a:r>
          </a:p>
        </p:txBody>
      </p:sp>
    </p:spTree>
    <p:extLst>
      <p:ext uri="{BB962C8B-B14F-4D97-AF65-F5344CB8AC3E}">
        <p14:creationId xmlns:p14="http://schemas.microsoft.com/office/powerpoint/2010/main" val="280643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11841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8224" y="688031"/>
            <a:ext cx="10285393" cy="99290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hu-H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Hallgasd meg ezt a szép karácsonyi  éneket!</a:t>
            </a:r>
            <a:br>
              <a:rPr lang="hu-H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767617" y="222274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777923" y="193912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u-HU" b="1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7983" y="2677856"/>
            <a:ext cx="1609483" cy="1615580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5730271" y="1794675"/>
            <a:ext cx="52180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Ide </a:t>
            </a:r>
            <a:r>
              <a:rPr lang="hu-HU" sz="26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kattints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az ének elindításához!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5359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9603" y="280084"/>
            <a:ext cx="10072550" cy="95704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én karácsonyom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6594" y="280084"/>
            <a:ext cx="1542422" cy="1524132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4575606" y="2562448"/>
            <a:ext cx="761639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Milyen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dolgokat köszönnél meg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Istennek? 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Írj egy hála listát!</a:t>
            </a:r>
          </a:p>
          <a:p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Ha van közös imádság, akkor az imádságodat el is mondhatod!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04" y="2562448"/>
            <a:ext cx="3535308" cy="235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2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függőlegesen 1"/>
          <p:cNvSpPr/>
          <p:nvPr/>
        </p:nvSpPr>
        <p:spPr>
          <a:xfrm>
            <a:off x="1698625" y="34925"/>
            <a:ext cx="7731125" cy="6230938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300" i="1" dirty="0">
              <a:solidFill>
                <a:srgbClr val="6AAC9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Atyánk, aki a mennyekben vagy, szenteltessék meg a te neved,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kenyerünket add meg nekünk ma,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ne </a:t>
            </a:r>
            <a:r>
              <a:rPr lang="hu-HU" sz="2300" dirty="0" err="1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minket kísértésbe, de szabadíts meg a gonosztól;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tied az ország, a hatalom és a dicsőség mindörökké.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60419" name="Kép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724025"/>
            <a:ext cx="2100263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abályos ötszög 2"/>
          <p:cNvSpPr/>
          <p:nvPr/>
        </p:nvSpPr>
        <p:spPr>
          <a:xfrm>
            <a:off x="8843963" y="3260725"/>
            <a:ext cx="2986087" cy="2630488"/>
          </a:xfrm>
          <a:prstGeom prst="pentagon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Mondjuk </a:t>
            </a:r>
            <a:r>
              <a:rPr lang="hu-HU" sz="25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most </a:t>
            </a:r>
            <a:r>
              <a:rPr lang="hu-HU" sz="2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közösen az Úri imádságot!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5799"/>
            <a:ext cx="12193057" cy="6846401"/>
          </a:xfrm>
          <a:prstGeom prst="rect">
            <a:avLst/>
          </a:prstGeom>
        </p:spPr>
      </p:pic>
      <p:pic>
        <p:nvPicPr>
          <p:cNvPr id="61442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5011048"/>
            <a:ext cx="6230652" cy="1841152"/>
          </a:xfrm>
        </p:spPr>
      </p:pic>
      <p:pic>
        <p:nvPicPr>
          <p:cNvPr id="61443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923" y="6091630"/>
            <a:ext cx="3753378" cy="853188"/>
          </a:xfrm>
          <a:prstGeom prst="rect">
            <a:avLst/>
          </a:prstGeom>
          <a:solidFill>
            <a:schemeClr val="accent3">
              <a:lumMod val="40000"/>
              <a:lumOff val="60000"/>
              <a:alpha val="32000"/>
            </a:schemeClr>
          </a:solidFill>
          <a:ln>
            <a:noFill/>
          </a:ln>
          <a:extLst/>
        </p:spPr>
      </p:pic>
      <p:sp>
        <p:nvSpPr>
          <p:cNvPr id="2" name="Téglalap 1"/>
          <p:cNvSpPr/>
          <p:nvPr/>
        </p:nvSpPr>
        <p:spPr>
          <a:xfrm>
            <a:off x="2121272" y="2163063"/>
            <a:ext cx="9906117" cy="1015663"/>
          </a:xfrm>
          <a:prstGeom prst="rect">
            <a:avLst/>
          </a:prstGeom>
          <a:solidFill>
            <a:srgbClr val="FFC000">
              <a:alpha val="41000"/>
            </a:srgbClr>
          </a:solidFill>
        </p:spPr>
        <p:txBody>
          <a:bodyPr wrap="square">
            <a:spAutoFit/>
          </a:bodyPr>
          <a:lstStyle/>
          <a:p>
            <a:r>
              <a:rPr lang="hu-H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„Üdvözítő született ma nektek, aki az Úr</a:t>
            </a:r>
          </a:p>
          <a:p>
            <a:r>
              <a:rPr lang="hu-H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Krisztus, a Dávid városában.” </a:t>
            </a:r>
            <a:r>
              <a:rPr lang="hu-HU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Lk</a:t>
            </a:r>
            <a:r>
              <a:rPr lang="hu-HU" sz="3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2,11</a:t>
            </a:r>
            <a:endParaRPr lang="hu-HU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009934" y="350968"/>
            <a:ext cx="10635065" cy="1193184"/>
          </a:xfrm>
          <a:prstGeom prst="rect">
            <a:avLst/>
          </a:prstGeom>
          <a:solidFill>
            <a:schemeClr val="accent3">
              <a:lumMod val="60000"/>
              <a:lumOff val="4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Tanuld meg most az aranymondást és mondd el hangosan is! </a:t>
            </a:r>
            <a:endParaRPr lang="hu-HU" sz="3000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424" y="2918046"/>
            <a:ext cx="1321895" cy="1272937"/>
          </a:xfrm>
          <a:prstGeom prst="rect">
            <a:avLst/>
          </a:prstGeom>
          <a:solidFill>
            <a:schemeClr val="accent3">
              <a:lumMod val="40000"/>
              <a:lumOff val="60000"/>
              <a:alpha val="19000"/>
            </a:schemeClr>
          </a:solidFill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412"/>
            <a:ext cx="12192000" cy="6848588"/>
          </a:xfrm>
          <a:prstGeom prst="rect">
            <a:avLst/>
          </a:prstGeom>
          <a:solidFill>
            <a:srgbClr val="D79640">
              <a:alpha val="69000"/>
            </a:srgbClr>
          </a:solidFill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71543" y="973436"/>
            <a:ext cx="9848916" cy="1171003"/>
          </a:xfrm>
          <a:solidFill>
            <a:schemeClr val="bg1">
              <a:alpha val="3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Ünnepeljünk együtt!</a:t>
            </a:r>
            <a:endParaRPr lang="hu-H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77706" y="5729640"/>
            <a:ext cx="4958000" cy="741871"/>
          </a:xfrm>
          <a:solidFill>
            <a:srgbClr val="D79640"/>
          </a:solidFill>
        </p:spPr>
        <p:txBody>
          <a:bodyPr>
            <a:normAutofit fontScale="25000" lnSpcReduction="20000"/>
          </a:bodyPr>
          <a:lstStyle/>
          <a:p>
            <a:r>
              <a:rPr lang="hu-HU" sz="9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Készülődés a karácsonyra  </a:t>
            </a:r>
            <a:r>
              <a:rPr lang="hu-HU" sz="9600" dirty="0"/>
              <a:t/>
            </a:r>
            <a:br>
              <a:rPr lang="hu-HU" sz="9600" dirty="0"/>
            </a:br>
            <a:endParaRPr lang="hu-HU" sz="9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1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3" y="4705818"/>
            <a:ext cx="13970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470025" y="265113"/>
            <a:ext cx="8978900" cy="58578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Kezdjük közös imádsággal a hittanórát!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603" y="1034647"/>
            <a:ext cx="5492158" cy="55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6934761" y="1184462"/>
            <a:ext cx="4148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7678271" y="2702858"/>
            <a:ext cx="4194760" cy="25414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 </a:t>
            </a:r>
            <a:r>
              <a:rPr lang="hu-HU" sz="3200" dirty="0" smtClean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hittanórán a karácsonyi örömhírről lesz szó.</a:t>
            </a:r>
            <a:endParaRPr lang="hu-HU" sz="3200" dirty="0">
              <a:solidFill>
                <a:srgbClr val="766F5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8078"/>
            <a:ext cx="12192000" cy="68860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7364" y="303241"/>
            <a:ext cx="10541691" cy="1129268"/>
          </a:xfrm>
          <a:solidFill>
            <a:schemeClr val="bg1">
              <a:alpha val="15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Hallgasd meg ezt a karácsonyi  éneket! </a:t>
            </a:r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Átellenes sarkain levágott téglalap 4"/>
          <p:cNvSpPr/>
          <p:nvPr/>
        </p:nvSpPr>
        <p:spPr>
          <a:xfrm>
            <a:off x="62381" y="5334000"/>
            <a:ext cx="5366869" cy="1466850"/>
          </a:xfrm>
          <a:prstGeom prst="snip2DiagRect">
            <a:avLst/>
          </a:prstGeom>
          <a:solidFill>
            <a:schemeClr val="bg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GONDOLKOZZUNK!</a:t>
            </a:r>
          </a:p>
          <a:p>
            <a:pPr algn="ctr"/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Mit jelent számotokra, hogy Isten Igéje megjelent?</a:t>
            </a:r>
            <a:endParaRPr lang="hu-H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0790" y="5334000"/>
            <a:ext cx="1353239" cy="134942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5388" y="169221"/>
            <a:ext cx="1527333" cy="1527333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3293409" y="1888204"/>
            <a:ext cx="4881282" cy="954741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Kattints erre az ikonra az ének elindításához!</a:t>
            </a:r>
            <a:endParaRPr lang="hu-HU" sz="2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Új világosság jelenék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34029" y="2125769"/>
            <a:ext cx="2129489" cy="212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1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75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5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260" y="159058"/>
            <a:ext cx="9776012" cy="1049235"/>
          </a:xfrm>
          <a:solidFill>
            <a:srgbClr val="D79640"/>
          </a:solidFill>
        </p:spPr>
        <p:txBody>
          <a:bodyPr>
            <a:normAutofit/>
          </a:bodyPr>
          <a:lstStyle/>
          <a:p>
            <a:r>
              <a:rPr lang="hu-HU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Gondolkozz el!</a:t>
            </a:r>
            <a:endParaRPr lang="hu-H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23408" y="1343379"/>
            <a:ext cx="6249520" cy="844565"/>
          </a:xfrm>
          <a:solidFill>
            <a:srgbClr val="92D050"/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érzel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akkor, ha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nem azt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találod az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ajándék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csomagban, amire számítottál?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3061" y="581313"/>
            <a:ext cx="1542422" cy="152413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60" y="2419001"/>
            <a:ext cx="6339660" cy="3087843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6972928" y="2224359"/>
            <a:ext cx="4968061" cy="445097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hu-HU" sz="2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karácsony egy igazi meglepetés.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hu-HU" sz="2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tudhatjuk előre, hogy mi fog történni és mit fogunk kapni.</a:t>
            </a:r>
          </a:p>
          <a:p>
            <a:pPr algn="ctr"/>
            <a:endParaRPr lang="hu-HU" sz="22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hu-HU" sz="2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első karácsonyon is így volt.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hu-HU" sz="2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kevesen számítottak arra a nagy meglepetésre, amit Isten elkészített az Övéinek.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hu-HU" sz="2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Ezért volt annyira különleges.</a:t>
            </a:r>
          </a:p>
          <a:p>
            <a:pPr algn="ctr"/>
            <a:endParaRPr lang="hu-HU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464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Beszélgess a padtársaddal!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950265"/>
            <a:ext cx="7570693" cy="457155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Fogalmazd meg néhány szóval, hogy mit ünneplünk karácsonykor és hogy miért fontos számodra ez az ünnep! Padtársaddal beszélgess erről!</a:t>
            </a:r>
          </a:p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Gondolataitokat írjátok le egy lapra! </a:t>
            </a:r>
          </a:p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Készíthettek „egy családi karácsony” címmel az egy közös vagy egyéni rajzot, illusztrációt arról, hogy milyen szokások, hagyományok kapcsolódnak a karácsony ünnepéhez! 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669" y="403411"/>
            <a:ext cx="1245845" cy="121722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915" y="5268834"/>
            <a:ext cx="1584676" cy="158916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35" y="2127221"/>
            <a:ext cx="3964348" cy="286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874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8906" y="575920"/>
            <a:ext cx="9884959" cy="107806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Ismered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karácsony eredetét?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90314"/>
            <a:ext cx="11506200" cy="418188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kutatók szerint a karácsony szavunk </a:t>
            </a:r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szláv </a:t>
            </a:r>
            <a:r>
              <a:rPr lang="hu-H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kracsun</a:t>
            </a:r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kifejezésből eredhet. A téli napfordulót nevezik így.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Sokan </a:t>
            </a:r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megdöbbentek, </a:t>
            </a:r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amikor </a:t>
            </a:r>
            <a:r>
              <a:rPr lang="hu-H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szeretete jeleként elküldte egyszülött Fiát értünk. Isten ígérete teljesedett be ezzel.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júdeai Betlehemben egy éjszaka megszületett Jézus </a:t>
            </a:r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Krisztus, Isten </a:t>
            </a:r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egyszülött Fia. </a:t>
            </a:r>
            <a:endParaRPr lang="hu-H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Voltak</a:t>
            </a:r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akik elhitték, hogy ő a megígért Messiás. Mások </a:t>
            </a:r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tiltakoztak, hogy </a:t>
            </a:r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nem lehet a különleges Megváltó</a:t>
            </a:r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karácsonyi örömhírről a pásztorok hallottak először.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következő dián erről olvashatsz. </a:t>
            </a:r>
          </a:p>
          <a:p>
            <a:pPr>
              <a:buFont typeface="Wingdings" panose="05000000000000000000" pitchFamily="2" charset="2"/>
              <a:buChar char="v"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9948" y="158044"/>
            <a:ext cx="1512847" cy="149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5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1" y="6363819"/>
            <a:ext cx="20812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 kép forrása</a:t>
            </a:r>
          </a:p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47918" y="267649"/>
            <a:ext cx="582723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Pásztorok tanyáztak azon a vidéken a szabad ég alatt, 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őrködtek éjszaka a nyájuk mellett.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7516906" y="2164976"/>
            <a:ext cx="2810435" cy="2581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És az Úr angyala megjelent nekik, </a:t>
            </a:r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körülragyogta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őket az Úr dicsősége, és nagy félelem vett erőt rajtuk. 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788" y="3872754"/>
            <a:ext cx="1554110" cy="1549732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7516906" y="5955577"/>
            <a:ext cx="462338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Olvasd el a Luk 2,1-21-et a Bibliából!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76025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2257"/>
            <a:ext cx="12090751" cy="4817409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2158170" y="952508"/>
            <a:ext cx="7526771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Üdvözítő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született ma nektek, aki az Úr Krisztus, a Dávid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városában!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26187" y="1461264"/>
            <a:ext cx="6096000" cy="92333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angyal pedig ezt mondta nekik: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Ne féljetek, mert íme, nagy örömet hirdetek nektek, amely az egész nép öröme lesz: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387322" y="443753"/>
            <a:ext cx="306846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KARÁCSONYI ÖRÖMHÍR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6601" y="268608"/>
            <a:ext cx="1388733" cy="137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68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5036</TotalTime>
  <Words>663</Words>
  <Application>Microsoft Office PowerPoint</Application>
  <PresentationFormat>Szélesvásznú</PresentationFormat>
  <Paragraphs>95</Paragraphs>
  <Slides>16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3</vt:i4>
      </vt:variant>
      <vt:variant>
        <vt:lpstr>Diacímek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Gill Sans MT</vt:lpstr>
      <vt:lpstr>Trebuchet MS</vt:lpstr>
      <vt:lpstr>Wingdings</vt:lpstr>
      <vt:lpstr>Wingdings 3</vt:lpstr>
      <vt:lpstr>Gallery</vt:lpstr>
      <vt:lpstr>Office-téma</vt:lpstr>
      <vt:lpstr>Fazetta</vt:lpstr>
      <vt:lpstr>PowerPoint-bemutató</vt:lpstr>
      <vt:lpstr>Ünnepeljünk együtt!</vt:lpstr>
      <vt:lpstr>PowerPoint-bemutató</vt:lpstr>
      <vt:lpstr> Hallgasd meg ezt a karácsonyi  éneket! </vt:lpstr>
      <vt:lpstr> Gondolkozz el!</vt:lpstr>
      <vt:lpstr>Beszélgess a padtársaddal!</vt:lpstr>
      <vt:lpstr>Ismered A karácsony eredetét? </vt:lpstr>
      <vt:lpstr>PowerPoint-bemutató</vt:lpstr>
      <vt:lpstr>PowerPoint-bemutató</vt:lpstr>
      <vt:lpstr>Mit gondolsz?</vt:lpstr>
      <vt:lpstr>PowerPoint-bemutató</vt:lpstr>
      <vt:lpstr>Készítsünk nyitott ajándékdobozokat!</vt:lpstr>
      <vt:lpstr>Hallgasd meg ezt a szép karácsonyi  éneket! </vt:lpstr>
      <vt:lpstr>Az én karácsonyom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Krisztina Csőri-Czinkos</dc:creator>
  <cp:lastModifiedBy>RPI</cp:lastModifiedBy>
  <cp:revision>363</cp:revision>
  <dcterms:created xsi:type="dcterms:W3CDTF">2020-07-06T09:13:06Z</dcterms:created>
  <dcterms:modified xsi:type="dcterms:W3CDTF">2021-07-02T06:18:58Z</dcterms:modified>
</cp:coreProperties>
</file>