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314" r:id="rId4"/>
    <p:sldId id="318" r:id="rId5"/>
    <p:sldId id="331" r:id="rId6"/>
    <p:sldId id="332" r:id="rId7"/>
    <p:sldId id="333" r:id="rId8"/>
    <p:sldId id="335" r:id="rId9"/>
    <p:sldId id="334" r:id="rId10"/>
    <p:sldId id="322" r:id="rId11"/>
    <p:sldId id="307" r:id="rId12"/>
    <p:sldId id="336" r:id="rId13"/>
    <p:sldId id="338" r:id="rId14"/>
    <p:sldId id="297" r:id="rId15"/>
    <p:sldId id="304" r:id="rId16"/>
    <p:sldId id="305" r:id="rId17"/>
    <p:sldId id="306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D22"/>
    <a:srgbClr val="F8974E"/>
    <a:srgbClr val="87818D"/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2021. 07. 01.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1CO/1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-xCOsqpm5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eresztenydalok.hu/enekek/tegyengembekekovetedde" TargetMode="External"/><Relationship Id="rId5" Type="http://schemas.openxmlformats.org/officeDocument/2006/relationships/hyperlink" Target="https://www.youtube.com/watch?v=Zk9rUOyMpgU&amp;t=99s" TargetMode="External"/><Relationship Id="rId4" Type="http://schemas.openxmlformats.org/officeDocument/2006/relationships/hyperlink" Target="https://www.youtube.com/watch?v=BRM5OgVSrz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356/285/225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2DY8w2VJv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QLoU1WZVs-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Ünnepeljünk együtt! Pál megtérése  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715454" y="1326372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262979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56676" y="861944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73901" y="1592891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Internet kapcsolatra,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fotózásához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129" y="4706419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75136" y="1770575"/>
            <a:ext cx="9052559" cy="4180632"/>
          </a:xfrm>
          <a:prstGeom prst="rect">
            <a:avLst/>
          </a:prstGeom>
          <a:solidFill>
            <a:srgbClr val="F7D097"/>
          </a:solidFill>
        </p:spPr>
        <p:txBody>
          <a:bodyPr wrap="square">
            <a:spAutoFit/>
          </a:bodyPr>
          <a:lstStyle/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endParaRPr lang="hu-HU" altLang="hu-HU" sz="2800" dirty="0" smtClean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postolok cselekedeteiről szóló könyv mutatja be Pál életét és missziói útjait.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feladatot kapott Krisztustól. 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Küldetése az lett, hogy Isten Igéjét hirdette a népeknek. 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Főként a pogányok között szolgált, ezért is kapta a pogányok apostola jelzőt!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Legjelentősebb tanítását Szeretethimnuszként ismerjük, ami az 1Kor 13. részében megtalálható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altLang="hu-HU" sz="2800" dirty="0" smtClean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905" y="1943577"/>
            <a:ext cx="1853345" cy="1835055"/>
          </a:xfrm>
          <a:prstGeom prst="rect">
            <a:avLst/>
          </a:prstGeom>
        </p:spPr>
      </p:pic>
      <p:sp>
        <p:nvSpPr>
          <p:cNvPr id="11" name="Trapezoid 10"/>
          <p:cNvSpPr/>
          <p:nvPr/>
        </p:nvSpPr>
        <p:spPr>
          <a:xfrm>
            <a:off x="675136" y="815774"/>
            <a:ext cx="11038114" cy="725644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 lett a pogányok </a:t>
            </a:r>
            <a:r>
              <a:rPr lang="hu-HU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apostola</a:t>
            </a: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696844" y="6027003"/>
            <a:ext cx="563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 Szeretethimnuszt itt olvasd el!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452" y="5341143"/>
            <a:ext cx="136562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5619" y="340099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Átellenes sarkain kerekített téglalap 2"/>
          <p:cNvSpPr/>
          <p:nvPr/>
        </p:nvSpPr>
        <p:spPr>
          <a:xfrm>
            <a:off x="457200" y="1205155"/>
            <a:ext cx="11243733" cy="5391588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 apostol megtérése Jézus Krisztussal való találkozásakor történt. Amikor Jézus megszólította őt.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Egészen megváltozott az élete a damaszkuszi úton átélt  események, élmények hatására.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Szentlélek munkája nyomán tudott igehirdetői feladatában, küldetésében helyt állni.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3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3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azon munkálkodik, hogy mi is engedelmes követői legyünk Krisztusnak és </a:t>
            </a:r>
            <a:r>
              <a:rPr lang="hu-HU" sz="3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látszódjon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</a:t>
            </a:r>
            <a:r>
              <a:rPr lang="hu-HU" sz="3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életünkön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hozzá tartozunk. </a:t>
            </a: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Szentlélek segít megváltoznunk, és formálódnunk is!</a:t>
            </a: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330" y="565451"/>
            <a:ext cx="1292159" cy="12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3326" y="106673"/>
            <a:ext cx="10959737" cy="1335727"/>
          </a:xfrm>
          <a:gradFill flip="none" rotWithShape="1">
            <a:gsLst>
              <a:gs pos="0">
                <a:srgbClr val="773D22">
                  <a:shade val="30000"/>
                  <a:satMod val="115000"/>
                </a:srgbClr>
              </a:gs>
              <a:gs pos="50000">
                <a:srgbClr val="773D22">
                  <a:shade val="67500"/>
                  <a:satMod val="115000"/>
                </a:srgbClr>
              </a:gs>
              <a:gs pos="100000">
                <a:srgbClr val="773D22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Akiben munkálkodik a Szentlélek, annak élete </a:t>
            </a:r>
            <a:r>
              <a:rPr lang="hu-H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„látható gyümölcsöket is terem!”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725" y="1606730"/>
            <a:ext cx="4820193" cy="513918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Lélek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gyümölcse pedig: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szeretet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öröm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türelem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szívesség,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jóság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hűség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szelídség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önmegtartóztatás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5,22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109" y="1606730"/>
            <a:ext cx="4029365" cy="503670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490" y="2778127"/>
            <a:ext cx="1749704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902132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Mit gondolsz, neked miben kellene változnod?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Sorolj fel olyan tulajdonságokat, amelyek kedvesek Istennek és mások hasznára is válhatnak? 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gondolataidat 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36046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4635" y="255799"/>
            <a:ext cx="11125201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Énekeljünk együtt!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3700554" y="5454396"/>
            <a:ext cx="5878286" cy="116259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találod az online feladatot!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Vágott nyíl jobbra 5"/>
          <p:cNvSpPr/>
          <p:nvPr/>
        </p:nvSpPr>
        <p:spPr>
          <a:xfrm>
            <a:off x="9578840" y="5871100"/>
            <a:ext cx="2425926" cy="7458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Lapozz!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06" y="3486599"/>
            <a:ext cx="1790284" cy="179534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9423" y="2219674"/>
            <a:ext cx="3987411" cy="126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 zene elindításához! </a:t>
            </a: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>
              <a:buNone/>
            </a:pPr>
            <a:endParaRPr lang="hu-HU" sz="32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>
              <a:buNone/>
            </a:pPr>
            <a:endParaRPr lang="hu-HU" sz="3000" dirty="0" smtClean="0">
              <a:hlinkClick r:id="rId5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016137" y="4947222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Az ének teljes szövege itt található!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571692" y="806422"/>
            <a:ext cx="6848144" cy="40934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hu-HU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Tégy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engem békeköveteddé, 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hinthessem az 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 magvakat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hu-HU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Szentlelked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hadd uralkodjék bennem, 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az ajkamra adj tiszta szavakat.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Refrén: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Ó, add Uram, hogy soha ne feledjem,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Hogy mi voltam, 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hogy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mivé lettem én,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Egész életemmel, lényemmel hirdessem: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Jézus él, benne 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mindig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van remény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959" y="633361"/>
            <a:ext cx="8911687" cy="95649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Készítsd el az online feladatot!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959" y="3021083"/>
            <a:ext cx="9538704" cy="36217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 technikai segítség a feladatok kitöltéséhez: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 Diavetítésben nézd ezt a diát!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Kattints a pirossal aláhúzott szövegre!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A felugró ablakba írd be a teljes neved! (Nincs szükség regisztrálni!)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Töltsd ki a feladatokat!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5. Ha kész vagy, nyugodtan bezárhatod a böngészőt! (A rendszer automatikusan elmenti válaszaidat!)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28" y="283389"/>
            <a:ext cx="1804572" cy="1719221"/>
          </a:xfrm>
          <a:prstGeom prst="rect">
            <a:avLst/>
          </a:prstGeom>
        </p:spPr>
      </p:pic>
      <p:sp>
        <p:nvSpPr>
          <p:cNvPr id="7" name="Kettős hullám 6"/>
          <p:cNvSpPr/>
          <p:nvPr/>
        </p:nvSpPr>
        <p:spPr>
          <a:xfrm>
            <a:off x="3711388" y="2002610"/>
            <a:ext cx="2408252" cy="907614"/>
          </a:xfrm>
          <a:prstGeom prst="double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99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4015475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952808" y="2861077"/>
            <a:ext cx="6572368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„…változzatok </a:t>
            </a:r>
            <a:r>
              <a:rPr lang="hu-HU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 értelmetek megújulásával, hogy megítélhessétek, mi az Isten akarata, mi az, ami jó, ami neki tetsző és tökéletes.” Róm </a:t>
            </a:r>
            <a:r>
              <a:rPr lang="hu-HU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12,2</a:t>
            </a:r>
            <a:r>
              <a:rPr lang="hu-HU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031965" y="2861077"/>
            <a:ext cx="3736952" cy="373695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31965" y="1288452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Tanuld meg ezt az aranymondást!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4"/>
            <a:ext cx="1853345" cy="192127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930538" y="5597198"/>
            <a:ext cx="52251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PPT-</a:t>
            </a:r>
            <a:r>
              <a:rPr lang="hu-HU" dirty="0" err="1" smtClean="0"/>
              <a:t>ben</a:t>
            </a:r>
            <a:r>
              <a:rPr lang="hu-HU" dirty="0" smtClean="0"/>
              <a:t> </a:t>
            </a:r>
            <a:r>
              <a:rPr lang="hu-HU" smtClean="0"/>
              <a:t>felhasznált fényképek </a:t>
            </a:r>
            <a:r>
              <a:rPr lang="hu-HU" dirty="0" smtClean="0"/>
              <a:t>a </a:t>
            </a:r>
            <a:r>
              <a:rPr lang="hu-HU" dirty="0" smtClean="0">
                <a:hlinkClick r:id="rId3"/>
              </a:rPr>
              <a:t>www.unsplash.com</a:t>
            </a:r>
            <a:r>
              <a:rPr lang="hu-HU" dirty="0" smtClean="0"/>
              <a:t> internetes oldalon találhatóak és ingyenesen letölthetök!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516538"/>
            <a:ext cx="3061423" cy="496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Pál megtérésének a történetéről lesz szó.</a:t>
            </a: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78153" y="368705"/>
            <a:ext cx="4673470" cy="4072666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meg a Tüzed Uram Jézus kezdetű ifjúsági éneket!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 már ismered, énekelheted is!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dalszöveg és az itt látható kotta segít.</a:t>
            </a:r>
            <a:endParaRPr lang="hu-H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8" y="4441371"/>
            <a:ext cx="2059651" cy="2065470"/>
          </a:xfrm>
          <a:prstGeom prst="rect">
            <a:avLst/>
          </a:prstGeom>
        </p:spPr>
      </p:pic>
      <p:sp>
        <p:nvSpPr>
          <p:cNvPr id="2" name="Ötszög 1"/>
          <p:cNvSpPr/>
          <p:nvPr/>
        </p:nvSpPr>
        <p:spPr>
          <a:xfrm>
            <a:off x="7707979" y="5017632"/>
            <a:ext cx="4180114" cy="1362285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</a:t>
            </a:r>
          </a:p>
          <a:p>
            <a:pPr lvl="0"/>
            <a:endParaRPr lang="hu-HU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09" y="134766"/>
            <a:ext cx="5385919" cy="659674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4105" y="368705"/>
            <a:ext cx="1557671" cy="11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902132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Mit gondolsz, milyen benyomások, élmények  szükségesek ahhoz, hogy valaki változtasson gondolkodásmódján, életén?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gy beszélgetés, valamilyen nehéz életesemény,  elég egy jó szó, vagy emberi akarat?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gondolataidat 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40573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3508" y="206100"/>
            <a:ext cx="4728755" cy="1387570"/>
          </a:xfrm>
          <a:gradFill flip="none" rotWithShape="1">
            <a:gsLst>
              <a:gs pos="0">
                <a:srgbClr val="87818D">
                  <a:tint val="66000"/>
                  <a:satMod val="160000"/>
                </a:srgbClr>
              </a:gs>
              <a:gs pos="50000">
                <a:srgbClr val="87818D">
                  <a:tint val="44500"/>
                  <a:satMod val="160000"/>
                </a:srgbClr>
              </a:gs>
              <a:gs pos="100000">
                <a:srgbClr val="87818D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Előzmények Pál életéből…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64777" y="206100"/>
            <a:ext cx="6531429" cy="5306426"/>
          </a:xfrm>
        </p:spPr>
        <p:txBody>
          <a:bodyPr>
            <a:normAutofit fontScale="85000" lnSpcReduction="20000"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Pál a pogányok apostola mielőtt a keresztyén üzenet terjesztője lett, üldözte a keresztyéneket.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Eredeti nevén Saul hithű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zsidó volt.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Tarzusz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nevű városban született, és hagyományos zsidó hitben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nevelkedett. Egy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híres rabbi iskolájában tanulhatta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meg Isten törvényét és azt is,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ami a korabeli műveltséghez kellett.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Nagyon okos embernek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számított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és amiket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megtanult,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azok szerint is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élt mint írástudó farizeus. Betartotta a törvényeket és azon igyekezett, hogy betartassa azokat másokkal is.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Tanulmányai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és zsidó hite alapján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keresztyéneket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ellenségeknek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tekintette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Szigorúan lépett fel ellenük. Terve is volt.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főpaptól írásos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engedélyt kért, hogy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elmehessen a damaszkuszi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zsinagógákba. Saul az ottani keresztyéneket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akarta megkötözve Jeruzsálembe hozatni, hogy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hitükért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megbüntethesse őket.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1810988"/>
            <a:ext cx="4728755" cy="47399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444" y="221316"/>
            <a:ext cx="1495774" cy="1481013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5564777" y="5512526"/>
            <a:ext cx="6413863" cy="1155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Istennek azonban egészen más terve volt vele! Saul nemcsak új nevet, hanem új feladat is kapott az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Úrtól! Lapozz!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0709" y="166912"/>
            <a:ext cx="10802401" cy="865055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Egy különös dolog történt vele a damaszkuszi úton…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4321" y="1149530"/>
            <a:ext cx="5799266" cy="570847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Saul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megszerezte az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engedélyt és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elindult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 Útközben azonban, amikor éppen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Damaszkuszhoz közeledett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, hirtelen mennyei fény ragyogott fel körülötte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és amint a földre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esett, hallotta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hogy egy hang így szólt hozzá: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– Saul, Saul, miért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üldözöl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engem? – Saul megdöbbenve csak ennyit kérdezett: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Ki vagy, Uram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? – A mennyei hang válaszolt:</a:t>
            </a: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Én vagyok Jézus, akit te </a:t>
            </a:r>
            <a:r>
              <a:rPr lang="hu-H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üldözöl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De kelj fel,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menj be a városba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és </a:t>
            </a:r>
            <a:r>
              <a:rPr lang="hu-H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ott </a:t>
            </a:r>
            <a:r>
              <a:rPr lang="hu-H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megmondják, </a:t>
            </a:r>
            <a:r>
              <a:rPr lang="hu-H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mit kell </a:t>
            </a:r>
            <a:r>
              <a:rPr lang="hu-H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tenned</a:t>
            </a:r>
            <a:r>
              <a:rPr lang="hu-H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hu-H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Saul nagyon megrémült és meg is vakult. A vele lévő férfiak kisérték be a városba.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89" y="1031967"/>
            <a:ext cx="5499524" cy="552558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731" y="768032"/>
            <a:ext cx="1159281" cy="114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2973" y="144049"/>
            <a:ext cx="5315495" cy="1162237"/>
          </a:xfr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Pál új lehetőséget kapott!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82789" y="300446"/>
            <a:ext cx="5861457" cy="6439988"/>
          </a:xfrm>
        </p:spPr>
        <p:txBody>
          <a:bodyPr>
            <a:noAutofit/>
          </a:bodyPr>
          <a:lstStyle/>
          <a:p>
            <a:r>
              <a:rPr lang="hu-H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Élt </a:t>
            </a: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Damaszkuszban </a:t>
            </a:r>
            <a:r>
              <a:rPr lang="hu-H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egy tanítvány</a:t>
            </a: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, név szerint </a:t>
            </a:r>
            <a:r>
              <a:rPr lang="hu-H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Anániás</a:t>
            </a: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Úr </a:t>
            </a:r>
            <a:r>
              <a:rPr lang="hu-H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megszólította őt </a:t>
            </a: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látomásban.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Azzal bízta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meg Isten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hogy menjen el az Egyenes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nevű utcába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ahol Júdás házában meg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fogja találni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Sault.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Amint </a:t>
            </a:r>
            <a:r>
              <a:rPr lang="hu-HU" sz="2200" dirty="0" err="1">
                <a:latin typeface="Arial" panose="020B0604020202020204" pitchFamily="34" charset="0"/>
                <a:cs typeface="Arial" panose="020B0604020202020204" pitchFamily="34" charset="0"/>
              </a:rPr>
              <a:t>Anániás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bement 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házba, rátette Saulra a kezét, és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azt mondta neki: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–Testvérem, </a:t>
            </a:r>
            <a:r>
              <a:rPr lang="pt-BR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Saul! Az </a:t>
            </a:r>
            <a:r>
              <a:rPr lang="pt-BR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Úr</a:t>
            </a: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Jézus</a:t>
            </a:r>
            <a:r>
              <a:rPr lang="hu-H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volt</a:t>
            </a:r>
            <a:r>
              <a:rPr lang="pt-BR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pt-BR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aki megjelent neked az úton, amelyen </a:t>
            </a:r>
            <a:r>
              <a:rPr lang="hu-H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jöttél.</a:t>
            </a:r>
            <a:endParaRPr lang="hu-HU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Ő azért </a:t>
            </a:r>
            <a:r>
              <a:rPr lang="hu-H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küldött engem</a:t>
            </a: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, hogy </a:t>
            </a:r>
            <a:r>
              <a:rPr lang="hu-H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újra láss, és</a:t>
            </a:r>
          </a:p>
          <a:p>
            <a:pPr marL="0" indent="0">
              <a:buNone/>
            </a:pPr>
            <a:r>
              <a:rPr lang="hu-H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megtelj </a:t>
            </a:r>
            <a:r>
              <a:rPr lang="hu-H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Szentlélekkel</a:t>
            </a:r>
            <a:r>
              <a:rPr lang="hu-H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hu-H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Amint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üzenetét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Anániás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elmondta, Saul újra látott.</a:t>
            </a:r>
          </a:p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Első dolga volt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Pálnak megkeresztelkedni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73" y="1424939"/>
            <a:ext cx="5315495" cy="53154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58" y="1003164"/>
            <a:ext cx="1263679" cy="12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7086" y="200297"/>
            <a:ext cx="6241280" cy="64676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Pál Damaszkuszban -már keresztyénként-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elkezdett beszélni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zsinagógákban Jézusról.</a:t>
            </a: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zsidóknak azonban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ez nem tetszett és </a:t>
            </a:r>
            <a:r>
              <a:rPr lang="hu-H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elhatározták, hogy </a:t>
            </a:r>
            <a:r>
              <a:rPr lang="hu-HU" sz="2200" i="1" dirty="0">
                <a:latin typeface="Arial" panose="020B0604020202020204" pitchFamily="34" charset="0"/>
                <a:cs typeface="Arial" panose="020B0604020202020204" pitchFamily="34" charset="0"/>
              </a:rPr>
              <a:t>végeznek vele. </a:t>
            </a:r>
            <a:endParaRPr lang="hu-HU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Pál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megtudta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gonosz tervüket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, a damaszkuszi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keresztyének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ogtak egy nagy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kosarat, beleültették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Pált,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és a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városfalon át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leengedték. </a:t>
            </a:r>
            <a:endParaRPr lang="hu-H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Innen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Jeruzsálembe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ment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ahol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csatlakozni szeretett volna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tanítványokhoz. Egy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Barnabás nevű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tanítvány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elvitte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Pált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apostolokhoz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Ott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részletesen beszámolt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damaszkuszi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úton történtekről. 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Beszámolója meggyőzte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az apostolokat, és ettől fogva Pál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ettől kezdve bátran bizonyságot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tehetett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Jézusról!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64" y="1240971"/>
            <a:ext cx="5414168" cy="5426937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6593864" y="200296"/>
            <a:ext cx="5414167" cy="896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Pál megmenekül </a:t>
            </a:r>
            <a:r>
              <a:rPr lang="hu-HU" sz="2200" smtClean="0">
                <a:latin typeface="Arial" panose="020B0604020202020204" pitchFamily="34" charset="0"/>
                <a:cs typeface="Arial" panose="020B0604020202020204" pitchFamily="34" charset="0"/>
              </a:rPr>
              <a:t>és később csatlakozik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tanítványokhoz Jeruzsálemben… 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3238" y="104503"/>
            <a:ext cx="5328315" cy="6609806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Saul történetéből ered a jól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ismert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„pálfordulás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kifejezésünk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Ami azt jelenti, hogy valakinek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egészen megváltozik az élete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gondolkodásmódja, szemlélete. A cselekedetein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és a viselkedésén is meglátszik később ez a változás!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Hatalmas fordulatot vesz és 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zt követően pedig Istennek tetsző módon igyekszik élni!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Biblia ezt a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megtérés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szóval fejezi ki.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yamatábra: Másik feldolgozás 3"/>
          <p:cNvSpPr/>
          <p:nvPr/>
        </p:nvSpPr>
        <p:spPr>
          <a:xfrm>
            <a:off x="6694714" y="222071"/>
            <a:ext cx="4820195" cy="1920238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Pál apostol bátorít minket arra, hogy mi is megváltozzunk!</a:t>
            </a: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Így ír erről: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elé nyíl 5"/>
          <p:cNvSpPr/>
          <p:nvPr/>
        </p:nvSpPr>
        <p:spPr>
          <a:xfrm>
            <a:off x="10241281" y="17967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kercs vízszintesen 6"/>
          <p:cNvSpPr/>
          <p:nvPr/>
        </p:nvSpPr>
        <p:spPr>
          <a:xfrm>
            <a:off x="6152607" y="2312126"/>
            <a:ext cx="5904410" cy="4402183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„Kérlek azért titeket, testvéreim, az Isten irgalmasságára, hogy okos istentiszteletként szánjátok oda magatokat élő, szent, Istennek tetsző áldozatul, </a:t>
            </a:r>
          </a:p>
          <a:p>
            <a:r>
              <a:rPr lang="hu-HU" sz="20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igazodjatok e világhoz, hanem </a:t>
            </a:r>
            <a:r>
              <a:rPr lang="hu-HU" sz="2000" b="1" i="1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változzatok meg </a:t>
            </a:r>
            <a:r>
              <a:rPr lang="hu-HU" sz="2000" b="1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értelmetek megújulásával, hogy megítélhessétek, mi az Isten akarata, mi az, ami jó, ami neki tetsző és tökéletes.” Róm 12,1-2.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206" y="1403605"/>
            <a:ext cx="1375474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1167</Words>
  <Application>Microsoft Office PowerPoint</Application>
  <PresentationFormat>Szélesvásznú</PresentationFormat>
  <Paragraphs>124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Century Gothic</vt:lpstr>
      <vt:lpstr>Courier New</vt:lpstr>
      <vt:lpstr>Helvetica Neue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Gondolkozz el a kérdésen!  </vt:lpstr>
      <vt:lpstr>Előzmények Pál életéből…</vt:lpstr>
      <vt:lpstr>Egy különös dolog történt vele a damaszkuszi úton…</vt:lpstr>
      <vt:lpstr>Pál új lehetőséget kapott!</vt:lpstr>
      <vt:lpstr>PowerPoint-bemutató</vt:lpstr>
      <vt:lpstr>PowerPoint-bemutató</vt:lpstr>
      <vt:lpstr>PowerPoint-bemutató</vt:lpstr>
      <vt:lpstr>Jól jegyezd meg!</vt:lpstr>
      <vt:lpstr>Akiben munkálkodik a Szentlélek, annak élete „látható gyümölcsöket is terem!”</vt:lpstr>
      <vt:lpstr>Gondolkozz el a kérdésen!  </vt:lpstr>
      <vt:lpstr>Énekeljünk együtt! </vt:lpstr>
      <vt:lpstr>Készítsd el az online feladatot!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RPI</cp:lastModifiedBy>
  <cp:revision>388</cp:revision>
  <dcterms:created xsi:type="dcterms:W3CDTF">2020-03-16T06:58:02Z</dcterms:created>
  <dcterms:modified xsi:type="dcterms:W3CDTF">2021-07-01T07:30:29Z</dcterms:modified>
</cp:coreProperties>
</file>