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81" r:id="rId5"/>
    <p:sldId id="258" r:id="rId6"/>
    <p:sldId id="260" r:id="rId7"/>
    <p:sldId id="269" r:id="rId8"/>
    <p:sldId id="261" r:id="rId9"/>
    <p:sldId id="270" r:id="rId10"/>
    <p:sldId id="262" r:id="rId11"/>
    <p:sldId id="263" r:id="rId12"/>
    <p:sldId id="267" r:id="rId13"/>
    <p:sldId id="266" r:id="rId14"/>
    <p:sldId id="271" r:id="rId15"/>
    <p:sldId id="272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9543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1337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550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952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712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878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40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470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1463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75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7041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BEDB7-E800-4AF6-8D2D-ABFE0AB0497E}" type="datetimeFigureOut">
              <a:rPr lang="hu-HU" smtClean="0"/>
              <a:t>2014.11.20.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C3A5F-605B-4961-B049-707D229F50C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4982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95211" y="798492"/>
            <a:ext cx="9144000" cy="2666744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Jeremiás, az idők szónoka</a:t>
            </a:r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hu-HU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hu-H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hu-HU" sz="2800" b="1" dirty="0" smtClean="0"/>
          </a:p>
          <a:p>
            <a:r>
              <a:rPr lang="hu-HU" sz="2600" b="1" dirty="0" smtClean="0">
                <a:solidFill>
                  <a:schemeClr val="accent6">
                    <a:lumMod val="50000"/>
                  </a:schemeClr>
                </a:solidFill>
              </a:rPr>
              <a:t>Jer </a:t>
            </a:r>
            <a:r>
              <a:rPr lang="hu-HU" sz="2600" b="1" dirty="0" smtClean="0">
                <a:solidFill>
                  <a:schemeClr val="accent6">
                    <a:lumMod val="50000"/>
                  </a:schemeClr>
                </a:solidFill>
              </a:rPr>
              <a:t>36</a:t>
            </a:r>
          </a:p>
          <a:p>
            <a:r>
              <a:rPr lang="hu-HU" sz="2800" b="1" dirty="0">
                <a:solidFill>
                  <a:schemeClr val="accent6">
                    <a:lumMod val="50000"/>
                  </a:schemeClr>
                </a:solidFill>
              </a:rPr>
              <a:t>A legfontosabb információ Isten </a:t>
            </a:r>
            <a:r>
              <a:rPr lang="hu-HU" sz="2800" b="1" dirty="0" smtClean="0">
                <a:solidFill>
                  <a:schemeClr val="accent6">
                    <a:lumMod val="50000"/>
                  </a:schemeClr>
                </a:solidFill>
              </a:rPr>
              <a:t>szava</a:t>
            </a:r>
            <a:endParaRPr lang="hu-HU" sz="2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8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31" y="4501536"/>
            <a:ext cx="6602569" cy="235646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86685" y="291407"/>
            <a:ext cx="10515600" cy="13255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újra diktál</a:t>
            </a:r>
            <a:endParaRPr lang="hu-HU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1197736" y="1690688"/>
            <a:ext cx="10257664" cy="3834349"/>
          </a:xfrm>
        </p:spPr>
        <p:txBody>
          <a:bodyPr>
            <a:normAutofit/>
          </a:bodyPr>
          <a:lstStyle/>
          <a:p>
            <a:r>
              <a:rPr lang="hu-HU" sz="3600" dirty="0" smtClean="0">
                <a:solidFill>
                  <a:srgbClr val="FFFFCC"/>
                </a:solidFill>
              </a:rPr>
              <a:t> „Végy elő egy másik tekercset!”</a:t>
            </a:r>
          </a:p>
          <a:p>
            <a:r>
              <a:rPr lang="hu-HU" sz="36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hu-HU" sz="3600" i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Báruk</a:t>
            </a:r>
            <a:r>
              <a:rPr lang="hu-HU" sz="36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i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pedig felírta rá </a:t>
            </a:r>
            <a:r>
              <a:rPr lang="hu-HU" sz="36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Jeremiás </a:t>
            </a:r>
            <a:r>
              <a:rPr lang="hu-HU" sz="3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diktálása után azokat a </a:t>
            </a:r>
            <a:r>
              <a:rPr lang="hu-HU" sz="36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beszédeket. </a:t>
            </a:r>
            <a:r>
              <a:rPr lang="hu-HU" sz="36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Sőt még sok más hasonló kijelentést is csatoltak hozzájuk</a:t>
            </a:r>
            <a:r>
              <a:rPr lang="hu-HU" sz="36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u-HU" sz="36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(Jer 36,32).</a:t>
            </a:r>
          </a:p>
          <a:p>
            <a:r>
              <a:rPr lang="hu-HU" sz="3600" dirty="0" smtClean="0">
                <a:solidFill>
                  <a:srgbClr val="FFFFCC"/>
                </a:solidFill>
              </a:rPr>
              <a:t>„</a:t>
            </a:r>
            <a:r>
              <a:rPr lang="hu-HU" sz="3600" dirty="0" err="1" smtClean="0">
                <a:solidFill>
                  <a:srgbClr val="FFFFCC"/>
                </a:solidFill>
              </a:rPr>
              <a:t>Jójákimnak</a:t>
            </a:r>
            <a:r>
              <a:rPr lang="hu-HU" sz="3600" dirty="0" smtClean="0">
                <a:solidFill>
                  <a:srgbClr val="FFFFCC"/>
                </a:solidFill>
              </a:rPr>
              <a:t> </a:t>
            </a:r>
            <a:r>
              <a:rPr lang="hu-HU" sz="3600" dirty="0" smtClean="0">
                <a:solidFill>
                  <a:srgbClr val="FFFFCC"/>
                </a:solidFill>
              </a:rPr>
              <a:t>mondd meg: Elhozom a veszedelmet</a:t>
            </a:r>
            <a:r>
              <a:rPr lang="hu-HU" sz="3600" dirty="0" smtClean="0">
                <a:solidFill>
                  <a:srgbClr val="FFFFCC"/>
                </a:solidFill>
              </a:rPr>
              <a:t>.” </a:t>
            </a:r>
            <a:endParaRPr lang="hu-HU" sz="3600" dirty="0" smtClean="0">
              <a:solidFill>
                <a:srgbClr val="FFFFCC"/>
              </a:solidFill>
            </a:endParaRPr>
          </a:p>
          <a:p>
            <a:pPr marL="0" indent="0" algn="r">
              <a:buNone/>
            </a:pPr>
            <a:r>
              <a:rPr lang="hu-HU" sz="1000" dirty="0" smtClean="0"/>
              <a:t>Kép forrása: SRK Nagykönyvtár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4575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Kép 3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0" b="20431"/>
          <a:stretch/>
        </p:blipFill>
        <p:spPr bwMode="auto">
          <a:xfrm>
            <a:off x="8680360" y="4839411"/>
            <a:ext cx="3511639" cy="201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Következmények  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Első fogság 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Kr.e. 597.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8186" y="1558344"/>
            <a:ext cx="11827593" cy="5299657"/>
          </a:xfrm>
        </p:spPr>
        <p:txBody>
          <a:bodyPr>
            <a:normAutofit/>
          </a:bodyPr>
          <a:lstStyle/>
          <a:p>
            <a:r>
              <a:rPr lang="hu-HU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Jójákim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király az ostrom előtt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meghalt, Kr.e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598 decemberében, éppen hat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évvel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prófécia elégetése után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!</a:t>
            </a:r>
          </a:p>
          <a:p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Fia </a:t>
            </a:r>
            <a:r>
              <a:rPr lang="hu-HU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Jójákin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nem követhette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trónon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– csak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hónapig uralkodott</a:t>
            </a:r>
          </a:p>
          <a:p>
            <a:pPr marL="228600" lvl="2">
              <a:spcBef>
                <a:spcPts val="1000"/>
              </a:spcBef>
            </a:pPr>
            <a:r>
              <a:rPr lang="hu-HU" sz="2800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Nebukadneccár</a:t>
            </a: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fogságba </a:t>
            </a: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vitte </a:t>
            </a:r>
            <a:r>
              <a:rPr lang="hu-HU" sz="28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Jójákint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és családját Babilóniába. 37 </a:t>
            </a: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év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rabság </a:t>
            </a: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után engedték ki a fogházból és cserélték le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rabruháit. </a:t>
            </a: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Ott élte le az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életét</a:t>
            </a:r>
            <a:r>
              <a:rPr lang="hu-HU" sz="28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228600" lvl="2">
              <a:spcBef>
                <a:spcPts val="1000"/>
              </a:spcBef>
            </a:pP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templom és a palota minden kincsét Babilóniába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vitték.</a:t>
            </a:r>
            <a:endParaRPr lang="hu-HU" sz="2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228600" lvl="2">
              <a:spcBef>
                <a:spcPts val="1000"/>
              </a:spcBef>
            </a:pP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Fogságra vittek még: vezető embereket, katonákat,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mesterembereket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 kovácsokat, véneket, prófétákat,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papokat. </a:t>
            </a:r>
          </a:p>
          <a:p>
            <a:pPr marL="2743200" lvl="8" indent="0">
              <a:spcBef>
                <a:spcPts val="1000"/>
              </a:spcBef>
              <a:buNone/>
            </a:pP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Vajon miért éppen őket?</a:t>
            </a:r>
            <a:endParaRPr lang="hu-HU" sz="28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228600" lvl="2">
              <a:spcBef>
                <a:spcPts val="1000"/>
              </a:spcBef>
            </a:pP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Első </a:t>
            </a:r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hu-HU" sz="2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ogságra vitel: 597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lvl="2" indent="0">
              <a:spcBef>
                <a:spcPts val="1000"/>
              </a:spcBef>
              <a:buNone/>
            </a:pPr>
            <a:endParaRPr lang="hu-HU" sz="3600" i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just">
              <a:buNone/>
            </a:pPr>
            <a:endParaRPr lang="hu-HU" i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4464818" y="6273226"/>
            <a:ext cx="74507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„</a:t>
            </a:r>
            <a:r>
              <a:rPr lang="hu-HU" sz="1400" i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Jójákimot</a:t>
            </a:r>
            <a:r>
              <a:rPr lang="hu-HU" sz="1400" i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úgy temették el, mint a szamarat” </a:t>
            </a:r>
            <a:r>
              <a:rPr lang="hu-HU" sz="1400" i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r>
              <a:rPr lang="hu-HU" sz="14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Képes </a:t>
            </a:r>
            <a:r>
              <a:rPr lang="hu-HU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Szent Biblia, 1908. Forrás: SRK Nagykönyvtár</a:t>
            </a:r>
          </a:p>
        </p:txBody>
      </p:sp>
    </p:spTree>
    <p:extLst>
      <p:ext uri="{BB962C8B-B14F-4D97-AF65-F5344CB8AC3E}">
        <p14:creationId xmlns:p14="http://schemas.microsoft.com/office/powerpoint/2010/main" val="14538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400175" y="1919288"/>
            <a:ext cx="9391650" cy="4351338"/>
          </a:xfrm>
          <a:solidFill>
            <a:schemeClr val="bg1"/>
          </a:solidFill>
        </p:spPr>
        <p:txBody>
          <a:bodyPr/>
          <a:lstStyle/>
          <a:p>
            <a:pPr lvl="0"/>
            <a:endParaRPr lang="hu-HU" sz="3600" dirty="0" smtClean="0"/>
          </a:p>
          <a:p>
            <a:pPr lvl="0"/>
            <a:r>
              <a:rPr lang="hu-HU" sz="3600" dirty="0" smtClean="0"/>
              <a:t>Tényleg </a:t>
            </a:r>
            <a:r>
              <a:rPr lang="hu-HU" sz="3600" dirty="0"/>
              <a:t>nagyon fontos Isten szavára hallgatni </a:t>
            </a:r>
            <a:endParaRPr lang="hu-HU" sz="3600" dirty="0" smtClean="0"/>
          </a:p>
          <a:p>
            <a:pPr lvl="0"/>
            <a:endParaRPr lang="hu-HU" sz="3600" dirty="0"/>
          </a:p>
          <a:p>
            <a:pPr lvl="0"/>
            <a:r>
              <a:rPr lang="hu-HU" sz="3600" dirty="0"/>
              <a:t>Vannak, akik elfogadják, vannak, akik elutasítják Isten </a:t>
            </a:r>
            <a:r>
              <a:rPr lang="hu-HU" sz="3600" dirty="0" smtClean="0"/>
              <a:t>szavát </a:t>
            </a:r>
            <a:r>
              <a:rPr lang="hu-HU" sz="3600" dirty="0"/>
              <a:t>– mindegyik következménnyel </a:t>
            </a:r>
            <a:r>
              <a:rPr lang="hu-HU" sz="3600" dirty="0" smtClean="0"/>
              <a:t>jár!</a:t>
            </a:r>
            <a:endParaRPr lang="hu-HU" sz="3600" dirty="0"/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első és az utolsó szó is Istené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284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88925"/>
            <a:ext cx="3200400" cy="24003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Picture 4" descr="http://biblia.drk.hu/media/books/1803-pozsony-karolyi/1000/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027906"/>
            <a:ext cx="46386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refszatmar.eu/wp-content/uploads/2013/02/Biblia-300x19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250" y="3579622"/>
            <a:ext cx="4942276" cy="327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04850" y="1825625"/>
            <a:ext cx="1064895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						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hu-H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„Az Úr beszéde </a:t>
            </a:r>
          </a:p>
          <a:p>
            <a:pPr marL="0" indent="0">
              <a:buNone/>
            </a:pPr>
            <a:r>
              <a:rPr lang="hu-H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megmarad örökké”</a:t>
            </a:r>
          </a:p>
          <a:p>
            <a:pPr marL="0" indent="0">
              <a:buNone/>
            </a:pPr>
            <a:r>
              <a:rPr lang="hu-H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</a:t>
            </a:r>
            <a:r>
              <a:rPr lang="hu-H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1Pt 1,25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sz="3600" i="1" dirty="0" smtClean="0"/>
              <a:t>A legfontosabb információ</a:t>
            </a:r>
            <a:r>
              <a:rPr lang="hu-HU" sz="3600" i="1" smtClean="0"/>
              <a:t>: </a:t>
            </a:r>
            <a:endParaRPr lang="hu-HU" sz="3600" i="1" smtClean="0"/>
          </a:p>
          <a:p>
            <a:pPr marL="0" indent="0">
              <a:buNone/>
            </a:pPr>
            <a:r>
              <a:rPr lang="hu-HU" sz="3600" i="1" smtClean="0"/>
              <a:t>Isten </a:t>
            </a:r>
            <a:r>
              <a:rPr lang="hu-HU" sz="3600" i="1" dirty="0" smtClean="0"/>
              <a:t>igéje</a:t>
            </a:r>
          </a:p>
          <a:p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359036" y="2385416"/>
            <a:ext cx="2041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 smtClean="0"/>
              <a:t>Forrás</a:t>
            </a:r>
            <a:r>
              <a:rPr lang="hu-HU" sz="1400" dirty="0"/>
              <a:t>: SRK Nagykönyvtár</a:t>
            </a:r>
          </a:p>
        </p:txBody>
      </p:sp>
    </p:spTree>
    <p:extLst>
      <p:ext uri="{BB962C8B-B14F-4D97-AF65-F5344CB8AC3E}">
        <p14:creationId xmlns:p14="http://schemas.microsoft.com/office/powerpoint/2010/main" val="101408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Hogyan olvassuk a Szentírást?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055813"/>
            <a:ext cx="12192000" cy="4620758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Lehetőleg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naponta. </a:t>
            </a:r>
            <a:endParaRPr lang="hu-HU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Keressük, mit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mond az adott igeszakasz:</a:t>
            </a:r>
          </a:p>
          <a:p>
            <a:pPr lvl="1"/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Istenről?</a:t>
            </a:r>
          </a:p>
          <a:p>
            <a:pPr lvl="1"/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az ember természetéről?</a:t>
            </a:r>
          </a:p>
          <a:p>
            <a:pPr lvl="1"/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milyen rosszat leplez le bennem?</a:t>
            </a:r>
          </a:p>
          <a:p>
            <a:pPr lvl="1"/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miben vigasztal, bátorít?</a:t>
            </a:r>
          </a:p>
          <a:p>
            <a:pPr lvl="1"/>
            <a:r>
              <a:rPr lang="hu-HU" sz="28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mire késztet, mit cselekedjem?</a:t>
            </a:r>
          </a:p>
          <a:p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Amit megértettünk belőle, arról </a:t>
            </a:r>
            <a:r>
              <a:rPr lang="hu-HU" dirty="0"/>
              <a:t>mondjunk egy rövid imádságot válaszul Istennek. </a:t>
            </a:r>
            <a:endParaRPr lang="hu-HU" dirty="0" smtClean="0"/>
          </a:p>
          <a:p>
            <a:r>
              <a:rPr lang="hu-HU" dirty="0" smtClean="0">
                <a:solidFill>
                  <a:srgbClr val="FFFFCC"/>
                </a:solidFill>
              </a:rPr>
              <a:t>Beszélgessünk róla!</a:t>
            </a:r>
            <a:endParaRPr lang="hu-HU" dirty="0" smtClean="0">
              <a:solidFill>
                <a:srgbClr val="FFFFCC"/>
              </a:solidFill>
            </a:endParaRPr>
          </a:p>
          <a:p>
            <a:pPr marL="0" indent="0">
              <a:buNone/>
            </a:pPr>
            <a:endParaRPr lang="hu-HU" dirty="0" smtClean="0"/>
          </a:p>
          <a:p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6730647" y="6522682"/>
            <a:ext cx="24133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Kép forrása: SRK Nagykönyvtár</a:t>
            </a:r>
          </a:p>
        </p:txBody>
      </p:sp>
    </p:spTree>
    <p:extLst>
      <p:ext uri="{BB962C8B-B14F-4D97-AF65-F5344CB8AC3E}">
        <p14:creationId xmlns:p14="http://schemas.microsoft.com/office/powerpoint/2010/main" val="9801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 Bibliát olvassunk?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3181081"/>
            <a:ext cx="11223171" cy="3528811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Károli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fordítás szép, szent szöveg!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– </a:t>
            </a:r>
          </a:p>
          <a:p>
            <a:pPr lvl="1"/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Te is érted! Próbáld ki!</a:t>
            </a:r>
          </a:p>
          <a:p>
            <a:pPr lvl="1"/>
            <a:endParaRPr lang="hu-HU" dirty="0" smtClean="0">
              <a:solidFill>
                <a:srgbClr val="FFFFCC"/>
              </a:solidFill>
            </a:endParaRPr>
          </a:p>
          <a:p>
            <a:r>
              <a:rPr lang="hu-HU" dirty="0" smtClean="0">
                <a:solidFill>
                  <a:srgbClr val="FFFFCC"/>
                </a:solidFill>
              </a:rPr>
              <a:t>Vegyél </a:t>
            </a:r>
            <a:r>
              <a:rPr lang="hu-HU" dirty="0" smtClean="0">
                <a:solidFill>
                  <a:srgbClr val="FFFFCC"/>
                </a:solidFill>
              </a:rPr>
              <a:t>egy Bibliát! Egy életre szól!</a:t>
            </a:r>
          </a:p>
          <a:p>
            <a:endParaRPr lang="hu-HU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legújabb fordítás (RÚF) digitális </a:t>
            </a:r>
            <a:r>
              <a:rPr lang="hu-HU" dirty="0"/>
              <a:t>változatban </a:t>
            </a:r>
            <a:r>
              <a:rPr lang="hu-HU" dirty="0" smtClean="0"/>
              <a:t>is </a:t>
            </a:r>
            <a:r>
              <a:rPr lang="hu-HU" dirty="0" smtClean="0"/>
              <a:t>olvasható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								</a:t>
            </a:r>
            <a:r>
              <a:rPr lang="hu-HU" sz="2200" dirty="0" smtClean="0">
                <a:solidFill>
                  <a:srgbClr val="FFFFCC"/>
                </a:solidFill>
              </a:rPr>
              <a:t>  </a:t>
            </a:r>
            <a:endParaRPr lang="hu-HU" sz="2200" dirty="0" smtClean="0">
              <a:solidFill>
                <a:srgbClr val="FFFFCC"/>
              </a:solidFill>
            </a:endParaRPr>
          </a:p>
          <a:p>
            <a:pPr marL="0" indent="0">
              <a:buNone/>
            </a:pPr>
            <a:endParaRPr lang="hu-HU" sz="2200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sz="1000" dirty="0"/>
          </a:p>
          <a:p>
            <a:endParaRPr lang="hu-HU" dirty="0" smtClean="0"/>
          </a:p>
          <a:p>
            <a:endParaRPr lang="hu-HU" dirty="0" smtClean="0"/>
          </a:p>
        </p:txBody>
      </p:sp>
      <p:sp>
        <p:nvSpPr>
          <p:cNvPr id="6" name="Téglalap 5"/>
          <p:cNvSpPr/>
          <p:nvPr/>
        </p:nvSpPr>
        <p:spPr>
          <a:xfrm>
            <a:off x="6730647" y="6522682"/>
            <a:ext cx="24133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/>
              <a:t>Kép forrása: SRK Nagykönyvtár</a:t>
            </a:r>
          </a:p>
        </p:txBody>
      </p:sp>
    </p:spTree>
    <p:extLst>
      <p:ext uri="{BB962C8B-B14F-4D97-AF65-F5344CB8AC3E}">
        <p14:creationId xmlns:p14="http://schemas.microsoft.com/office/powerpoint/2010/main" val="216393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 hírforrásokból tájékozódsz?</a:t>
            </a:r>
            <a:endParaRPr lang="hu-H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138" y="2738985"/>
            <a:ext cx="2652384" cy="150012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2" y="1690688"/>
            <a:ext cx="2265315" cy="299509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943" y="1680972"/>
            <a:ext cx="3694394" cy="282982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492" y="4617522"/>
            <a:ext cx="2959937" cy="204562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86" y="5303735"/>
            <a:ext cx="1822704" cy="1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4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Kép 7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6" y="4978853"/>
            <a:ext cx="1819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Kép 6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98" y="4678875"/>
            <a:ext cx="29622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Kép 5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551" y="1665566"/>
            <a:ext cx="36957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Kép 3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375412"/>
            <a:ext cx="2657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Kép 4"/>
          <p:cNvPicPr>
            <a:picLocks noChangeAspect="1" noChangeArrowheads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42" y="1771047"/>
            <a:ext cx="22669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1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 hírforrásokból tájékozódsz?</a:t>
            </a:r>
            <a:endParaRPr lang="hu-H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993900"/>
            <a:ext cx="11049000" cy="5070128"/>
          </a:xfrm>
        </p:spPr>
        <p:txBody>
          <a:bodyPr>
            <a:normAutofit/>
          </a:bodyPr>
          <a:lstStyle/>
          <a:p>
            <a:r>
              <a:rPr lang="hu-HU" sz="4800"/>
              <a:t>Hogy mondanád magyarul: „információ”? </a:t>
            </a:r>
          </a:p>
          <a:p>
            <a:pPr lvl="0"/>
            <a:r>
              <a:rPr lang="hu-HU" sz="4800"/>
              <a:t>Mit kezdesz az információval? </a:t>
            </a:r>
          </a:p>
          <a:p>
            <a:pPr lvl="1"/>
            <a:r>
              <a:rPr lang="hu-HU" sz="4000"/>
              <a:t>Meghallgatod, elgondolkodsz, cselekszel.</a:t>
            </a:r>
          </a:p>
          <a:p>
            <a:pPr lvl="1"/>
            <a:r>
              <a:rPr lang="hu-HU" sz="4000"/>
              <a:t>Meghallgatod, de nem törődsz vele tovább.</a:t>
            </a:r>
          </a:p>
          <a:p>
            <a:pPr lvl="1"/>
            <a:r>
              <a:rPr lang="hu-HU" sz="4000"/>
              <a:t>Oda sem figyelsz, mással foglalkozol. </a:t>
            </a:r>
          </a:p>
          <a:p>
            <a:pPr lvl="0"/>
            <a:r>
              <a:rPr lang="hu-HU" sz="4800"/>
              <a:t>Hogy döntöd el, hogy mire figyelsz oda? </a:t>
            </a:r>
            <a:endParaRPr lang="hu-HU" sz="4800" dirty="0"/>
          </a:p>
        </p:txBody>
      </p:sp>
    </p:spTree>
    <p:extLst>
      <p:ext uri="{BB962C8B-B14F-4D97-AF65-F5344CB8AC3E}">
        <p14:creationId xmlns:p14="http://schemas.microsoft.com/office/powerpoint/2010/main" val="90836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Kép 7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06" y="4978853"/>
            <a:ext cx="181927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Kép 6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98" y="4678875"/>
            <a:ext cx="296227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Kép 5"/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551" y="1665566"/>
            <a:ext cx="36957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Kép 3"/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375412"/>
            <a:ext cx="2657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Kép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2E458B"/>
              </a:clrFrom>
              <a:clrTo>
                <a:srgbClr val="2E458B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242" y="1771047"/>
            <a:ext cx="22669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163"/>
          </a:xfrm>
        </p:spPr>
        <p:txBody>
          <a:bodyPr/>
          <a:lstStyle/>
          <a:p>
            <a:pPr algn="ctr"/>
            <a:r>
              <a:rPr lang="hu-H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Milyen hírforrásokból tájékozódsz?</a:t>
            </a:r>
            <a:endParaRPr lang="hu-H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27100" y="2082800"/>
            <a:ext cx="11172372" cy="4775199"/>
          </a:xfrm>
        </p:spPr>
        <p:txBody>
          <a:bodyPr>
            <a:normAutofit/>
          </a:bodyPr>
          <a:lstStyle/>
          <a:p>
            <a:r>
              <a:rPr lang="hu-HU" sz="3600" dirty="0"/>
              <a:t>Mit jelent a „dezinformálás”? Tapasztaltál már ilyent? </a:t>
            </a:r>
          </a:p>
          <a:p>
            <a:pPr lvl="0"/>
            <a:r>
              <a:rPr lang="hu-HU" sz="3600" dirty="0"/>
              <a:t>Mi az „információvesztés”?</a:t>
            </a:r>
          </a:p>
          <a:p>
            <a:pPr lvl="0"/>
            <a:r>
              <a:rPr lang="hu-HU" sz="3600" dirty="0"/>
              <a:t>Hogyan lehet visszaélni az információval?</a:t>
            </a:r>
          </a:p>
          <a:p>
            <a:pPr lvl="0"/>
            <a:r>
              <a:rPr lang="hu-HU" sz="3600" dirty="0"/>
              <a:t>Ha bizonytalan vagy egy információ igaza felől, kérdezd magadban: Ki nyer belőle? Összeegyeztethető-e a Szentírás értékrendjével? 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5370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419771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Egy sorsfordító év –  Kr.e. 605.</a:t>
            </a:r>
            <a:endParaRPr lang="hu-HU" b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4"/>
            <a:ext cx="10961914" cy="5032376"/>
          </a:xfrm>
        </p:spPr>
        <p:txBody>
          <a:bodyPr>
            <a:normAutofit/>
          </a:bodyPr>
          <a:lstStyle/>
          <a:p>
            <a:r>
              <a:rPr lang="hu-HU" sz="3600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Nebukadneccár</a:t>
            </a:r>
            <a:r>
              <a:rPr lang="hu-HU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stratégiai győzelmet arat </a:t>
            </a:r>
            <a:r>
              <a:rPr lang="hu-HU" sz="36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Karkemisnél</a:t>
            </a:r>
            <a:endParaRPr lang="hu-HU" sz="3600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hu-HU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Jeremiás előtt világossá vált, hogy </a:t>
            </a:r>
            <a:r>
              <a:rPr lang="hu-H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Babilónia az </a:t>
            </a:r>
            <a:r>
              <a:rPr lang="hu-HU" sz="36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„északról jövő ellenség</a:t>
            </a:r>
            <a:r>
              <a:rPr lang="hu-H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”</a:t>
            </a:r>
          </a:p>
          <a:p>
            <a:r>
              <a:rPr lang="hu-HU" sz="36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Jeremiásnak: „Végy elő egy irattekercset!” </a:t>
            </a:r>
          </a:p>
          <a:p>
            <a:pPr lvl="1"/>
            <a:r>
              <a:rPr lang="hu-HU" sz="28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Írd rá!</a:t>
            </a:r>
            <a:r>
              <a:rPr lang="hu-HU" sz="2800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sz="28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több, mint két évtized próféciáit</a:t>
            </a:r>
            <a:r>
              <a:rPr lang="hu-HU" sz="2800" i="1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8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23 év!</a:t>
            </a:r>
          </a:p>
          <a:p>
            <a:pPr lvl="1"/>
            <a:r>
              <a:rPr lang="hu-HU" sz="28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Még mindig lehetséges a megtérés</a:t>
            </a:r>
          </a:p>
          <a:p>
            <a:r>
              <a:rPr lang="hu-HU" sz="3600" dirty="0" smtClean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és Jeremiás 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diktálni kezd íródeákjának,</a:t>
            </a:r>
          </a:p>
          <a:p>
            <a:pPr marL="0" indent="0">
              <a:buNone/>
            </a:pPr>
            <a:r>
              <a:rPr lang="hu-HU" sz="36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</a:t>
            </a:r>
            <a:r>
              <a:rPr lang="hu-HU" sz="3600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Báruknak</a:t>
            </a:r>
            <a:r>
              <a:rPr lang="hu-HU" sz="36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…több hónapon át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563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48" y="2731214"/>
            <a:ext cx="2774152" cy="37695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250825"/>
            <a:ext cx="10515600" cy="1325563"/>
          </a:xfrm>
        </p:spPr>
        <p:txBody>
          <a:bodyPr/>
          <a:lstStyle/>
          <a:p>
            <a:pPr algn="ctr"/>
            <a:r>
              <a:rPr lang="hu-H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Báruk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templomban felolvassa a próféciát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Kr.e. 604. decembere - nagyböjt</a:t>
            </a:r>
            <a:endParaRPr lang="hu-HU" sz="3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038350"/>
            <a:ext cx="10515600" cy="3733800"/>
          </a:xfrm>
        </p:spPr>
        <p:txBody>
          <a:bodyPr>
            <a:normAutofit lnSpcReduction="10000"/>
          </a:bodyPr>
          <a:lstStyle/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Jeremiás nem mehetett a templomba 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 </a:t>
            </a:r>
            <a:r>
              <a:rPr lang="hu-H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Bárukot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küldi: „olvasd fel!”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Helyszín: </a:t>
            </a:r>
            <a:r>
              <a:rPr lang="hu-H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Gamária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hivatali szobája</a:t>
            </a:r>
          </a:p>
          <a:p>
            <a:r>
              <a:rPr lang="hu-H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Gamária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fia hírül adja a 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főembereknek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A főemberek elküldik </a:t>
            </a:r>
            <a:r>
              <a:rPr lang="hu-H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Jehudit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hu-H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Bárukért</a:t>
            </a:r>
            <a:endParaRPr lang="hu-HU" sz="3200" dirty="0" smtClean="0">
              <a:solidFill>
                <a:schemeClr val="accent4">
                  <a:lumMod val="20000"/>
                  <a:lumOff val="80000"/>
                </a:schemeClr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                                               </a:t>
            </a:r>
          </a:p>
          <a:p>
            <a:pPr marL="0" indent="0">
              <a:buNone/>
            </a:pP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                                          etiópiai</a:t>
            </a:r>
          </a:p>
          <a:p>
            <a:pPr marL="0" indent="0">
              <a:buNone/>
            </a:pPr>
            <a:endParaRPr lang="hu-HU" dirty="0" smtClean="0">
              <a:solidFill>
                <a:schemeClr val="accent4">
                  <a:lumMod val="20000"/>
                  <a:lumOff val="80000"/>
                </a:schemeClr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4806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Báruk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ismét felolvassa Jeremiás szavait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93701" y="1409700"/>
            <a:ext cx="5988118" cy="4767263"/>
          </a:xfrm>
        </p:spPr>
        <p:txBody>
          <a:bodyPr>
            <a:normAutofit fontScale="92500"/>
          </a:bodyPr>
          <a:lstStyle/>
          <a:p>
            <a:endParaRPr lang="hu-HU" dirty="0" smtClean="0"/>
          </a:p>
          <a:p>
            <a:r>
              <a:rPr lang="hu-HU" sz="3200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Báruk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a főembereknek is felolvasta → megrettentek → „jelentenünk kell a királynak”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„Rejtőzz el, Jeremiás is! Ne tudja senki, hol vagytok!”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tekercset biztonságba helyezték</a:t>
            </a:r>
          </a:p>
          <a:p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Ők tudták: „Semmit </a:t>
            </a:r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sem cselekszik 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az </a:t>
            </a:r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Úr, míg meg nem jelenti titkát az ő szolgáinak, a </a:t>
            </a:r>
            <a:r>
              <a:rPr lang="hu-HU" sz="32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prófétáknak” </a:t>
            </a:r>
            <a:r>
              <a:rPr lang="hu-HU" sz="19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(Ám 3,7)</a:t>
            </a:r>
            <a:endParaRPr lang="hu-HU" sz="19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sz="half" idx="2"/>
          </p:nvPr>
        </p:nvSpPr>
        <p:spPr>
          <a:xfrm>
            <a:off x="6832600" y="1825625"/>
            <a:ext cx="4521200" cy="4351338"/>
          </a:xfrm>
        </p:spPr>
        <p:txBody>
          <a:bodyPr>
            <a:normAutofit fontScale="92500"/>
          </a:bodyPr>
          <a:lstStyle/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/>
          <a:stretch/>
        </p:blipFill>
        <p:spPr>
          <a:xfrm>
            <a:off x="6917334" y="2679700"/>
            <a:ext cx="4528017" cy="34972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531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6" t="2741" r="12000" b="10532"/>
          <a:stretch/>
        </p:blipFill>
        <p:spPr>
          <a:xfrm>
            <a:off x="6981372" y="3084286"/>
            <a:ext cx="4194628" cy="3606800"/>
          </a:xfrm>
          <a:prstGeom prst="ellipse">
            <a:avLst/>
          </a:prstGeom>
          <a:ln w="12700">
            <a:gradFill>
              <a:gsLst>
                <a:gs pos="0">
                  <a:srgbClr val="FF0000">
                    <a:alpha val="99000"/>
                  </a:srgb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12500"/>
          </a:effec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b="1" dirty="0" err="1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Jójákim</a:t>
            </a:r>
            <a:r>
              <a:rPr lang="hu-HU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„jaj” - király</a:t>
            </a:r>
            <a:endParaRPr lang="hu-HU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3600" dirty="0" err="1" smtClean="0">
                <a:solidFill>
                  <a:srgbClr val="FFFFCC"/>
                </a:solidFill>
              </a:rPr>
              <a:t>Jósiás</a:t>
            </a:r>
            <a:r>
              <a:rPr lang="hu-HU" sz="3600" dirty="0" smtClean="0">
                <a:solidFill>
                  <a:srgbClr val="FFFFCC"/>
                </a:solidFill>
              </a:rPr>
              <a:t> (jó </a:t>
            </a:r>
            <a:r>
              <a:rPr lang="hu-HU" sz="3600" dirty="0" err="1" smtClean="0">
                <a:solidFill>
                  <a:srgbClr val="FFFFCC"/>
                </a:solidFill>
              </a:rPr>
              <a:t>kiárly</a:t>
            </a:r>
            <a:r>
              <a:rPr lang="hu-HU" sz="3600" dirty="0" smtClean="0">
                <a:solidFill>
                  <a:srgbClr val="FFFFCC"/>
                </a:solidFill>
              </a:rPr>
              <a:t>) fia</a:t>
            </a:r>
          </a:p>
          <a:p>
            <a:r>
              <a:rPr lang="hu-HU" sz="3600" dirty="0" smtClean="0">
                <a:solidFill>
                  <a:srgbClr val="FFFFCC"/>
                </a:solidFill>
              </a:rPr>
              <a:t>A reform elenyészett, amit apja idejében vittek véghez</a:t>
            </a:r>
          </a:p>
          <a:p>
            <a:r>
              <a:rPr lang="hu-HU" sz="3600" dirty="0" smtClean="0">
                <a:solidFill>
                  <a:srgbClr val="FFFFCC"/>
                </a:solidFill>
              </a:rPr>
              <a:t>Gyűlölte Jeremiást</a:t>
            </a:r>
          </a:p>
          <a:p>
            <a:r>
              <a:rPr lang="hu-HU" sz="3600" dirty="0" smtClean="0">
                <a:solidFill>
                  <a:srgbClr val="FFFFCC"/>
                </a:solidFill>
              </a:rPr>
              <a:t>Fényűző</a:t>
            </a:r>
          </a:p>
          <a:p>
            <a:r>
              <a:rPr lang="hu-HU" sz="3600" dirty="0" smtClean="0">
                <a:solidFill>
                  <a:srgbClr val="FFFFCC"/>
                </a:solidFill>
              </a:rPr>
              <a:t>Hanyatlás</a:t>
            </a:r>
          </a:p>
          <a:p>
            <a:r>
              <a:rPr lang="hu-HU" sz="3600" dirty="0" smtClean="0">
                <a:solidFill>
                  <a:srgbClr val="FFFFCC"/>
                </a:solidFill>
              </a:rPr>
              <a:t>Előhozatta </a:t>
            </a:r>
            <a:r>
              <a:rPr lang="hu-HU" sz="3600" dirty="0" smtClean="0">
                <a:solidFill>
                  <a:srgbClr val="FFFFCC"/>
                </a:solidFill>
              </a:rPr>
              <a:t>a tekercset, </a:t>
            </a:r>
            <a:r>
              <a:rPr lang="hu-HU" sz="3600" dirty="0" err="1" smtClean="0">
                <a:solidFill>
                  <a:srgbClr val="FFFFCC"/>
                </a:solidFill>
              </a:rPr>
              <a:t>Jehudi</a:t>
            </a:r>
            <a:r>
              <a:rPr lang="hu-HU" sz="3600" dirty="0" smtClean="0">
                <a:solidFill>
                  <a:srgbClr val="FFFFCC"/>
                </a:solidFill>
              </a:rPr>
              <a:t> olvasni kezdte</a:t>
            </a:r>
          </a:p>
          <a:p>
            <a:pPr marL="0" indent="0">
              <a:buNone/>
            </a:pPr>
            <a:endParaRPr lang="hu-HU" dirty="0" smtClean="0">
              <a:solidFill>
                <a:srgbClr val="FFFFCC"/>
              </a:solidFill>
            </a:endParaRPr>
          </a:p>
          <a:p>
            <a:endParaRPr lang="hu-HU" dirty="0">
              <a:solidFill>
                <a:srgbClr val="FFFFCC"/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8212064" y="6398698"/>
            <a:ext cx="39799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hu-HU" sz="14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Képes Szent Biblia, 1908. Forrás: SRK Nagykönyvtár</a:t>
            </a:r>
          </a:p>
        </p:txBody>
      </p:sp>
    </p:spTree>
    <p:extLst>
      <p:ext uri="{BB962C8B-B14F-4D97-AF65-F5344CB8AC3E}">
        <p14:creationId xmlns:p14="http://schemas.microsoft.com/office/powerpoint/2010/main" val="174403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81743" y="274295"/>
            <a:ext cx="10515600" cy="1325563"/>
          </a:xfrm>
        </p:spPr>
        <p:txBody>
          <a:bodyPr/>
          <a:lstStyle/>
          <a:p>
            <a:pPr algn="ctr"/>
            <a:r>
              <a:rPr lang="hu-HU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Jójákim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király nem </a:t>
            </a:r>
            <a:r>
              <a:rPr lang="hu-HU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akarja hallani Isten szavát</a:t>
            </a:r>
            <a:endParaRPr lang="hu-HU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333829" y="1825624"/>
            <a:ext cx="6807200" cy="3802401"/>
          </a:xfrm>
        </p:spPr>
        <p:txBody>
          <a:bodyPr>
            <a:normAutofit fontScale="92500" lnSpcReduction="10000"/>
          </a:bodyPr>
          <a:lstStyle/>
          <a:p>
            <a:r>
              <a:rPr lang="hu-HU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Jehudi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olvasni kezdte a tekercset a királynak</a:t>
            </a:r>
          </a:p>
          <a:p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Mit olvashatott </a:t>
            </a:r>
            <a:r>
              <a:rPr lang="hu-HU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Jehudi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 – talán a Jer 22,13kk-et?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  <a:sym typeface="Symbol" panose="05050102010706020507" pitchFamily="18" charset="2"/>
              </a:rPr>
              <a:t> Nem tudjuk, de Isten NEM BESZÉL MELLÉ!</a:t>
            </a:r>
            <a:endParaRPr lang="hu-HU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3-4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hasábnyit 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meghallgatott,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szétvágta</a:t>
            </a:r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majd tűzbe dobta az 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egészet</a:t>
            </a:r>
          </a:p>
          <a:p>
            <a:pPr lvl="1"/>
            <a:r>
              <a:rPr lang="hu-HU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</a:t>
            </a: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nnyira kemény volt a szíve, hogy még a vészhelyzet sem tudta meglágyítani?</a:t>
            </a:r>
          </a:p>
          <a:p>
            <a:pPr lvl="1"/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Gyengének tartotta az igét a babiloni faltörő kosokkal szemben?  </a:t>
            </a:r>
          </a:p>
          <a:p>
            <a:pPr lvl="1"/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Jelképesen akart cselekedni?</a:t>
            </a:r>
          </a:p>
          <a:p>
            <a:pPr marL="457200" lvl="1" indent="0">
              <a:buNone/>
            </a:pPr>
            <a:endParaRPr lang="hu-HU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half" idx="2"/>
          </p:nvPr>
        </p:nvSpPr>
        <p:spPr>
          <a:xfrm>
            <a:off x="6952342" y="1825625"/>
            <a:ext cx="5123544" cy="4923518"/>
          </a:xfrm>
        </p:spPr>
        <p:txBody>
          <a:bodyPr>
            <a:normAutofit fontScale="92500" lnSpcReduction="10000"/>
          </a:bodyPr>
          <a:lstStyle/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endParaRPr lang="hu-HU" dirty="0"/>
          </a:p>
          <a:p>
            <a:endParaRPr lang="hu-HU" dirty="0" smtClean="0"/>
          </a:p>
          <a:p>
            <a:pPr marL="0" indent="0" algn="ctr">
              <a:buNone/>
            </a:pPr>
            <a:r>
              <a:rPr lang="hu-HU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….és ha nem akarod hallani                    Isten szavát?</a:t>
            </a:r>
          </a:p>
        </p:txBody>
      </p:sp>
      <p:pic>
        <p:nvPicPr>
          <p:cNvPr id="8" name="Tartalom helye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8" y="2072366"/>
            <a:ext cx="4934857" cy="3555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zövegdoboz 3"/>
          <p:cNvSpPr txBox="1"/>
          <p:nvPr/>
        </p:nvSpPr>
        <p:spPr>
          <a:xfrm>
            <a:off x="532490" y="5821300"/>
            <a:ext cx="6221191" cy="689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spcBef>
                <a:spcPts val="1000"/>
              </a:spcBef>
            </a:pPr>
            <a:r>
              <a:rPr lang="hu-HU" sz="2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Te mit teszel, ha nem akarsz hallani valamit?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851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build="p"/>
      <p:bldP spid="4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1091</TotalTime>
  <Words>719</Words>
  <Application>Microsoft Office PowerPoint</Application>
  <PresentationFormat>Szélesvásznú</PresentationFormat>
  <Paragraphs>114</Paragraphs>
  <Slides>15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Office-téma</vt:lpstr>
      <vt:lpstr>Jeremiás, az idők szónoka </vt:lpstr>
      <vt:lpstr>Milyen hírforrásokból tájékozódsz?</vt:lpstr>
      <vt:lpstr>Milyen hírforrásokból tájékozódsz?</vt:lpstr>
      <vt:lpstr>Milyen hírforrásokból tájékozódsz?</vt:lpstr>
      <vt:lpstr>Egy sorsfordító év –  Kr.e. 605.</vt:lpstr>
      <vt:lpstr>Báruk a templomban felolvassa a próféciát Kr.e. 604. decembere - nagyböjt</vt:lpstr>
      <vt:lpstr>Báruk ismét felolvassa Jeremiás szavait</vt:lpstr>
      <vt:lpstr>Jójákim = „jaj” - király</vt:lpstr>
      <vt:lpstr>Jójákim király nem akarja hallani Isten szavát</vt:lpstr>
      <vt:lpstr>Jeremiás újra diktál</vt:lpstr>
      <vt:lpstr>Következmények   Első fogság - Kr.e. 597.</vt:lpstr>
      <vt:lpstr>Az első és az utolsó szó is Istené</vt:lpstr>
      <vt:lpstr>PowerPoint bemutató</vt:lpstr>
      <vt:lpstr>Hogyan olvassuk a Szentírást?</vt:lpstr>
      <vt:lpstr>Milyen Bibliát olvassunk?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Jeremiás, az idők szónoka</dc:title>
  <dc:creator>asus1</dc:creator>
  <cp:lastModifiedBy>asus1</cp:lastModifiedBy>
  <cp:revision>67</cp:revision>
  <dcterms:created xsi:type="dcterms:W3CDTF">2014-08-27T10:14:53Z</dcterms:created>
  <dcterms:modified xsi:type="dcterms:W3CDTF">2014-11-20T11:02:32Z</dcterms:modified>
</cp:coreProperties>
</file>