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68" r:id="rId3"/>
    <p:sldId id="354" r:id="rId4"/>
    <p:sldId id="361" r:id="rId5"/>
    <p:sldId id="364" r:id="rId6"/>
    <p:sldId id="363" r:id="rId7"/>
    <p:sldId id="365" r:id="rId8"/>
    <p:sldId id="360" r:id="rId9"/>
    <p:sldId id="366" r:id="rId10"/>
    <p:sldId id="353" r:id="rId11"/>
    <p:sldId id="367" r:id="rId12"/>
    <p:sldId id="305" r:id="rId13"/>
    <p:sldId id="30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2"/>
    <a:srgbClr val="773D22"/>
    <a:srgbClr val="F8974E"/>
    <a:srgbClr val="87818D"/>
    <a:srgbClr val="F7D097"/>
    <a:srgbClr val="F1B051"/>
    <a:srgbClr val="AE2E51"/>
    <a:srgbClr val="CA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7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smtClean="0"/>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493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91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9717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smtClean="0"/>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5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1276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034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677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69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smtClean="0"/>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80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75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845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6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253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4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smtClean="0"/>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048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157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2020. 09. 17.</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5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ps.com/downloa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SaYy4Vgk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ixabay.hu/" TargetMode="External"/><Relationship Id="rId2" Type="http://schemas.openxmlformats.org/officeDocument/2006/relationships/hyperlink" Target="http://www.unsplas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vbwahFTjH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egi.reformatus.hu/mutat/621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 y="7886"/>
            <a:ext cx="12192000" cy="830997"/>
          </a:xfrm>
          <a:prstGeom prst="rect">
            <a:avLst/>
          </a:prstGeom>
          <a:solidFill>
            <a:srgbClr val="CAEB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dirty="0" smtClean="0">
                <a:solidFill>
                  <a:srgbClr val="AE2E51"/>
                </a:solidFill>
                <a:latin typeface="Arial" panose="020B0604020202020204" pitchFamily="34" charset="0"/>
                <a:cs typeface="Arial" panose="020B0604020202020204" pitchFamily="34" charset="0"/>
              </a:rPr>
              <a:t>Isten hív: Ki vagyok én?  </a:t>
            </a:r>
            <a:r>
              <a:rPr lang="hu-HU" sz="3000" dirty="0" smtClean="0">
                <a:solidFill>
                  <a:srgbClr val="AE2E51"/>
                </a:solidFill>
                <a:latin typeface="Arial" panose="020B0604020202020204" pitchFamily="34" charset="0"/>
                <a:cs typeface="Arial" panose="020B0604020202020204" pitchFamily="34" charset="0"/>
              </a:rPr>
              <a:t>  </a:t>
            </a:r>
            <a:endParaRPr kumimoji="0" lang="hu-HU" sz="3000" b="0" i="0" u="none" strike="noStrike" kern="1200" cap="none" spc="0" normalizeH="0" baseline="0" noProof="0" dirty="0">
              <a:ln>
                <a:noFill/>
              </a:ln>
              <a:solidFill>
                <a:srgbClr val="AE2E51"/>
              </a:solidFill>
              <a:effectLst/>
              <a:uLnTx/>
              <a:uFillTx/>
              <a:latin typeface="Arial" panose="020B0604020202020204" pitchFamily="34" charset="0"/>
              <a:cs typeface="Arial" panose="020B0604020202020204" pitchFamily="34" charset="0"/>
            </a:endParaRPr>
          </a:p>
        </p:txBody>
      </p:sp>
      <p:sp>
        <p:nvSpPr>
          <p:cNvPr id="13" name="Szövegdoboz 12"/>
          <p:cNvSpPr txBox="1"/>
          <p:nvPr/>
        </p:nvSpPr>
        <p:spPr>
          <a:xfrm>
            <a:off x="7824029" y="3256571"/>
            <a:ext cx="4247787" cy="3416320"/>
          </a:xfrm>
          <a:prstGeom prst="rect">
            <a:avLst/>
          </a:prstGeom>
          <a:no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2400" b="1" dirty="0">
              <a:solidFill>
                <a:srgbClr val="AE2E5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rPr>
              <a:t>Fontos</a:t>
            </a:r>
            <a:r>
              <a:rPr kumimoji="0" lang="hu-HU" sz="2400" b="1" i="0" u="none" strike="noStrike" kern="1200" cap="none" spc="0" normalizeH="0" noProof="0" dirty="0" smtClean="0">
                <a:ln>
                  <a:noFill/>
                </a:ln>
                <a:solidFill>
                  <a:srgbClr val="AE2E51"/>
                </a:solidFill>
                <a:effectLst/>
                <a:uLnTx/>
                <a:uFillTx/>
                <a:latin typeface="Arial" panose="020B0604020202020204" pitchFamily="34" charset="0"/>
                <a:cs typeface="Arial" panose="020B0604020202020204" pitchFamily="34" charset="0"/>
              </a:rPr>
              <a:t> technikai információ:</a:t>
            </a: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srgbClr val="AE2E51"/>
                </a:solidFill>
                <a:latin typeface="Arial" panose="020B0604020202020204" pitchFamily="34" charset="0"/>
                <a:cs typeface="Arial" panose="020B0604020202020204" pitchFamily="34" charset="0"/>
              </a:rPr>
              <a:t>A PPT-t diavetítésben érdemes nézni, mert akkor a linkek egyszerű kattintásra is működnek!</a:t>
            </a: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AE2E51"/>
              </a:solidFill>
              <a:effectLst/>
              <a:uLnTx/>
              <a:uFillTx/>
              <a:latin typeface="Arial" panose="020B0604020202020204" pitchFamily="34" charset="0"/>
              <a:cs typeface="Arial" panose="020B0604020202020204" pitchFamily="34" charset="0"/>
            </a:endParaRPr>
          </a:p>
        </p:txBody>
      </p:sp>
      <p:sp>
        <p:nvSpPr>
          <p:cNvPr id="3" name="Szövegdoboz 2"/>
          <p:cNvSpPr txBox="1"/>
          <p:nvPr/>
        </p:nvSpPr>
        <p:spPr>
          <a:xfrm>
            <a:off x="7924527" y="1036210"/>
            <a:ext cx="4147289" cy="707886"/>
          </a:xfrm>
          <a:prstGeom prst="rect">
            <a:avLst/>
          </a:prstGeom>
          <a:noFill/>
        </p:spPr>
        <p:txBody>
          <a:bodyPr wrap="none" rtlCol="0">
            <a:spAutoFit/>
          </a:bodyPr>
          <a:lstStyle/>
          <a:p>
            <a:r>
              <a:rPr lang="hu-HU" sz="4000" dirty="0" smtClean="0">
                <a:latin typeface="Arial" panose="020B0604020202020204" pitchFamily="34" charset="0"/>
                <a:cs typeface="Arial" panose="020B0604020202020204" pitchFamily="34" charset="0"/>
              </a:rPr>
              <a:t>Áldás, Békesség!</a:t>
            </a:r>
            <a:endParaRPr lang="hu-HU" sz="4000" dirty="0">
              <a:latin typeface="Arial" panose="020B0604020202020204" pitchFamily="34" charset="0"/>
              <a:cs typeface="Arial" panose="020B0604020202020204" pitchFamily="34" charset="0"/>
            </a:endParaRPr>
          </a:p>
        </p:txBody>
      </p:sp>
      <p:sp>
        <p:nvSpPr>
          <p:cNvPr id="2" name="Lekerekített téglalap 1"/>
          <p:cNvSpPr/>
          <p:nvPr/>
        </p:nvSpPr>
        <p:spPr>
          <a:xfrm>
            <a:off x="324299" y="1021024"/>
            <a:ext cx="3991350" cy="14461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2600" dirty="0" smtClean="0">
                <a:solidFill>
                  <a:schemeClr val="tx2">
                    <a:lumMod val="50000"/>
                  </a:schemeClr>
                </a:solidFill>
                <a:latin typeface="Arial" panose="020B0604020202020204" pitchFamily="34" charset="0"/>
                <a:cs typeface="Arial" panose="020B0604020202020204" pitchFamily="34" charset="0"/>
              </a:rPr>
              <a:t>„Tükröm, tükröm mondd meg nékem…”</a:t>
            </a:r>
            <a:endParaRPr lang="hu-HU" sz="2600" dirty="0">
              <a:solidFill>
                <a:schemeClr val="tx2">
                  <a:lumMod val="50000"/>
                </a:schemeClr>
              </a:solidFill>
              <a:latin typeface="Arial" panose="020B0604020202020204" pitchFamily="34" charset="0"/>
              <a:cs typeface="Arial" panose="020B0604020202020204" pitchFamily="34" charset="0"/>
            </a:endParaRPr>
          </a:p>
        </p:txBody>
      </p:sp>
      <p:sp>
        <p:nvSpPr>
          <p:cNvPr id="4" name="Téglalap 3"/>
          <p:cNvSpPr/>
          <p:nvPr/>
        </p:nvSpPr>
        <p:spPr>
          <a:xfrm>
            <a:off x="324299" y="5103231"/>
            <a:ext cx="7301753" cy="1569660"/>
          </a:xfrm>
          <a:prstGeom prst="rect">
            <a:avLst/>
          </a:prstGeom>
          <a:solidFill>
            <a:schemeClr val="accent4">
              <a:lumMod val="20000"/>
              <a:lumOff val="80000"/>
            </a:schemeClr>
          </a:solidFill>
        </p:spPr>
        <p:txBody>
          <a:bodyPr wrap="square">
            <a:spAutoFit/>
          </a:bodyPr>
          <a:lstStyle/>
          <a:p>
            <a:r>
              <a:rPr lang="hu-HU" sz="2400" dirty="0" smtClean="0">
                <a:solidFill>
                  <a:schemeClr val="accent6">
                    <a:lumMod val="50000"/>
                  </a:schemeClr>
                </a:solidFill>
                <a:latin typeface="Helvetica Neue"/>
              </a:rPr>
              <a:t>Javaslat: </a:t>
            </a:r>
            <a:r>
              <a:rPr lang="hu-HU" sz="2400" dirty="0">
                <a:solidFill>
                  <a:schemeClr val="accent6">
                    <a:lumMod val="50000"/>
                  </a:schemeClr>
                </a:solidFill>
                <a:latin typeface="Helvetica Neue"/>
              </a:rPr>
              <a:t>A</a:t>
            </a:r>
            <a:r>
              <a:rPr lang="hu-HU" sz="2400" dirty="0" smtClean="0">
                <a:solidFill>
                  <a:schemeClr val="accent6">
                    <a:lumMod val="50000"/>
                  </a:schemeClr>
                </a:solidFill>
                <a:latin typeface="Helvetica Neue"/>
              </a:rPr>
              <a:t> </a:t>
            </a:r>
            <a:r>
              <a:rPr lang="hu-HU" sz="2400" dirty="0">
                <a:solidFill>
                  <a:schemeClr val="accent6">
                    <a:lumMod val="50000"/>
                  </a:schemeClr>
                </a:solidFill>
                <a:latin typeface="Helvetica Neue"/>
              </a:rPr>
              <a:t>PPT fájlok megjelenítéséhez használják a WPS Office ingyenes verzióját </a:t>
            </a:r>
            <a:r>
              <a:rPr lang="hu-HU" sz="2400" dirty="0" smtClean="0">
                <a:solidFill>
                  <a:schemeClr val="accent6">
                    <a:lumMod val="50000"/>
                  </a:schemeClr>
                </a:solidFill>
                <a:latin typeface="Helvetica Neue"/>
              </a:rPr>
              <a:t>(Letölthető </a:t>
            </a:r>
            <a:r>
              <a:rPr lang="hu-HU" sz="2400" dirty="0">
                <a:solidFill>
                  <a:schemeClr val="accent6">
                    <a:lumMod val="50000"/>
                  </a:schemeClr>
                </a:solidFill>
                <a:latin typeface="Helvetica Neue"/>
              </a:rPr>
              <a:t>innen: </a:t>
            </a:r>
            <a:r>
              <a:rPr lang="hu-HU" sz="2400" dirty="0">
                <a:solidFill>
                  <a:schemeClr val="accent6">
                    <a:lumMod val="50000"/>
                  </a:schemeClr>
                </a:solidFill>
                <a:latin typeface="Helvetica Neue"/>
                <a:hlinkClick r:id="rId2"/>
              </a:rPr>
              <a:t>WPS Office letöltések</a:t>
            </a:r>
            <a:r>
              <a:rPr lang="hu-HU" sz="2400" dirty="0">
                <a:solidFill>
                  <a:schemeClr val="accent6">
                    <a:lumMod val="50000"/>
                  </a:schemeClr>
                </a:solidFill>
                <a:latin typeface="Helvetica Neue"/>
              </a:rPr>
              <a:t> </a:t>
            </a:r>
            <a:r>
              <a:rPr lang="hu-HU" sz="2400" dirty="0" smtClean="0">
                <a:solidFill>
                  <a:schemeClr val="accent6">
                    <a:lumMod val="50000"/>
                  </a:schemeClr>
                </a:solidFill>
                <a:latin typeface="Helvetica Neue"/>
              </a:rPr>
              <a:t>). Az alkalmazás </a:t>
            </a:r>
            <a:r>
              <a:rPr lang="hu-HU" sz="2400" dirty="0">
                <a:solidFill>
                  <a:schemeClr val="accent6">
                    <a:lumMod val="50000"/>
                  </a:schemeClr>
                </a:solidFill>
                <a:latin typeface="Helvetica Neue"/>
              </a:rPr>
              <a:t>elérhető Windows-</a:t>
            </a:r>
            <a:r>
              <a:rPr lang="hu-HU" sz="2400" dirty="0" err="1">
                <a:solidFill>
                  <a:schemeClr val="accent6">
                    <a:lumMod val="50000"/>
                  </a:schemeClr>
                </a:solidFill>
                <a:latin typeface="Helvetica Neue"/>
              </a:rPr>
              <a:t>os</a:t>
            </a:r>
            <a:r>
              <a:rPr lang="hu-HU" sz="2400" dirty="0">
                <a:solidFill>
                  <a:schemeClr val="accent6">
                    <a:lumMod val="50000"/>
                  </a:schemeClr>
                </a:solidFill>
                <a:latin typeface="Helvetica Neue"/>
              </a:rPr>
              <a:t> és </a:t>
            </a:r>
            <a:r>
              <a:rPr lang="hu-HU" sz="2400" dirty="0" err="1">
                <a:solidFill>
                  <a:schemeClr val="accent6">
                    <a:lumMod val="50000"/>
                  </a:schemeClr>
                </a:solidFill>
                <a:latin typeface="Helvetica Neue"/>
              </a:rPr>
              <a:t>Android-os</a:t>
            </a:r>
            <a:r>
              <a:rPr lang="hu-HU" sz="2400" dirty="0">
                <a:solidFill>
                  <a:schemeClr val="accent6">
                    <a:lumMod val="50000"/>
                  </a:schemeClr>
                </a:solidFill>
                <a:latin typeface="Helvetica Neue"/>
              </a:rPr>
              <a:t> platformokra </a:t>
            </a:r>
            <a:r>
              <a:rPr lang="hu-HU" sz="2400" dirty="0" smtClean="0">
                <a:solidFill>
                  <a:schemeClr val="accent6">
                    <a:lumMod val="50000"/>
                  </a:schemeClr>
                </a:solidFill>
                <a:latin typeface="Helvetica Neue"/>
              </a:rPr>
              <a:t>is</a:t>
            </a:r>
            <a:r>
              <a:rPr lang="hu-HU" sz="2400" dirty="0">
                <a:solidFill>
                  <a:schemeClr val="accent6">
                    <a:lumMod val="50000"/>
                  </a:schemeClr>
                </a:solidFill>
                <a:latin typeface="Helvetica Neue"/>
              </a:rPr>
              <a:t>!</a:t>
            </a:r>
            <a:endParaRPr lang="hu-HU" sz="2400" dirty="0">
              <a:solidFill>
                <a:schemeClr val="accent6">
                  <a:lumMod val="50000"/>
                </a:schemeClr>
              </a:solidFill>
            </a:endParaRPr>
          </a:p>
        </p:txBody>
      </p:sp>
      <p:pic>
        <p:nvPicPr>
          <p:cNvPr id="5" name="Kép 4"/>
          <p:cNvPicPr>
            <a:picLocks noChangeAspect="1"/>
          </p:cNvPicPr>
          <p:nvPr/>
        </p:nvPicPr>
        <p:blipFill>
          <a:blip r:embed="rId3"/>
          <a:stretch>
            <a:fillRect/>
          </a:stretch>
        </p:blipFill>
        <p:spPr>
          <a:xfrm>
            <a:off x="3788228" y="2030386"/>
            <a:ext cx="3678555" cy="2452370"/>
          </a:xfrm>
          <a:prstGeom prst="rect">
            <a:avLst/>
          </a:prstGeom>
        </p:spPr>
      </p:pic>
    </p:spTree>
    <p:extLst>
      <p:ext uri="{BB962C8B-B14F-4D97-AF65-F5344CB8AC3E}">
        <p14:creationId xmlns:p14="http://schemas.microsoft.com/office/powerpoint/2010/main" val="286187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7909" y="424870"/>
            <a:ext cx="8911687" cy="982621"/>
          </a:xfrm>
          <a:solidFill>
            <a:schemeClr val="accent6">
              <a:lumMod val="40000"/>
              <a:lumOff val="60000"/>
            </a:schemeClr>
          </a:solidFill>
        </p:spPr>
        <p:txBody>
          <a:bodyPr/>
          <a:lstStyle/>
          <a:p>
            <a:r>
              <a:rPr lang="hu-HU" dirty="0" smtClean="0">
                <a:latin typeface="Arial" panose="020B0604020202020204" pitchFamily="34" charset="0"/>
                <a:cs typeface="Arial" panose="020B0604020202020204" pitchFamily="34" charset="0"/>
              </a:rPr>
              <a:t>Gondolkozz el a kérdéseken!  </a:t>
            </a: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766252" y="1905000"/>
            <a:ext cx="8915400" cy="2340429"/>
          </a:xfrm>
        </p:spPr>
        <p:txBody>
          <a:bodyPr>
            <a:normAutofit/>
          </a:bodyPr>
          <a:lstStyle/>
          <a:p>
            <a:r>
              <a:rPr lang="hu-HU" sz="2600" dirty="0">
                <a:latin typeface="Arial" panose="020B0604020202020204" pitchFamily="34" charset="0"/>
                <a:cs typeface="Arial" panose="020B0604020202020204" pitchFamily="34" charset="0"/>
              </a:rPr>
              <a:t>Szerinted miért </a:t>
            </a:r>
            <a:r>
              <a:rPr lang="hu-HU" sz="2600" dirty="0" smtClean="0">
                <a:latin typeface="Arial" panose="020B0604020202020204" pitchFamily="34" charset="0"/>
                <a:cs typeface="Arial" panose="020B0604020202020204" pitchFamily="34" charset="0"/>
              </a:rPr>
              <a:t>fontos, hogy önismeretre jussunk? </a:t>
            </a:r>
          </a:p>
          <a:p>
            <a:r>
              <a:rPr lang="hu-HU" sz="2600" dirty="0" smtClean="0">
                <a:latin typeface="Arial" panose="020B0604020202020204" pitchFamily="34" charset="0"/>
                <a:cs typeface="Arial" panose="020B0604020202020204" pitchFamily="34" charset="0"/>
              </a:rPr>
              <a:t>Írj le 4 jó tulajdonságot magadról!</a:t>
            </a:r>
          </a:p>
          <a:p>
            <a:pPr marL="0" indent="0">
              <a:buNone/>
            </a:pPr>
            <a:r>
              <a:rPr lang="hu-HU" sz="2600" dirty="0" smtClean="0">
                <a:latin typeface="Arial" panose="020B0604020202020204" pitchFamily="34" charset="0"/>
                <a:cs typeface="Arial" panose="020B0604020202020204" pitchFamily="34" charset="0"/>
              </a:rPr>
              <a:t>Ha nem jut eszedbe, kérd meg a padtársadat, hogy mondjon rólad jó tulajdonságokat!</a:t>
            </a:r>
            <a:endParaRPr lang="hu-HU" sz="2600" dirty="0">
              <a:latin typeface="Arial" panose="020B0604020202020204" pitchFamily="34" charset="0"/>
              <a:cs typeface="Arial" panose="020B0604020202020204" pitchFamily="34" charset="0"/>
            </a:endParaRPr>
          </a:p>
        </p:txBody>
      </p:sp>
      <p:pic>
        <p:nvPicPr>
          <p:cNvPr id="5" name="Kép 4"/>
          <p:cNvPicPr>
            <a:picLocks noChangeAspect="1"/>
          </p:cNvPicPr>
          <p:nvPr/>
        </p:nvPicPr>
        <p:blipFill>
          <a:blip r:embed="rId2"/>
          <a:stretch>
            <a:fillRect/>
          </a:stretch>
        </p:blipFill>
        <p:spPr>
          <a:xfrm>
            <a:off x="2309613" y="4290532"/>
            <a:ext cx="1748675" cy="1719531"/>
          </a:xfrm>
          <a:prstGeom prst="rect">
            <a:avLst/>
          </a:prstGeom>
        </p:spPr>
      </p:pic>
      <p:pic>
        <p:nvPicPr>
          <p:cNvPr id="7" name="Kép 6"/>
          <p:cNvPicPr>
            <a:picLocks noChangeAspect="1"/>
          </p:cNvPicPr>
          <p:nvPr/>
        </p:nvPicPr>
        <p:blipFill>
          <a:blip r:embed="rId3"/>
          <a:stretch>
            <a:fillRect/>
          </a:stretch>
        </p:blipFill>
        <p:spPr>
          <a:xfrm>
            <a:off x="7320955" y="3866440"/>
            <a:ext cx="3844023" cy="2567717"/>
          </a:xfrm>
          <a:prstGeom prst="rect">
            <a:avLst/>
          </a:prstGeom>
        </p:spPr>
      </p:pic>
    </p:spTree>
    <p:extLst>
      <p:ext uri="{BB962C8B-B14F-4D97-AF65-F5344CB8AC3E}">
        <p14:creationId xmlns:p14="http://schemas.microsoft.com/office/powerpoint/2010/main" val="23288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38629" y="297147"/>
            <a:ext cx="8697889" cy="1200362"/>
          </a:xfr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t="100000" r="100000"/>
            </a:path>
            <a:tileRect l="-100000" b="-100000"/>
          </a:gradFill>
        </p:spPr>
        <p:txBody>
          <a:bodyPr>
            <a:normAutofit/>
          </a:bodyPr>
          <a:lstStyle/>
          <a:p>
            <a:pPr marL="0" indent="0">
              <a:buNone/>
            </a:pPr>
            <a:r>
              <a:rPr lang="hu-HU" sz="2400" dirty="0" smtClean="0">
                <a:latin typeface="Arial" panose="020B0604020202020204" pitchFamily="34" charset="0"/>
                <a:cs typeface="Arial" panose="020B0604020202020204" pitchFamily="34" charset="0"/>
              </a:rPr>
              <a:t>Hallgassuk meg Pócsi Ági: Szólj hozzám című dalát!</a:t>
            </a:r>
            <a:endParaRPr lang="hu-HU" sz="2400" dirty="0">
              <a:latin typeface="Arial" panose="020B0604020202020204" pitchFamily="34" charset="0"/>
              <a:cs typeface="Arial" panose="020B0604020202020204" pitchFamily="34" charset="0"/>
            </a:endParaRPr>
          </a:p>
          <a:p>
            <a:pPr marL="0" indent="0">
              <a:buNone/>
            </a:pPr>
            <a:endParaRPr lang="hu-HU" sz="3000" b="1" dirty="0">
              <a:latin typeface="Arial" panose="020B0604020202020204" pitchFamily="34" charset="0"/>
              <a:cs typeface="Arial" panose="020B0604020202020204" pitchFamily="34" charset="0"/>
            </a:endParaRPr>
          </a:p>
        </p:txBody>
      </p:sp>
      <p:pic>
        <p:nvPicPr>
          <p:cNvPr id="10" name="Kép 9"/>
          <p:cNvPicPr>
            <a:picLocks noChangeAspect="1"/>
          </p:cNvPicPr>
          <p:nvPr/>
        </p:nvPicPr>
        <p:blipFill>
          <a:blip r:embed="rId2"/>
          <a:stretch>
            <a:fillRect/>
          </a:stretch>
        </p:blipFill>
        <p:spPr>
          <a:xfrm>
            <a:off x="10031405" y="254151"/>
            <a:ext cx="1669528" cy="1674245"/>
          </a:xfrm>
          <a:prstGeom prst="rect">
            <a:avLst/>
          </a:prstGeom>
        </p:spPr>
      </p:pic>
      <p:sp>
        <p:nvSpPr>
          <p:cNvPr id="8" name="Téglalap 7"/>
          <p:cNvSpPr/>
          <p:nvPr/>
        </p:nvSpPr>
        <p:spPr>
          <a:xfrm>
            <a:off x="2169517" y="1773064"/>
            <a:ext cx="5132620" cy="430887"/>
          </a:xfrm>
          <a:prstGeom prst="rect">
            <a:avLst/>
          </a:prstGeom>
        </p:spPr>
        <p:txBody>
          <a:bodyPr wrap="square">
            <a:spAutoFit/>
          </a:bodyPr>
          <a:lstStyle/>
          <a:p>
            <a:endParaRPr lang="hu-HU" sz="2200" dirty="0"/>
          </a:p>
        </p:txBody>
      </p:sp>
      <p:sp>
        <p:nvSpPr>
          <p:cNvPr id="11" name="Téglalap 10"/>
          <p:cNvSpPr/>
          <p:nvPr/>
        </p:nvSpPr>
        <p:spPr>
          <a:xfrm>
            <a:off x="6096000" y="1497509"/>
            <a:ext cx="6096000" cy="430887"/>
          </a:xfrm>
          <a:prstGeom prst="rect">
            <a:avLst/>
          </a:prstGeom>
        </p:spPr>
        <p:txBody>
          <a:bodyPr>
            <a:spAutoFit/>
          </a:bodyPr>
          <a:lstStyle/>
          <a:p>
            <a:endParaRPr lang="hu-HU" sz="2200" dirty="0">
              <a:latin typeface="Arial" panose="020B0604020202020204" pitchFamily="34" charset="0"/>
              <a:cs typeface="Arial" panose="020B0604020202020204" pitchFamily="34" charset="0"/>
            </a:endParaRPr>
          </a:p>
        </p:txBody>
      </p:sp>
      <p:sp>
        <p:nvSpPr>
          <p:cNvPr id="14" name="Téglalapbuborék 13"/>
          <p:cNvSpPr/>
          <p:nvPr/>
        </p:nvSpPr>
        <p:spPr>
          <a:xfrm>
            <a:off x="6810750" y="1312766"/>
            <a:ext cx="2830882" cy="1351481"/>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dirty="0" smtClean="0">
                <a:latin typeface="Arial" panose="020B0604020202020204" pitchFamily="34" charset="0"/>
                <a:cs typeface="Arial" panose="020B0604020202020204" pitchFamily="34" charset="0"/>
                <a:hlinkClick r:id="rId3"/>
              </a:rPr>
              <a:t>A zene innen elindítható!</a:t>
            </a:r>
          </a:p>
        </p:txBody>
      </p:sp>
      <p:pic>
        <p:nvPicPr>
          <p:cNvPr id="6" name="Kép 5"/>
          <p:cNvPicPr>
            <a:picLocks noChangeAspect="1"/>
          </p:cNvPicPr>
          <p:nvPr/>
        </p:nvPicPr>
        <p:blipFill>
          <a:blip r:embed="rId4"/>
          <a:stretch>
            <a:fillRect/>
          </a:stretch>
        </p:blipFill>
        <p:spPr>
          <a:xfrm>
            <a:off x="1832062" y="2848990"/>
            <a:ext cx="5313320" cy="3538671"/>
          </a:xfrm>
          <a:prstGeom prst="rect">
            <a:avLst/>
          </a:prstGeom>
        </p:spPr>
      </p:pic>
    </p:spTree>
    <p:extLst>
      <p:ext uri="{BB962C8B-B14F-4D97-AF65-F5344CB8AC3E}">
        <p14:creationId xmlns:p14="http://schemas.microsoft.com/office/powerpoint/2010/main" val="3664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függőlegesen 1"/>
          <p:cNvSpPr/>
          <p:nvPr/>
        </p:nvSpPr>
        <p:spPr>
          <a:xfrm>
            <a:off x="1698171" y="35029"/>
            <a:ext cx="7732085" cy="6230983"/>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300" i="1" dirty="0" smtClean="0">
              <a:solidFill>
                <a:schemeClr val="accent6">
                  <a:lumMod val="50000"/>
                </a:schemeClr>
              </a:solidFill>
              <a:latin typeface="Arial" panose="020B0604020202020204" pitchFamily="34" charset="0"/>
              <a:cs typeface="Arial" panose="020B0604020202020204" pitchFamily="34" charset="0"/>
            </a:endParaRPr>
          </a:p>
          <a:p>
            <a:pPr algn="ctr"/>
            <a:r>
              <a:rPr lang="hu-HU" sz="2300" dirty="0" smtClean="0">
                <a:solidFill>
                  <a:schemeClr val="accent6">
                    <a:lumMod val="50000"/>
                  </a:schemeClr>
                </a:solidFill>
                <a:latin typeface="Arial" panose="020B0604020202020204" pitchFamily="34" charset="0"/>
                <a:cs typeface="Arial" panose="020B0604020202020204" pitchFamily="34" charset="0"/>
              </a:rPr>
              <a:t>Mi </a:t>
            </a:r>
            <a:r>
              <a:rPr lang="hu-HU" sz="2300" dirty="0">
                <a:solidFill>
                  <a:schemeClr val="accent6">
                    <a:lumMod val="50000"/>
                  </a:schemeClr>
                </a:solidFill>
                <a:latin typeface="Arial" panose="020B0604020202020204" pitchFamily="34" charset="0"/>
                <a:cs typeface="Arial" panose="020B0604020202020204" pitchFamily="34" charset="0"/>
              </a:rPr>
              <a:t>Atyánk, aki a mennyekben vagy, szenteltessék meg a te neved,</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jöjjön el a te országod, legyen meg a te akaratod, amint a mennyben, úgy a földön is;</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Mindennapi </a:t>
            </a:r>
            <a:r>
              <a:rPr lang="hu-HU" sz="2300" dirty="0">
                <a:solidFill>
                  <a:schemeClr val="accent6">
                    <a:lumMod val="50000"/>
                  </a:schemeClr>
                </a:solidFill>
                <a:latin typeface="Arial" panose="020B0604020202020204" pitchFamily="34" charset="0"/>
                <a:cs typeface="Arial" panose="020B0604020202020204" pitchFamily="34" charset="0"/>
              </a:rPr>
              <a:t>kenyerünket add meg nekünk ma,</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bocsásd meg vétkeinket, miképpen mi is megbocsátunk az ellenünk vétkezőknek;</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És </a:t>
            </a:r>
            <a:r>
              <a:rPr lang="hu-HU" sz="2300" dirty="0">
                <a:solidFill>
                  <a:schemeClr val="accent6">
                    <a:lumMod val="50000"/>
                  </a:schemeClr>
                </a:solidFill>
                <a:latin typeface="Arial" panose="020B0604020202020204" pitchFamily="34" charset="0"/>
                <a:cs typeface="Arial" panose="020B0604020202020204" pitchFamily="34" charset="0"/>
              </a:rPr>
              <a:t>ne </a:t>
            </a:r>
            <a:r>
              <a:rPr lang="hu-HU" sz="2300" dirty="0" err="1" smtClean="0">
                <a:solidFill>
                  <a:schemeClr val="accent6">
                    <a:lumMod val="50000"/>
                  </a:schemeClr>
                </a:solidFill>
                <a:latin typeface="Arial" panose="020B0604020202020204" pitchFamily="34" charset="0"/>
                <a:cs typeface="Arial" panose="020B0604020202020204" pitchFamily="34" charset="0"/>
              </a:rPr>
              <a:t>vígy</a:t>
            </a:r>
            <a:r>
              <a:rPr lang="hu-HU" sz="2300" dirty="0" smtClean="0">
                <a:solidFill>
                  <a:schemeClr val="accent6">
                    <a:lumMod val="50000"/>
                  </a:schemeClr>
                </a:solidFill>
                <a:latin typeface="Arial" panose="020B0604020202020204" pitchFamily="34" charset="0"/>
                <a:cs typeface="Arial" panose="020B0604020202020204" pitchFamily="34" charset="0"/>
              </a:rPr>
              <a:t> </a:t>
            </a:r>
            <a:r>
              <a:rPr lang="hu-HU" sz="2300" dirty="0">
                <a:solidFill>
                  <a:schemeClr val="accent6">
                    <a:lumMod val="50000"/>
                  </a:schemeClr>
                </a:solidFill>
                <a:latin typeface="Arial" panose="020B0604020202020204" pitchFamily="34" charset="0"/>
                <a:cs typeface="Arial" panose="020B0604020202020204" pitchFamily="34" charset="0"/>
              </a:rPr>
              <a:t>minket kísértésbe, de szabadíts meg a gonosztól;</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Mert </a:t>
            </a:r>
            <a:r>
              <a:rPr lang="hu-HU" sz="2300" dirty="0">
                <a:solidFill>
                  <a:schemeClr val="accent6">
                    <a:lumMod val="50000"/>
                  </a:schemeClr>
                </a:solidFill>
                <a:latin typeface="Arial" panose="020B0604020202020204" pitchFamily="34" charset="0"/>
                <a:cs typeface="Arial" panose="020B0604020202020204" pitchFamily="34" charset="0"/>
              </a:rPr>
              <a:t>tied az ország, a hatalom és a dicsőség mindörökké.</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Ámen.</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(Mt 6,9-13)</a:t>
            </a:r>
          </a:p>
        </p:txBody>
      </p:sp>
      <p:pic>
        <p:nvPicPr>
          <p:cNvPr id="4" name="Kép 3"/>
          <p:cNvPicPr>
            <a:picLocks/>
          </p:cNvPicPr>
          <p:nvPr/>
        </p:nvPicPr>
        <p:blipFill>
          <a:blip r:embed="rId2"/>
          <a:stretch>
            <a:fillRect/>
          </a:stretch>
        </p:blipFill>
        <p:spPr>
          <a:xfrm>
            <a:off x="1322097" y="4911401"/>
            <a:ext cx="1525605" cy="1620027"/>
          </a:xfrm>
          <a:prstGeom prst="rect">
            <a:avLst/>
          </a:prstGeom>
        </p:spPr>
      </p:pic>
      <p:sp>
        <p:nvSpPr>
          <p:cNvPr id="3" name="Szabályos ötszög 2"/>
          <p:cNvSpPr/>
          <p:nvPr/>
        </p:nvSpPr>
        <p:spPr>
          <a:xfrm>
            <a:off x="8007532" y="300212"/>
            <a:ext cx="3535527" cy="1071387"/>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u-HU" sz="2500" dirty="0" smtClean="0">
                <a:solidFill>
                  <a:schemeClr val="bg1"/>
                </a:solidFill>
                <a:latin typeface="Arial" panose="020B0604020202020204" pitchFamily="34" charset="0"/>
                <a:cs typeface="Arial" panose="020B0604020202020204" pitchFamily="34" charset="0"/>
              </a:rPr>
              <a:t>Imádkozzunk!</a:t>
            </a:r>
            <a:endParaRPr lang="hu-HU"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3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2638575" y="2521441"/>
            <a:ext cx="6572368" cy="1138773"/>
          </a:xfrm>
          <a:prstGeom prst="rect">
            <a:avLst/>
          </a:prstGeom>
          <a:solidFill>
            <a:schemeClr val="accent2">
              <a:lumMod val="60000"/>
              <a:lumOff val="40000"/>
            </a:schemeClr>
          </a:solidFill>
        </p:spPr>
        <p:txBody>
          <a:bodyPr wrap="square" rtlCol="0">
            <a:spAutoFit/>
          </a:bodyPr>
          <a:lstStyle/>
          <a:p>
            <a:r>
              <a:rPr lang="hu-HU" sz="3400" b="1" i="1" dirty="0"/>
              <a:t>„</a:t>
            </a:r>
            <a:r>
              <a:rPr lang="hu-HU" sz="3400" b="1" i="1" dirty="0">
                <a:latin typeface="Arial" panose="020B0604020202020204" pitchFamily="34" charset="0"/>
                <a:cs typeface="Arial" panose="020B0604020202020204" pitchFamily="34" charset="0"/>
              </a:rPr>
              <a:t>Boldog </a:t>
            </a:r>
            <a:r>
              <a:rPr lang="hu-HU" sz="3400" b="1" i="1" dirty="0" smtClean="0">
                <a:latin typeface="Arial" panose="020B0604020202020204" pitchFamily="34" charset="0"/>
                <a:cs typeface="Arial" panose="020B0604020202020204" pitchFamily="34" charset="0"/>
              </a:rPr>
              <a:t>a tiszta szívűek, mert ők meglátják az Istent.” Mt 5,8.</a:t>
            </a:r>
            <a:endParaRPr lang="hu-HU" sz="3400" dirty="0">
              <a:solidFill>
                <a:srgbClr val="333333"/>
              </a:solidFill>
              <a:latin typeface="Arial" panose="020B0604020202020204" pitchFamily="34" charset="0"/>
              <a:cs typeface="Arial" panose="020B0604020202020204" pitchFamily="34" charset="0"/>
            </a:endParaRPr>
          </a:p>
        </p:txBody>
      </p:sp>
      <p:sp>
        <p:nvSpPr>
          <p:cNvPr id="13" name="Téglalap 12"/>
          <p:cNvSpPr/>
          <p:nvPr/>
        </p:nvSpPr>
        <p:spPr>
          <a:xfrm>
            <a:off x="2638575" y="310801"/>
            <a:ext cx="6096000" cy="707886"/>
          </a:xfrm>
          <a:prstGeom prst="rect">
            <a:avLst/>
          </a:prstGeom>
          <a:ln w="50800">
            <a:noFill/>
          </a:ln>
        </p:spPr>
        <p:txBody>
          <a:bodyPr>
            <a:spAutoFit/>
          </a:bodyPr>
          <a:lstStyle/>
          <a:p>
            <a:pPr algn="ctr"/>
            <a:r>
              <a:rPr lang="hu-HU" sz="4000" dirty="0">
                <a:solidFill>
                  <a:srgbClr val="AE2E51"/>
                </a:solidFill>
                <a:latin typeface="Times New Roman" panose="02020603050405020304" pitchFamily="18" charset="0"/>
                <a:cs typeface="Times New Roman" panose="02020603050405020304" pitchFamily="18" charset="0"/>
              </a:rPr>
              <a:t> </a:t>
            </a:r>
            <a:r>
              <a:rPr lang="hu-HU" sz="4000" dirty="0" smtClean="0">
                <a:solidFill>
                  <a:srgbClr val="AE2E51"/>
                </a:solidFill>
                <a:latin typeface="Arial" panose="020B0604020202020204" pitchFamily="34" charset="0"/>
                <a:cs typeface="Arial" panose="020B0604020202020204" pitchFamily="34" charset="0"/>
              </a:rPr>
              <a:t>Áldás</a:t>
            </a:r>
            <a:r>
              <a:rPr lang="hu-HU" sz="4000" dirty="0">
                <a:solidFill>
                  <a:srgbClr val="AE2E51"/>
                </a:solidFill>
                <a:latin typeface="Arial" panose="020B0604020202020204" pitchFamily="34" charset="0"/>
                <a:cs typeface="Arial" panose="020B0604020202020204" pitchFamily="34" charset="0"/>
              </a:rPr>
              <a:t>, </a:t>
            </a:r>
            <a:r>
              <a:rPr lang="hu-HU" sz="4000" dirty="0" smtClean="0">
                <a:solidFill>
                  <a:srgbClr val="AE2E51"/>
                </a:solidFill>
                <a:latin typeface="Arial" panose="020B0604020202020204" pitchFamily="34" charset="0"/>
                <a:cs typeface="Arial" panose="020B0604020202020204" pitchFamily="34" charset="0"/>
              </a:rPr>
              <a:t>Békesség</a:t>
            </a:r>
            <a:r>
              <a:rPr lang="hu-HU" sz="4000" dirty="0">
                <a:solidFill>
                  <a:srgbClr val="AE2E51"/>
                </a:solidFill>
                <a:latin typeface="Arial" panose="020B0604020202020204" pitchFamily="34" charset="0"/>
                <a:cs typeface="Arial" panose="020B0604020202020204" pitchFamily="34" charset="0"/>
              </a:rPr>
              <a:t>!</a:t>
            </a:r>
          </a:p>
        </p:txBody>
      </p:sp>
      <p:sp>
        <p:nvSpPr>
          <p:cNvPr id="4" name="Lekerekített téglalap 3"/>
          <p:cNvSpPr/>
          <p:nvPr/>
        </p:nvSpPr>
        <p:spPr>
          <a:xfrm>
            <a:off x="5381897" y="4689566"/>
            <a:ext cx="5773783" cy="182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latin typeface="Arial" panose="020B0604020202020204" pitchFamily="34" charset="0"/>
                <a:cs typeface="Arial" panose="020B0604020202020204" pitchFamily="34" charset="0"/>
              </a:rPr>
              <a:t>A PPT-</a:t>
            </a:r>
            <a:r>
              <a:rPr lang="hu-HU" sz="2200" dirty="0" err="1" smtClean="0">
                <a:latin typeface="Arial" panose="020B0604020202020204" pitchFamily="34" charset="0"/>
                <a:cs typeface="Arial" panose="020B0604020202020204" pitchFamily="34" charset="0"/>
              </a:rPr>
              <a:t>ben</a:t>
            </a:r>
            <a:r>
              <a:rPr lang="hu-HU" sz="2200" dirty="0" smtClean="0">
                <a:latin typeface="Arial" panose="020B0604020202020204" pitchFamily="34" charset="0"/>
                <a:cs typeface="Arial" panose="020B0604020202020204" pitchFamily="34" charset="0"/>
              </a:rPr>
              <a:t> felhasznált képek a </a:t>
            </a:r>
            <a:r>
              <a:rPr lang="hu-HU" sz="2200" dirty="0" smtClean="0">
                <a:latin typeface="Arial" panose="020B0604020202020204" pitchFamily="34" charset="0"/>
                <a:cs typeface="Arial" panose="020B0604020202020204" pitchFamily="34" charset="0"/>
                <a:hlinkClick r:id="rId2"/>
              </a:rPr>
              <a:t>www.unsplash.com</a:t>
            </a:r>
            <a:r>
              <a:rPr lang="hu-HU" sz="2200" dirty="0" smtClean="0">
                <a:latin typeface="Arial" panose="020B0604020202020204" pitchFamily="34" charset="0"/>
                <a:cs typeface="Arial" panose="020B0604020202020204" pitchFamily="34" charset="0"/>
              </a:rPr>
              <a:t> és a </a:t>
            </a:r>
            <a:r>
              <a:rPr lang="hu-HU" sz="2200" dirty="0" smtClean="0">
                <a:latin typeface="Arial" panose="020B0604020202020204" pitchFamily="34" charset="0"/>
                <a:cs typeface="Arial" panose="020B0604020202020204" pitchFamily="34" charset="0"/>
                <a:hlinkClick r:id="rId3"/>
              </a:rPr>
              <a:t>www.pixabay.hu</a:t>
            </a:r>
            <a:r>
              <a:rPr lang="hu-HU" sz="2200" dirty="0" smtClean="0">
                <a:latin typeface="Arial" panose="020B0604020202020204" pitchFamily="34" charset="0"/>
                <a:cs typeface="Arial" panose="020B0604020202020204" pitchFamily="34" charset="0"/>
              </a:rPr>
              <a:t>  internetes oldalon találhatóak és ingyenesen letölthetök!</a:t>
            </a:r>
            <a:endParaRPr lang="hu-H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3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p:cNvPicPr>
          <p:nvPr/>
        </p:nvPicPr>
        <p:blipFill>
          <a:blip r:embed="rId2"/>
          <a:stretch>
            <a:fillRect/>
          </a:stretch>
        </p:blipFill>
        <p:spPr>
          <a:xfrm>
            <a:off x="422045" y="4741817"/>
            <a:ext cx="1397725" cy="1577728"/>
          </a:xfrm>
          <a:prstGeom prst="rect">
            <a:avLst/>
          </a:prstGeom>
        </p:spPr>
      </p:pic>
      <p:sp>
        <p:nvSpPr>
          <p:cNvPr id="5" name="Szövegdoboz 4"/>
          <p:cNvSpPr txBox="1"/>
          <p:nvPr/>
        </p:nvSpPr>
        <p:spPr>
          <a:xfrm>
            <a:off x="1469570" y="265380"/>
            <a:ext cx="8978685" cy="584775"/>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Kezdjük közös imádsággal a hittanórát!</a:t>
            </a:r>
            <a:endParaRPr kumimoji="0" lang="hu-H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1819770" y="1316752"/>
            <a:ext cx="5380529" cy="5404180"/>
          </a:xfrm>
          <a:prstGeom prst="rect">
            <a:avLst/>
          </a:prstGeom>
        </p:spPr>
      </p:pic>
      <p:sp>
        <p:nvSpPr>
          <p:cNvPr id="7" name="Szövegdoboz 6"/>
          <p:cNvSpPr txBox="1"/>
          <p:nvPr/>
        </p:nvSpPr>
        <p:spPr>
          <a:xfrm>
            <a:off x="7877894" y="1238821"/>
            <a:ext cx="414728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Áldás, Békesség!</a:t>
            </a:r>
            <a:endParaRPr kumimoji="0" lang="hu-HU"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357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43393" y="115386"/>
            <a:ext cx="8697889" cy="1200362"/>
          </a:xfr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t="100000" r="100000"/>
            </a:path>
            <a:tileRect l="-100000" b="-100000"/>
          </a:gradFill>
        </p:spPr>
        <p:txBody>
          <a:bodyPr>
            <a:normAutofit/>
          </a:bodyPr>
          <a:lstStyle/>
          <a:p>
            <a:pPr marL="0" indent="0">
              <a:buNone/>
            </a:pPr>
            <a:r>
              <a:rPr lang="hu-HU" sz="3000" dirty="0" smtClean="0">
                <a:latin typeface="Arial" panose="020B0604020202020204" pitchFamily="34" charset="0"/>
                <a:cs typeface="Arial" panose="020B0604020202020204" pitchFamily="34" charset="0"/>
              </a:rPr>
              <a:t>Hallgassuk meg ezt az éneket! </a:t>
            </a:r>
          </a:p>
          <a:p>
            <a:pPr marL="0" indent="0">
              <a:buNone/>
            </a:pPr>
            <a:r>
              <a:rPr lang="hu-HU" sz="3000" b="1" dirty="0" smtClean="0">
                <a:latin typeface="Arial" panose="020B0604020202020204" pitchFamily="34" charset="0"/>
                <a:cs typeface="Arial" panose="020B0604020202020204" pitchFamily="34" charset="0"/>
              </a:rPr>
              <a:t>Ki vagyok én igazán?</a:t>
            </a:r>
            <a:endParaRPr lang="hu-HU" sz="3000" b="1" dirty="0">
              <a:latin typeface="Arial" panose="020B0604020202020204" pitchFamily="34" charset="0"/>
              <a:cs typeface="Arial" panose="020B0604020202020204" pitchFamily="34" charset="0"/>
            </a:endParaRPr>
          </a:p>
        </p:txBody>
      </p:sp>
      <p:pic>
        <p:nvPicPr>
          <p:cNvPr id="10" name="Kép 9"/>
          <p:cNvPicPr>
            <a:picLocks noChangeAspect="1"/>
          </p:cNvPicPr>
          <p:nvPr/>
        </p:nvPicPr>
        <p:blipFill>
          <a:blip r:embed="rId2"/>
          <a:stretch>
            <a:fillRect/>
          </a:stretch>
        </p:blipFill>
        <p:spPr>
          <a:xfrm>
            <a:off x="10031405" y="254151"/>
            <a:ext cx="1669528" cy="1674245"/>
          </a:xfrm>
          <a:prstGeom prst="rect">
            <a:avLst/>
          </a:prstGeom>
        </p:spPr>
      </p:pic>
      <p:sp>
        <p:nvSpPr>
          <p:cNvPr id="8" name="Téglalap 7"/>
          <p:cNvSpPr/>
          <p:nvPr/>
        </p:nvSpPr>
        <p:spPr>
          <a:xfrm>
            <a:off x="2169517" y="1773064"/>
            <a:ext cx="5132620" cy="430887"/>
          </a:xfrm>
          <a:prstGeom prst="rect">
            <a:avLst/>
          </a:prstGeom>
        </p:spPr>
        <p:txBody>
          <a:bodyPr wrap="square">
            <a:spAutoFit/>
          </a:bodyPr>
          <a:lstStyle/>
          <a:p>
            <a:endParaRPr lang="hu-HU" sz="2200" dirty="0"/>
          </a:p>
        </p:txBody>
      </p:sp>
      <p:sp>
        <p:nvSpPr>
          <p:cNvPr id="11" name="Téglalap 10"/>
          <p:cNvSpPr/>
          <p:nvPr/>
        </p:nvSpPr>
        <p:spPr>
          <a:xfrm>
            <a:off x="6096000" y="1497509"/>
            <a:ext cx="6096000" cy="430887"/>
          </a:xfrm>
          <a:prstGeom prst="rect">
            <a:avLst/>
          </a:prstGeom>
        </p:spPr>
        <p:txBody>
          <a:bodyPr>
            <a:spAutoFit/>
          </a:bodyPr>
          <a:lstStyle/>
          <a:p>
            <a:endParaRPr lang="hu-HU" sz="2200" dirty="0">
              <a:latin typeface="Arial" panose="020B0604020202020204" pitchFamily="34" charset="0"/>
              <a:cs typeface="Arial" panose="020B0604020202020204" pitchFamily="34" charset="0"/>
            </a:endParaRPr>
          </a:p>
        </p:txBody>
      </p:sp>
      <p:sp>
        <p:nvSpPr>
          <p:cNvPr id="14" name="Téglalapbuborék 13"/>
          <p:cNvSpPr/>
          <p:nvPr/>
        </p:nvSpPr>
        <p:spPr>
          <a:xfrm>
            <a:off x="6008436" y="1091273"/>
            <a:ext cx="3878380" cy="975795"/>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dirty="0" smtClean="0">
                <a:latin typeface="Arial" panose="020B0604020202020204" pitchFamily="34" charset="0"/>
                <a:cs typeface="Arial" panose="020B0604020202020204" pitchFamily="34" charset="0"/>
                <a:hlinkClick r:id="rId3"/>
              </a:rPr>
              <a:t>Ide </a:t>
            </a:r>
            <a:r>
              <a:rPr lang="hu-HU" sz="2800" dirty="0" err="1" smtClean="0">
                <a:latin typeface="Arial" panose="020B0604020202020204" pitchFamily="34" charset="0"/>
                <a:cs typeface="Arial" panose="020B0604020202020204" pitchFamily="34" charset="0"/>
                <a:hlinkClick r:id="rId3"/>
              </a:rPr>
              <a:t>kattints</a:t>
            </a:r>
            <a:r>
              <a:rPr lang="hu-HU" sz="2800" dirty="0" smtClean="0">
                <a:latin typeface="Arial" panose="020B0604020202020204" pitchFamily="34" charset="0"/>
                <a:cs typeface="Arial" panose="020B0604020202020204" pitchFamily="34" charset="0"/>
                <a:hlinkClick r:id="rId3"/>
              </a:rPr>
              <a:t> a zene elindításához! </a:t>
            </a:r>
          </a:p>
        </p:txBody>
      </p:sp>
      <p:sp>
        <p:nvSpPr>
          <p:cNvPr id="2" name="Téglalap 1"/>
          <p:cNvSpPr/>
          <p:nvPr/>
        </p:nvSpPr>
        <p:spPr>
          <a:xfrm>
            <a:off x="866539" y="1899022"/>
            <a:ext cx="4517571" cy="954107"/>
          </a:xfrm>
          <a:prstGeom prst="rect">
            <a:avLst/>
          </a:prstGeom>
        </p:spPr>
        <p:txBody>
          <a:bodyPr wrap="square">
            <a:spAutoFit/>
          </a:bodyPr>
          <a:lstStyle/>
          <a:p>
            <a:r>
              <a:rPr lang="hu-HU" sz="2600" dirty="0" smtClean="0">
                <a:latin typeface="Arial" panose="020B0604020202020204" pitchFamily="34" charset="0"/>
                <a:cs typeface="Arial" panose="020B0604020202020204" pitchFamily="34" charset="0"/>
              </a:rPr>
              <a:t>Gondolkodtál már azon a kérdésen, hogy </a:t>
            </a:r>
            <a:r>
              <a:rPr lang="hu-HU" sz="3000" b="1" dirty="0" smtClean="0">
                <a:latin typeface="Arial" panose="020B0604020202020204" pitchFamily="34" charset="0"/>
                <a:cs typeface="Arial" panose="020B0604020202020204" pitchFamily="34" charset="0"/>
              </a:rPr>
              <a:t>ki vagy te? </a:t>
            </a:r>
            <a:endParaRPr lang="hu-HU" sz="3000" b="1" dirty="0">
              <a:latin typeface="Arial" panose="020B0604020202020204" pitchFamily="34" charset="0"/>
              <a:cs typeface="Arial" panose="020B0604020202020204" pitchFamily="34" charset="0"/>
            </a:endParaRPr>
          </a:p>
        </p:txBody>
      </p:sp>
      <p:sp>
        <p:nvSpPr>
          <p:cNvPr id="4" name="Téglalap 3"/>
          <p:cNvSpPr/>
          <p:nvPr/>
        </p:nvSpPr>
        <p:spPr>
          <a:xfrm>
            <a:off x="5604933" y="3725152"/>
            <a:ext cx="6096000" cy="892552"/>
          </a:xfrm>
          <a:prstGeom prst="rect">
            <a:avLst/>
          </a:prstGeom>
        </p:spPr>
        <p:txBody>
          <a:bodyPr>
            <a:spAutoFit/>
          </a:bodyPr>
          <a:lstStyle/>
          <a:p>
            <a:r>
              <a:rPr lang="hu-HU" sz="2600" dirty="0" smtClean="0">
                <a:latin typeface="Arial" panose="020B0604020202020204" pitchFamily="34" charset="0"/>
                <a:cs typeface="Arial" panose="020B0604020202020204" pitchFamily="34" charset="0"/>
              </a:rPr>
              <a:t>Mit válaszolnál erre a kérdésre?</a:t>
            </a:r>
          </a:p>
          <a:p>
            <a:r>
              <a:rPr lang="hu-HU" sz="2600" dirty="0" smtClean="0">
                <a:latin typeface="Arial" panose="020B0604020202020204" pitchFamily="34" charset="0"/>
                <a:cs typeface="Arial" panose="020B0604020202020204" pitchFamily="34" charset="0"/>
              </a:rPr>
              <a:t>Mondj néhány ötletet! </a:t>
            </a:r>
            <a:endParaRPr lang="hu-HU" sz="2600" dirty="0">
              <a:latin typeface="Arial" panose="020B0604020202020204" pitchFamily="34" charset="0"/>
              <a:cs typeface="Arial" panose="020B0604020202020204" pitchFamily="34" charset="0"/>
            </a:endParaRPr>
          </a:p>
        </p:txBody>
      </p:sp>
      <p:pic>
        <p:nvPicPr>
          <p:cNvPr id="5" name="Kép 4"/>
          <p:cNvPicPr>
            <a:picLocks noChangeAspect="1"/>
          </p:cNvPicPr>
          <p:nvPr/>
        </p:nvPicPr>
        <p:blipFill>
          <a:blip r:embed="rId4"/>
          <a:stretch>
            <a:fillRect/>
          </a:stretch>
        </p:blipFill>
        <p:spPr>
          <a:xfrm>
            <a:off x="1460785" y="2917532"/>
            <a:ext cx="1749704" cy="1725318"/>
          </a:xfrm>
          <a:prstGeom prst="rect">
            <a:avLst/>
          </a:prstGeom>
        </p:spPr>
      </p:pic>
    </p:spTree>
    <p:extLst>
      <p:ext uri="{BB962C8B-B14F-4D97-AF65-F5344CB8AC3E}">
        <p14:creationId xmlns:p14="http://schemas.microsoft.com/office/powerpoint/2010/main" val="34908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4" grpId="0" animBg="1"/>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5" name="Cím 1"/>
          <p:cNvSpPr txBox="1">
            <a:spLocks/>
          </p:cNvSpPr>
          <p:nvPr/>
        </p:nvSpPr>
        <p:spPr>
          <a:xfrm>
            <a:off x="679269" y="624110"/>
            <a:ext cx="10825343" cy="1178564"/>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2700000" scaled="1"/>
            <a:tileRect/>
          </a:gradFill>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b="1" dirty="0" smtClean="0">
                <a:latin typeface="Arial" panose="020B0604020202020204" pitchFamily="34" charset="0"/>
                <a:cs typeface="Arial" panose="020B0604020202020204" pitchFamily="34" charset="0"/>
              </a:rPr>
              <a:t>Gondolkozzunk! </a:t>
            </a:r>
          </a:p>
          <a:p>
            <a:endParaRPr lang="hu-HU"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hu-HU" dirty="0" smtClean="0">
                <a:latin typeface="Arial" panose="020B0604020202020204" pitchFamily="34" charset="0"/>
                <a:cs typeface="Arial" panose="020B0604020202020204" pitchFamily="34" charset="0"/>
              </a:rPr>
              <a:t>Milyen gyakran szoktál tükörbe nézni?</a:t>
            </a:r>
          </a:p>
          <a:p>
            <a:pPr marL="571500" indent="-571500">
              <a:buFont typeface="Arial" panose="020B0604020202020204" pitchFamily="34" charset="0"/>
              <a:buChar char="•"/>
            </a:pPr>
            <a:r>
              <a:rPr lang="hu-HU" dirty="0" smtClean="0">
                <a:latin typeface="Arial" panose="020B0604020202020204" pitchFamily="34" charset="0"/>
                <a:cs typeface="Arial" panose="020B0604020202020204" pitchFamily="34" charset="0"/>
              </a:rPr>
              <a:t>Mit árul el a tükröd rólad?   </a:t>
            </a:r>
          </a:p>
        </p:txBody>
      </p:sp>
      <p:pic>
        <p:nvPicPr>
          <p:cNvPr id="6" name="Kép 5"/>
          <p:cNvPicPr>
            <a:picLocks noChangeAspect="1"/>
          </p:cNvPicPr>
          <p:nvPr/>
        </p:nvPicPr>
        <p:blipFill>
          <a:blip r:embed="rId2"/>
          <a:stretch>
            <a:fillRect/>
          </a:stretch>
        </p:blipFill>
        <p:spPr>
          <a:xfrm>
            <a:off x="10002154" y="286787"/>
            <a:ext cx="1749704" cy="1725318"/>
          </a:xfrm>
          <a:prstGeom prst="rect">
            <a:avLst/>
          </a:prstGeom>
        </p:spPr>
      </p:pic>
      <p:sp>
        <p:nvSpPr>
          <p:cNvPr id="8" name="Téglalap 7"/>
          <p:cNvSpPr/>
          <p:nvPr/>
        </p:nvSpPr>
        <p:spPr>
          <a:xfrm>
            <a:off x="1676459" y="5952573"/>
            <a:ext cx="377026" cy="369332"/>
          </a:xfrm>
          <a:prstGeom prst="rect">
            <a:avLst/>
          </a:prstGeom>
        </p:spPr>
        <p:txBody>
          <a:bodyPr wrap="none">
            <a:spAutoFit/>
          </a:bodyPr>
          <a:lstStyle/>
          <a:p>
            <a:r>
              <a:rPr lang="hu-HU" dirty="0" smtClean="0">
                <a:latin typeface="Arial" panose="020B0604020202020204" pitchFamily="34" charset="0"/>
                <a:cs typeface="Arial" panose="020B0604020202020204" pitchFamily="34" charset="0"/>
              </a:rPr>
              <a:t>   </a:t>
            </a:r>
            <a:endParaRPr lang="hu-HU" dirty="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3"/>
          <a:stretch>
            <a:fillRect/>
          </a:stretch>
        </p:blipFill>
        <p:spPr>
          <a:xfrm rot="20798991">
            <a:off x="1667434" y="3808154"/>
            <a:ext cx="3054159" cy="2190747"/>
          </a:xfrm>
          <a:prstGeom prst="rect">
            <a:avLst/>
          </a:prstGeom>
        </p:spPr>
      </p:pic>
      <p:sp>
        <p:nvSpPr>
          <p:cNvPr id="12" name="Felhő 11"/>
          <p:cNvSpPr/>
          <p:nvPr/>
        </p:nvSpPr>
        <p:spPr>
          <a:xfrm>
            <a:off x="4214553" y="2012105"/>
            <a:ext cx="4482514" cy="1849858"/>
          </a:xfrm>
          <a:prstGeom prst="cloud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latin typeface="Arial" panose="020B0604020202020204" pitchFamily="34" charset="0"/>
                <a:cs typeface="Arial" panose="020B0604020202020204" pitchFamily="34" charset="0"/>
              </a:rPr>
              <a:t>Milyennek látod magad? </a:t>
            </a:r>
            <a:endParaRPr lang="hu-HU" sz="2400" dirty="0">
              <a:latin typeface="Arial" panose="020B0604020202020204" pitchFamily="34" charset="0"/>
              <a:cs typeface="Arial" panose="020B0604020202020204" pitchFamily="34" charset="0"/>
            </a:endParaRPr>
          </a:p>
        </p:txBody>
      </p:sp>
      <p:sp>
        <p:nvSpPr>
          <p:cNvPr id="13" name="Folyamatábra: Lyukkártya 12"/>
          <p:cNvSpPr/>
          <p:nvPr/>
        </p:nvSpPr>
        <p:spPr>
          <a:xfrm>
            <a:off x="5257801" y="4678224"/>
            <a:ext cx="6381282" cy="2179776"/>
          </a:xfrm>
          <a:prstGeom prst="flowChartPunchedCar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b="1" dirty="0" smtClean="0">
                <a:solidFill>
                  <a:schemeClr val="tx1"/>
                </a:solidFill>
                <a:latin typeface="Arial" panose="020B0604020202020204" pitchFamily="34" charset="0"/>
                <a:cs typeface="Arial" panose="020B0604020202020204" pitchFamily="34" charset="0"/>
              </a:rPr>
              <a:t>Tudod-e? </a:t>
            </a:r>
          </a:p>
          <a:p>
            <a:pPr algn="ctr"/>
            <a:r>
              <a:rPr lang="hu-HU" sz="2600" dirty="0" smtClean="0">
                <a:solidFill>
                  <a:schemeClr val="tx1"/>
                </a:solidFill>
                <a:latin typeface="Arial" panose="020B0604020202020204" pitchFamily="34" charset="0"/>
                <a:cs typeface="Arial" panose="020B0604020202020204" pitchFamily="34" charset="0"/>
              </a:rPr>
              <a:t>Életünket, gondolkodásmódunkat meghatározza az, hogy milyen az önmagunkról kialakított képünk!  </a:t>
            </a:r>
            <a:endParaRPr lang="hu-HU"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3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gy oldalon két sarkán levágott téglalap 4"/>
          <p:cNvSpPr/>
          <p:nvPr/>
        </p:nvSpPr>
        <p:spPr>
          <a:xfrm>
            <a:off x="2460811" y="551329"/>
            <a:ext cx="6589059" cy="820271"/>
          </a:xfrm>
          <a:prstGeom prst="snip2Same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smtClean="0">
                <a:latin typeface="Arial" panose="020B0604020202020204" pitchFamily="34" charset="0"/>
                <a:cs typeface="Arial" panose="020B0604020202020204" pitchFamily="34" charset="0"/>
              </a:rPr>
              <a:t>Gyakran kapunk visszajelzéseket! </a:t>
            </a:r>
            <a:endParaRPr lang="hu-HU" sz="3000" dirty="0">
              <a:latin typeface="Arial" panose="020B0604020202020204" pitchFamily="34" charset="0"/>
              <a:cs typeface="Arial" panose="020B0604020202020204" pitchFamily="34" charset="0"/>
            </a:endParaRPr>
          </a:p>
        </p:txBody>
      </p:sp>
      <p:sp>
        <p:nvSpPr>
          <p:cNvPr id="6" name="Könnycsepp 5"/>
          <p:cNvSpPr/>
          <p:nvPr/>
        </p:nvSpPr>
        <p:spPr>
          <a:xfrm>
            <a:off x="1344706" y="4988859"/>
            <a:ext cx="2823883" cy="1250576"/>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latin typeface="Arial" panose="020B0604020202020204" pitchFamily="34" charset="0"/>
                <a:cs typeface="Arial" panose="020B0604020202020204" pitchFamily="34" charset="0"/>
              </a:rPr>
              <a:t>Barátoktól!</a:t>
            </a:r>
            <a:endParaRPr lang="hu-HU" sz="2600" dirty="0">
              <a:latin typeface="Arial" panose="020B0604020202020204" pitchFamily="34" charset="0"/>
              <a:cs typeface="Arial" panose="020B0604020202020204" pitchFamily="34" charset="0"/>
            </a:endParaRPr>
          </a:p>
        </p:txBody>
      </p:sp>
      <p:sp>
        <p:nvSpPr>
          <p:cNvPr id="7" name="Könnycsepp 6"/>
          <p:cNvSpPr/>
          <p:nvPr/>
        </p:nvSpPr>
        <p:spPr>
          <a:xfrm>
            <a:off x="5705877" y="5634318"/>
            <a:ext cx="3222969" cy="938414"/>
          </a:xfrm>
          <a:prstGeom prst="teardrop">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latin typeface="Arial" panose="020B0604020202020204" pitchFamily="34" charset="0"/>
                <a:cs typeface="Arial" panose="020B0604020202020204" pitchFamily="34" charset="0"/>
              </a:rPr>
              <a:t>Szülőktől! </a:t>
            </a:r>
            <a:endParaRPr lang="hu-HU" sz="2600" dirty="0">
              <a:latin typeface="Arial" panose="020B0604020202020204" pitchFamily="34" charset="0"/>
              <a:cs typeface="Arial" panose="020B0604020202020204" pitchFamily="34" charset="0"/>
            </a:endParaRPr>
          </a:p>
        </p:txBody>
      </p:sp>
      <p:sp>
        <p:nvSpPr>
          <p:cNvPr id="8" name="Könnycsepp 7"/>
          <p:cNvSpPr/>
          <p:nvPr/>
        </p:nvSpPr>
        <p:spPr>
          <a:xfrm>
            <a:off x="7947212" y="3531298"/>
            <a:ext cx="4244788" cy="1597075"/>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latin typeface="Arial" panose="020B0604020202020204" pitchFamily="34" charset="0"/>
                <a:cs typeface="Arial" panose="020B0604020202020204" pitchFamily="34" charset="0"/>
              </a:rPr>
              <a:t>Osztálytársaktól!</a:t>
            </a:r>
            <a:endParaRPr lang="hu-HU" sz="2600" dirty="0">
              <a:latin typeface="Arial" panose="020B0604020202020204" pitchFamily="34" charset="0"/>
              <a:cs typeface="Arial" panose="020B0604020202020204" pitchFamily="34" charset="0"/>
            </a:endParaRPr>
          </a:p>
        </p:txBody>
      </p:sp>
      <p:pic>
        <p:nvPicPr>
          <p:cNvPr id="10" name="Tartalom helye 9"/>
          <p:cNvPicPr>
            <a:picLocks noGrp="1" noChangeAspect="1"/>
          </p:cNvPicPr>
          <p:nvPr>
            <p:ph idx="1"/>
          </p:nvPr>
        </p:nvPicPr>
        <p:blipFill>
          <a:blip r:embed="rId2"/>
          <a:stretch>
            <a:fillRect/>
          </a:stretch>
        </p:blipFill>
        <p:spPr>
          <a:xfrm rot="358555">
            <a:off x="4591234" y="2973255"/>
            <a:ext cx="3126004" cy="1997822"/>
          </a:xfrm>
          <a:prstGeom prst="rect">
            <a:avLst/>
          </a:prstGeom>
        </p:spPr>
      </p:pic>
      <p:sp>
        <p:nvSpPr>
          <p:cNvPr id="11" name="Könnycsepp 10"/>
          <p:cNvSpPr/>
          <p:nvPr/>
        </p:nvSpPr>
        <p:spPr>
          <a:xfrm>
            <a:off x="1210235" y="2339788"/>
            <a:ext cx="3146614" cy="1344705"/>
          </a:xfrm>
          <a:prstGeom prst="teardrop">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latin typeface="Arial" panose="020B0604020202020204" pitchFamily="34" charset="0"/>
                <a:cs typeface="Arial" panose="020B0604020202020204" pitchFamily="34" charset="0"/>
              </a:rPr>
              <a:t>Rokonoktól!</a:t>
            </a:r>
            <a:endParaRPr lang="hu-HU" sz="2600" dirty="0">
              <a:latin typeface="Arial" panose="020B0604020202020204" pitchFamily="34" charset="0"/>
              <a:cs typeface="Arial" panose="020B0604020202020204" pitchFamily="34" charset="0"/>
            </a:endParaRPr>
          </a:p>
        </p:txBody>
      </p:sp>
      <p:sp>
        <p:nvSpPr>
          <p:cNvPr id="12" name="Könnycsepp 11"/>
          <p:cNvSpPr/>
          <p:nvPr/>
        </p:nvSpPr>
        <p:spPr>
          <a:xfrm>
            <a:off x="5930152" y="1543532"/>
            <a:ext cx="3845860" cy="1272426"/>
          </a:xfrm>
          <a:prstGeom prst="teardrop">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latin typeface="Arial" panose="020B0604020202020204" pitchFamily="34" charset="0"/>
                <a:cs typeface="Arial" panose="020B0604020202020204" pitchFamily="34" charset="0"/>
              </a:rPr>
              <a:t>Ismerősöktől!</a:t>
            </a:r>
            <a:endParaRPr lang="hu-H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6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61366" y="543427"/>
            <a:ext cx="10434917" cy="774384"/>
          </a:xfrm>
        </p:spPr>
        <p:txBody>
          <a:bodyPr/>
          <a:lstStyle/>
          <a:p>
            <a:r>
              <a:rPr lang="hu-HU" dirty="0" smtClean="0">
                <a:latin typeface="Arial" panose="020B0604020202020204" pitchFamily="34" charset="0"/>
                <a:cs typeface="Arial" panose="020B0604020202020204" pitchFamily="34" charset="0"/>
              </a:rPr>
              <a:t>De ki mondja meg nekem azt, hogy ki vagyok én? </a:t>
            </a: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183341" y="4020671"/>
            <a:ext cx="10321271" cy="1890551"/>
          </a:xfrm>
          <a:solidFill>
            <a:schemeClr val="accent5">
              <a:lumMod val="20000"/>
              <a:lumOff val="80000"/>
            </a:schemeClr>
          </a:solidFill>
        </p:spPr>
        <p:txBody>
          <a:bodyPr/>
          <a:lstStyle/>
          <a:p>
            <a:r>
              <a:rPr lang="hu-HU" dirty="0" smtClean="0">
                <a:latin typeface="Arial" panose="020B0604020202020204" pitchFamily="34" charset="0"/>
                <a:cs typeface="Arial" panose="020B0604020202020204" pitchFamily="34" charset="0"/>
              </a:rPr>
              <a:t>A Szentírás abban is segít nekünk, hogy helyesen lássuk magunkat! </a:t>
            </a:r>
          </a:p>
          <a:p>
            <a:r>
              <a:rPr lang="hu-HU" dirty="0" smtClean="0">
                <a:latin typeface="Arial" panose="020B0604020202020204" pitchFamily="34" charset="0"/>
                <a:cs typeface="Arial" panose="020B0604020202020204" pitchFamily="34" charset="0"/>
              </a:rPr>
              <a:t>Nemcsak azt tudhatjuk meg, hogy milyenek vagyunk, hanem azt is, hogy </a:t>
            </a:r>
            <a:r>
              <a:rPr lang="hu-HU" b="1" dirty="0" smtClean="0">
                <a:latin typeface="Arial" panose="020B0604020202020204" pitchFamily="34" charset="0"/>
                <a:cs typeface="Arial" panose="020B0604020202020204" pitchFamily="34" charset="0"/>
              </a:rPr>
              <a:t>Kié vagyunk! </a:t>
            </a:r>
          </a:p>
          <a:p>
            <a:r>
              <a:rPr lang="hu-HU" b="1" dirty="0" smtClean="0">
                <a:latin typeface="Arial" panose="020B0604020202020204" pitchFamily="34" charset="0"/>
                <a:cs typeface="Arial" panose="020B0604020202020204" pitchFamily="34" charset="0"/>
              </a:rPr>
              <a:t>A Heidelbergi Káté így fogalmaz az 1. kérdés-feleletben: „…nem az önmagamé, hanem az én hűséges Uramnak és megváltómnak, Jézus Krisztusnak a tulajdona vagyok!” </a:t>
            </a:r>
          </a:p>
          <a:p>
            <a:r>
              <a:rPr lang="hu-HU" sz="2000" dirty="0" smtClean="0">
                <a:latin typeface="Arial" panose="020B0604020202020204" pitchFamily="34" charset="0"/>
                <a:cs typeface="Arial" panose="020B0604020202020204" pitchFamily="34" charset="0"/>
                <a:hlinkClick r:id="rId2"/>
              </a:rPr>
              <a:t>Ide kattintva olvassuk el a teljes választ is! </a:t>
            </a:r>
            <a:r>
              <a:rPr lang="hu-HU" sz="2000" dirty="0" smtClean="0">
                <a:latin typeface="Arial" panose="020B0604020202020204" pitchFamily="34" charset="0"/>
                <a:cs typeface="Arial" panose="020B0604020202020204" pitchFamily="34" charset="0"/>
              </a:rPr>
              <a:t>    </a:t>
            </a:r>
          </a:p>
          <a:p>
            <a:endParaRPr lang="hu-HU" sz="2000" dirty="0">
              <a:latin typeface="Arial" panose="020B0604020202020204" pitchFamily="34" charset="0"/>
              <a:cs typeface="Arial" panose="020B0604020202020204" pitchFamily="34" charset="0"/>
            </a:endParaRPr>
          </a:p>
        </p:txBody>
      </p:sp>
      <p:sp>
        <p:nvSpPr>
          <p:cNvPr id="4" name="Téglalap 3"/>
          <p:cNvSpPr/>
          <p:nvPr/>
        </p:nvSpPr>
        <p:spPr>
          <a:xfrm>
            <a:off x="1299881" y="1954777"/>
            <a:ext cx="7117977" cy="1200329"/>
          </a:xfrm>
          <a:prstGeom prst="rect">
            <a:avLst/>
          </a:prstGeom>
          <a:solidFill>
            <a:schemeClr val="accent2">
              <a:lumMod val="40000"/>
              <a:lumOff val="60000"/>
            </a:schemeClr>
          </a:solidFill>
        </p:spPr>
        <p:txBody>
          <a:bodyPr wrap="square">
            <a:spAutoFit/>
          </a:bodyPr>
          <a:lstStyle/>
          <a:p>
            <a:r>
              <a:rPr lang="pt-BR" dirty="0">
                <a:latin typeface="AGaramondPro-Regular"/>
              </a:rPr>
              <a:t>Kálvin János (1509–1564) genfi reformátor</a:t>
            </a:r>
          </a:p>
          <a:p>
            <a:r>
              <a:rPr lang="hu-HU" dirty="0">
                <a:latin typeface="AGaramondPro-Regular"/>
              </a:rPr>
              <a:t>leghíresebb művét (</a:t>
            </a:r>
            <a:r>
              <a:rPr lang="hu-HU" dirty="0" err="1">
                <a:latin typeface="AGaramondPro-Regular"/>
              </a:rPr>
              <a:t>Institutio</a:t>
            </a:r>
            <a:r>
              <a:rPr lang="hu-HU" dirty="0">
                <a:latin typeface="AGaramondPro-Regular"/>
              </a:rPr>
              <a:t>) a következő</a:t>
            </a:r>
          </a:p>
          <a:p>
            <a:r>
              <a:rPr lang="hu-HU" dirty="0">
                <a:latin typeface="AGaramondPro-Regular"/>
              </a:rPr>
              <a:t>mondattal kezdte: „</a:t>
            </a:r>
            <a:r>
              <a:rPr lang="hu-HU" b="1" dirty="0">
                <a:latin typeface="AGaramondPro-Bold"/>
              </a:rPr>
              <a:t>Egész bölcsességünk…</a:t>
            </a:r>
          </a:p>
          <a:p>
            <a:r>
              <a:rPr lang="hu-HU" b="1" dirty="0">
                <a:latin typeface="AGaramondPro-Bold"/>
              </a:rPr>
              <a:t>két részből áll: Isten és önmagunk ismeretéből</a:t>
            </a:r>
            <a:r>
              <a:rPr lang="hu-HU" dirty="0">
                <a:latin typeface="AGaramondPro-Regular"/>
              </a:rPr>
              <a:t>.”</a:t>
            </a:r>
            <a:endParaRPr lang="hu-HU" dirty="0"/>
          </a:p>
        </p:txBody>
      </p:sp>
      <p:pic>
        <p:nvPicPr>
          <p:cNvPr id="5" name="Kép 4"/>
          <p:cNvPicPr>
            <a:picLocks noChangeAspect="1"/>
          </p:cNvPicPr>
          <p:nvPr/>
        </p:nvPicPr>
        <p:blipFill>
          <a:blip r:embed="rId3"/>
          <a:stretch>
            <a:fillRect/>
          </a:stretch>
        </p:blipFill>
        <p:spPr>
          <a:xfrm>
            <a:off x="8767482" y="1277470"/>
            <a:ext cx="1830761" cy="2751144"/>
          </a:xfrm>
          <a:prstGeom prst="rect">
            <a:avLst/>
          </a:prstGeom>
        </p:spPr>
      </p:pic>
    </p:spTree>
    <p:extLst>
      <p:ext uri="{BB962C8B-B14F-4D97-AF65-F5344CB8AC3E}">
        <p14:creationId xmlns:p14="http://schemas.microsoft.com/office/powerpoint/2010/main" val="26130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1000"/>
                                        <p:tgtEl>
                                          <p:spTgt spid="3">
                                            <p:bg/>
                                          </p:spTgt>
                                        </p:tgtEl>
                                      </p:cBhvr>
                                    </p:animEffect>
                                    <p:anim calcmode="lin" valueType="num">
                                      <p:cBhvr>
                                        <p:cTn id="21" dur="1000" fill="hold"/>
                                        <p:tgtEl>
                                          <p:spTgt spid="3">
                                            <p:bg/>
                                          </p:spTgt>
                                        </p:tgtEl>
                                        <p:attrNameLst>
                                          <p:attrName>ppt_x</p:attrName>
                                        </p:attrNameLst>
                                      </p:cBhvr>
                                      <p:tavLst>
                                        <p:tav tm="0">
                                          <p:val>
                                            <p:strVal val="#ppt_x"/>
                                          </p:val>
                                        </p:tav>
                                        <p:tav tm="100000">
                                          <p:val>
                                            <p:strVal val="#ppt_x"/>
                                          </p:val>
                                        </p:tav>
                                      </p:tavLst>
                                    </p:anim>
                                    <p:anim calcmode="lin" valueType="num">
                                      <p:cBhvr>
                                        <p:cTn id="22"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00594" y="336728"/>
            <a:ext cx="8911687" cy="786679"/>
          </a:xfr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p:spPr>
        <p:txBody>
          <a:bodyPr>
            <a:noAutofit/>
          </a:bodyPr>
          <a:lstStyle/>
          <a:p>
            <a:r>
              <a:rPr lang="hu-HU" sz="3000" dirty="0" smtClean="0">
                <a:latin typeface="Arial" panose="020B0604020202020204" pitchFamily="34" charset="0"/>
                <a:cs typeface="Arial" panose="020B0604020202020204" pitchFamily="34" charset="0"/>
              </a:rPr>
              <a:t>Jól jegyezd meg! </a:t>
            </a:r>
            <a:br>
              <a:rPr lang="hu-HU" sz="3000" dirty="0" smtClean="0">
                <a:latin typeface="Arial" panose="020B0604020202020204" pitchFamily="34" charset="0"/>
                <a:cs typeface="Arial" panose="020B0604020202020204" pitchFamily="34" charset="0"/>
              </a:rPr>
            </a:br>
            <a:r>
              <a:rPr lang="hu-HU" sz="3000" dirty="0" smtClean="0">
                <a:latin typeface="Arial" panose="020B0604020202020204" pitchFamily="34" charset="0"/>
                <a:cs typeface="Arial" panose="020B0604020202020204" pitchFamily="34" charset="0"/>
              </a:rPr>
              <a:t/>
            </a:r>
            <a:br>
              <a:rPr lang="hu-HU" sz="3000" dirty="0" smtClean="0">
                <a:latin typeface="Arial" panose="020B0604020202020204" pitchFamily="34" charset="0"/>
                <a:cs typeface="Arial" panose="020B0604020202020204" pitchFamily="34" charset="0"/>
              </a:rPr>
            </a:br>
            <a:endParaRPr lang="hu-HU" sz="3000"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900594" y="1375953"/>
            <a:ext cx="9128171" cy="4397829"/>
          </a:xfrm>
          <a:solidFill>
            <a:schemeClr val="accent3">
              <a:lumMod val="40000"/>
              <a:lumOff val="60000"/>
            </a:schemeClr>
          </a:solidFill>
        </p:spPr>
        <p:txBody>
          <a:bodyPr>
            <a:normAutofit/>
          </a:bodyPr>
          <a:lstStyle/>
          <a:p>
            <a:r>
              <a:rPr lang="hu-HU" sz="2800" dirty="0" smtClean="0">
                <a:latin typeface="Arial" panose="020B0604020202020204" pitchFamily="34" charset="0"/>
                <a:cs typeface="Arial" panose="020B0604020202020204" pitchFamily="34" charset="0"/>
              </a:rPr>
              <a:t>4 lépésben a helyes önismerethez:</a:t>
            </a:r>
          </a:p>
          <a:p>
            <a:pPr marL="0" indent="0">
              <a:buNone/>
            </a:pPr>
            <a:r>
              <a:rPr lang="hu-HU" sz="2800" dirty="0" smtClean="0">
                <a:latin typeface="Arial" panose="020B0604020202020204" pitchFamily="34" charset="0"/>
                <a:cs typeface="Arial" panose="020B0604020202020204" pitchFamily="34" charset="0"/>
              </a:rPr>
              <a:t>1. A </a:t>
            </a:r>
            <a:r>
              <a:rPr lang="hu-HU" sz="2800" dirty="0">
                <a:latin typeface="Arial" panose="020B0604020202020204" pitchFamily="34" charset="0"/>
                <a:cs typeface="Arial" panose="020B0604020202020204" pitchFamily="34" charset="0"/>
              </a:rPr>
              <a:t>Biblia segítségével </a:t>
            </a:r>
            <a:r>
              <a:rPr lang="hu-HU" sz="2800" dirty="0" smtClean="0">
                <a:latin typeface="Arial" panose="020B0604020202020204" pitchFamily="34" charset="0"/>
                <a:cs typeface="Arial" panose="020B0604020202020204" pitchFamily="34" charset="0"/>
              </a:rPr>
              <a:t>juthatunk el helyes önismerethez! </a:t>
            </a:r>
            <a:endParaRPr lang="hu-HU" sz="2800" dirty="0">
              <a:latin typeface="Arial" panose="020B0604020202020204" pitchFamily="34" charset="0"/>
              <a:cs typeface="Arial" panose="020B0604020202020204" pitchFamily="34" charset="0"/>
            </a:endParaRPr>
          </a:p>
          <a:p>
            <a:pPr marL="0" indent="0">
              <a:buNone/>
            </a:pPr>
            <a:r>
              <a:rPr lang="hu-HU" sz="2800" dirty="0" smtClean="0">
                <a:latin typeface="Arial" panose="020B0604020202020204" pitchFamily="34" charset="0"/>
                <a:cs typeface="Arial" panose="020B0604020202020204" pitchFamily="34" charset="0"/>
              </a:rPr>
              <a:t>2. Az </a:t>
            </a:r>
            <a:r>
              <a:rPr lang="hu-HU" sz="2800" dirty="0">
                <a:latin typeface="Arial" panose="020B0604020202020204" pitchFamily="34" charset="0"/>
                <a:cs typeface="Arial" panose="020B0604020202020204" pitchFamily="34" charset="0"/>
              </a:rPr>
              <a:t>ember önmagát csak Isten viszonylatában értelmezheti </a:t>
            </a:r>
            <a:r>
              <a:rPr lang="hu-HU" sz="2800" dirty="0" smtClean="0">
                <a:latin typeface="Arial" panose="020B0604020202020204" pitchFamily="34" charset="0"/>
                <a:cs typeface="Arial" panose="020B0604020202020204" pitchFamily="34" charset="0"/>
              </a:rPr>
              <a:t>helyesen</a:t>
            </a:r>
            <a:r>
              <a:rPr lang="hu-HU" sz="2800" dirty="0">
                <a:latin typeface="Arial" panose="020B0604020202020204" pitchFamily="34" charset="0"/>
                <a:cs typeface="Arial" panose="020B0604020202020204" pitchFamily="34" charset="0"/>
              </a:rPr>
              <a:t>!</a:t>
            </a:r>
            <a:endParaRPr lang="hu-HU" sz="2800" dirty="0" smtClean="0">
              <a:latin typeface="Arial" panose="020B0604020202020204" pitchFamily="34" charset="0"/>
              <a:cs typeface="Arial" panose="020B0604020202020204" pitchFamily="34" charset="0"/>
            </a:endParaRPr>
          </a:p>
          <a:p>
            <a:pPr marL="0" indent="0">
              <a:buNone/>
            </a:pPr>
            <a:r>
              <a:rPr lang="hu-HU" sz="2800" dirty="0" smtClean="0">
                <a:latin typeface="Arial" panose="020B0604020202020204" pitchFamily="34" charset="0"/>
                <a:cs typeface="Arial" panose="020B0604020202020204" pitchFamily="34" charset="0"/>
              </a:rPr>
              <a:t>3. Figyelembe kell vennünk azt, </a:t>
            </a:r>
            <a:r>
              <a:rPr lang="hu-HU" sz="2800" dirty="0">
                <a:latin typeface="Arial" panose="020B0604020202020204" pitchFamily="34" charset="0"/>
                <a:cs typeface="Arial" panose="020B0604020202020204" pitchFamily="34" charset="0"/>
              </a:rPr>
              <a:t>hogy Isten mit jelent ki Igéjében az </a:t>
            </a:r>
            <a:r>
              <a:rPr lang="hu-HU" sz="2800" dirty="0" smtClean="0">
                <a:latin typeface="Arial" panose="020B0604020202020204" pitchFamily="34" charset="0"/>
                <a:cs typeface="Arial" panose="020B0604020202020204" pitchFamily="34" charset="0"/>
              </a:rPr>
              <a:t>emberről!</a:t>
            </a:r>
          </a:p>
          <a:p>
            <a:pPr marL="0" indent="0">
              <a:buNone/>
            </a:pPr>
            <a:r>
              <a:rPr lang="hu-HU" sz="2800" dirty="0" smtClean="0">
                <a:latin typeface="Arial" panose="020B0604020202020204" pitchFamily="34" charset="0"/>
                <a:cs typeface="Arial" panose="020B0604020202020204" pitchFamily="34" charset="0"/>
              </a:rPr>
              <a:t>4. Rám is igazak a Szentírás emberről mondott állításai!</a:t>
            </a:r>
          </a:p>
          <a:p>
            <a:pPr marL="0" indent="0">
              <a:buNone/>
            </a:pPr>
            <a:endParaRPr lang="hu-HU" sz="3000"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sp>
        <p:nvSpPr>
          <p:cNvPr id="4" name="Hullám 3"/>
          <p:cNvSpPr/>
          <p:nvPr/>
        </p:nvSpPr>
        <p:spPr>
          <a:xfrm>
            <a:off x="1397726" y="5355771"/>
            <a:ext cx="9117873" cy="1502229"/>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200" dirty="0" smtClean="0">
                <a:solidFill>
                  <a:srgbClr val="002060"/>
                </a:solidFill>
                <a:latin typeface="Arial" panose="020B0604020202020204" pitchFamily="34" charset="0"/>
                <a:cs typeface="Arial" panose="020B0604020202020204" pitchFamily="34" charset="0"/>
              </a:rPr>
              <a:t>A </a:t>
            </a:r>
            <a:r>
              <a:rPr lang="hu-HU" sz="2200" dirty="0">
                <a:solidFill>
                  <a:srgbClr val="002060"/>
                </a:solidFill>
                <a:latin typeface="Arial" panose="020B0604020202020204" pitchFamily="34" charset="0"/>
                <a:cs typeface="Arial" panose="020B0604020202020204" pitchFamily="34" charset="0"/>
              </a:rPr>
              <a:t>„Ki vagyok én</a:t>
            </a:r>
            <a:r>
              <a:rPr lang="hu-HU" sz="2200" dirty="0" smtClean="0">
                <a:solidFill>
                  <a:srgbClr val="002060"/>
                </a:solidFill>
                <a:latin typeface="Arial" panose="020B0604020202020204" pitchFamily="34" charset="0"/>
                <a:cs typeface="Arial" panose="020B0604020202020204" pitchFamily="34" charset="0"/>
              </a:rPr>
              <a:t>?”- nagy </a:t>
            </a:r>
            <a:r>
              <a:rPr lang="hu-HU" sz="2200" dirty="0">
                <a:solidFill>
                  <a:srgbClr val="002060"/>
                </a:solidFill>
                <a:latin typeface="Arial" panose="020B0604020202020204" pitchFamily="34" charset="0"/>
                <a:cs typeface="Arial" panose="020B0604020202020204" pitchFamily="34" charset="0"/>
              </a:rPr>
              <a:t>kérdését a Szentírás segítségével </a:t>
            </a:r>
            <a:r>
              <a:rPr lang="hu-HU" sz="2200" dirty="0" smtClean="0">
                <a:solidFill>
                  <a:srgbClr val="002060"/>
                </a:solidFill>
                <a:latin typeface="Arial" panose="020B0604020202020204" pitchFamily="34" charset="0"/>
                <a:cs typeface="Arial" panose="020B0604020202020204" pitchFamily="34" charset="0"/>
              </a:rPr>
              <a:t>válaszolhatjuk meg! </a:t>
            </a:r>
            <a:endParaRPr lang="hu-HU"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5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43597" y="258350"/>
            <a:ext cx="9671557" cy="1280890"/>
          </a:xfrm>
          <a:solidFill>
            <a:schemeClr val="accent3">
              <a:lumMod val="20000"/>
              <a:lumOff val="80000"/>
            </a:schemeClr>
          </a:solidFill>
        </p:spPr>
        <p:txBody>
          <a:bodyPr>
            <a:normAutofit/>
          </a:bodyPr>
          <a:lstStyle/>
          <a:p>
            <a:r>
              <a:rPr lang="hu-HU" dirty="0" smtClean="0">
                <a:latin typeface="Arial" panose="020B0604020202020204" pitchFamily="34" charset="0"/>
                <a:cs typeface="Arial" panose="020B0604020202020204" pitchFamily="34" charset="0"/>
              </a:rPr>
              <a:t>Az életünk dolgai között</a:t>
            </a:r>
            <a:r>
              <a:rPr lang="hu-HU" dirty="0">
                <a:latin typeface="Arial" panose="020B0604020202020204" pitchFamily="34" charset="0"/>
                <a:cs typeface="Arial" panose="020B0604020202020204" pitchFamily="34" charset="0"/>
              </a:rPr>
              <a:t> </a:t>
            </a:r>
            <a:r>
              <a:rPr lang="hu-HU" dirty="0" smtClean="0">
                <a:latin typeface="Arial" panose="020B0604020202020204" pitchFamily="34" charset="0"/>
                <a:cs typeface="Arial" panose="020B0604020202020204" pitchFamily="34" charset="0"/>
              </a:rPr>
              <a:t>szükséges eligazodnunk!</a:t>
            </a:r>
            <a:endParaRPr lang="hu-HU" dirty="0">
              <a:latin typeface="Arial" panose="020B0604020202020204" pitchFamily="34" charset="0"/>
              <a:cs typeface="Arial" panose="020B0604020202020204" pitchFamily="34" charset="0"/>
            </a:endParaRPr>
          </a:p>
        </p:txBody>
      </p:sp>
      <p:pic>
        <p:nvPicPr>
          <p:cNvPr id="5" name="Kép 4"/>
          <p:cNvPicPr>
            <a:picLocks noChangeAspect="1"/>
          </p:cNvPicPr>
          <p:nvPr/>
        </p:nvPicPr>
        <p:blipFill>
          <a:blip r:embed="rId2"/>
          <a:stretch>
            <a:fillRect/>
          </a:stretch>
        </p:blipFill>
        <p:spPr>
          <a:xfrm>
            <a:off x="10215154" y="258350"/>
            <a:ext cx="1749704" cy="1725318"/>
          </a:xfrm>
          <a:prstGeom prst="rect">
            <a:avLst/>
          </a:prstGeom>
        </p:spPr>
      </p:pic>
      <p:pic>
        <p:nvPicPr>
          <p:cNvPr id="6" name="Tartalom helye 5"/>
          <p:cNvPicPr>
            <a:picLocks noGrp="1" noChangeAspect="1"/>
          </p:cNvPicPr>
          <p:nvPr>
            <p:ph idx="1"/>
          </p:nvPr>
        </p:nvPicPr>
        <p:blipFill>
          <a:blip r:embed="rId3"/>
          <a:stretch>
            <a:fillRect/>
          </a:stretch>
        </p:blipFill>
        <p:spPr>
          <a:xfrm>
            <a:off x="6448582" y="1388493"/>
            <a:ext cx="3943515" cy="5263558"/>
          </a:xfrm>
          <a:prstGeom prst="rect">
            <a:avLst/>
          </a:prstGeom>
        </p:spPr>
      </p:pic>
      <p:pic>
        <p:nvPicPr>
          <p:cNvPr id="7" name="Kép 6"/>
          <p:cNvPicPr>
            <a:picLocks noChangeAspect="1"/>
          </p:cNvPicPr>
          <p:nvPr/>
        </p:nvPicPr>
        <p:blipFill>
          <a:blip r:embed="rId4"/>
          <a:stretch>
            <a:fillRect/>
          </a:stretch>
        </p:blipFill>
        <p:spPr>
          <a:xfrm>
            <a:off x="2272558" y="1983668"/>
            <a:ext cx="2233176" cy="1486077"/>
          </a:xfrm>
          <a:prstGeom prst="rect">
            <a:avLst/>
          </a:prstGeom>
        </p:spPr>
      </p:pic>
      <p:sp>
        <p:nvSpPr>
          <p:cNvPr id="8" name="Egy oldalon két sarkán levágott téglalap 7"/>
          <p:cNvSpPr/>
          <p:nvPr/>
        </p:nvSpPr>
        <p:spPr>
          <a:xfrm>
            <a:off x="430328" y="3914173"/>
            <a:ext cx="6131523" cy="251115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latin typeface="Arial" panose="020B0604020202020204" pitchFamily="34" charset="0"/>
                <a:cs typeface="Arial" panose="020B0604020202020204" pitchFamily="34" charset="0"/>
              </a:rPr>
              <a:t>Kálvin elsősorban a Törvényre gondol, amikor ezt írja. De ez az egész Szentírásra igaz: </a:t>
            </a:r>
          </a:p>
          <a:p>
            <a:pPr marL="285750" indent="-285750" algn="ctr">
              <a:buFont typeface="Wingdings" panose="05000000000000000000" pitchFamily="2" charset="2"/>
              <a:buChar char="ü"/>
            </a:pPr>
            <a:r>
              <a:rPr lang="hu-HU" sz="2200" b="1" dirty="0" smtClean="0">
                <a:latin typeface="Arial" panose="020B0604020202020204" pitchFamily="34" charset="0"/>
                <a:cs typeface="Arial" panose="020B0604020202020204" pitchFamily="34" charset="0"/>
              </a:rPr>
              <a:t>Tükör</a:t>
            </a:r>
            <a:r>
              <a:rPr lang="hu-HU" sz="2200" dirty="0" smtClean="0">
                <a:latin typeface="Arial" panose="020B0604020202020204" pitchFamily="34" charset="0"/>
                <a:cs typeface="Arial" panose="020B0604020202020204" pitchFamily="34" charset="0"/>
              </a:rPr>
              <a:t>, amely igazán megmutatja milyenek is vagyunk!</a:t>
            </a:r>
          </a:p>
          <a:p>
            <a:pPr marL="285750" indent="-285750" algn="ctr">
              <a:buFont typeface="Wingdings" panose="05000000000000000000" pitchFamily="2" charset="2"/>
              <a:buChar char="ü"/>
            </a:pPr>
            <a:r>
              <a:rPr lang="hu-HU" sz="2200" b="1" dirty="0" smtClean="0">
                <a:latin typeface="Arial" panose="020B0604020202020204" pitchFamily="34" charset="0"/>
                <a:cs typeface="Arial" panose="020B0604020202020204" pitchFamily="34" charset="0"/>
              </a:rPr>
              <a:t>Fék</a:t>
            </a:r>
            <a:r>
              <a:rPr lang="hu-HU" sz="2200" dirty="0" smtClean="0">
                <a:latin typeface="Arial" panose="020B0604020202020204" pitchFamily="34" charset="0"/>
                <a:cs typeface="Arial" panose="020B0604020202020204" pitchFamily="34" charset="0"/>
              </a:rPr>
              <a:t>, amely fékez a rossz cselekedetektől!</a:t>
            </a:r>
          </a:p>
          <a:p>
            <a:pPr marL="285750" indent="-285750" algn="ctr">
              <a:buFont typeface="Wingdings" panose="05000000000000000000" pitchFamily="2" charset="2"/>
              <a:buChar char="ü"/>
            </a:pPr>
            <a:r>
              <a:rPr lang="hu-HU" sz="2200" b="1" dirty="0" smtClean="0">
                <a:latin typeface="Arial" panose="020B0604020202020204" pitchFamily="34" charset="0"/>
                <a:cs typeface="Arial" panose="020B0604020202020204" pitchFamily="34" charset="0"/>
              </a:rPr>
              <a:t>Ösztöke</a:t>
            </a:r>
            <a:r>
              <a:rPr lang="hu-HU" sz="2200" dirty="0" smtClean="0">
                <a:latin typeface="Arial" panose="020B0604020202020204" pitchFamily="34" charset="0"/>
                <a:cs typeface="Arial" panose="020B0604020202020204" pitchFamily="34" charset="0"/>
              </a:rPr>
              <a:t>, amely ösztönöz minket a jóra!</a:t>
            </a:r>
          </a:p>
          <a:p>
            <a:pPr algn="ctr"/>
            <a:endParaRPr lang="hu-H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0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09599" y="597984"/>
            <a:ext cx="8911687" cy="1280890"/>
          </a:xfrm>
        </p:spPr>
        <p:txBody>
          <a:bodyPr/>
          <a:lstStyle/>
          <a:p>
            <a:r>
              <a:rPr lang="hu-HU" dirty="0">
                <a:latin typeface="Arial" panose="020B0604020202020204" pitchFamily="34" charset="0"/>
                <a:cs typeface="Arial" panose="020B0604020202020204" pitchFamily="34" charset="0"/>
              </a:rPr>
              <a:t>B</a:t>
            </a:r>
            <a:r>
              <a:rPr lang="hu-HU" dirty="0" smtClean="0">
                <a:latin typeface="Arial" panose="020B0604020202020204" pitchFamily="34" charset="0"/>
                <a:cs typeface="Arial" panose="020B0604020202020204" pitchFamily="34" charset="0"/>
              </a:rPr>
              <a:t>eszélgessünk erről az idézetről!</a:t>
            </a: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335178" y="2081349"/>
            <a:ext cx="8915400" cy="3777622"/>
          </a:xfrm>
        </p:spPr>
        <p:txBody>
          <a:bodyPr>
            <a:normAutofit/>
          </a:bodyPr>
          <a:lstStyle/>
          <a:p>
            <a:r>
              <a:rPr lang="hu-HU" sz="3000" i="1" dirty="0"/>
              <a:t>„</a:t>
            </a:r>
            <a:r>
              <a:rPr lang="hu-HU" sz="3000" i="1" dirty="0">
                <a:latin typeface="Arial" panose="020B0604020202020204" pitchFamily="34" charset="0"/>
                <a:cs typeface="Arial" panose="020B0604020202020204" pitchFamily="34" charset="0"/>
              </a:rPr>
              <a:t>A valódi önismeret feltétele, hogy olyannak lássuk magunkat, amilyennek Isten lát minket. Az igaz istenismeret feltétele, hogy Istenről ne csupán elvont elképzeléseink vagy tényszerű fogalmaink legyenek, hanem életgyakorlatunk során szerzett személyes tapasztalatokkal is rendelkezzünk.” (David G. </a:t>
            </a:r>
            <a:r>
              <a:rPr lang="hu-HU" sz="3000" i="1" dirty="0" err="1">
                <a:latin typeface="Arial" panose="020B0604020202020204" pitchFamily="34" charset="0"/>
                <a:cs typeface="Arial" panose="020B0604020202020204" pitchFamily="34" charset="0"/>
              </a:rPr>
              <a:t>Benner</a:t>
            </a:r>
            <a:r>
              <a:rPr lang="hu-HU" sz="3000" i="1" dirty="0">
                <a:latin typeface="Arial" panose="020B0604020202020204" pitchFamily="34" charset="0"/>
                <a:cs typeface="Arial" panose="020B0604020202020204" pitchFamily="34" charset="0"/>
              </a:rPr>
              <a:t>)</a:t>
            </a:r>
            <a:endParaRPr lang="hu-H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8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7_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3857</TotalTime>
  <Words>536</Words>
  <Application>Microsoft Office PowerPoint</Application>
  <PresentationFormat>Szélesvásznú</PresentationFormat>
  <Paragraphs>65</Paragraphs>
  <Slides>13</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13</vt:i4>
      </vt:variant>
    </vt:vector>
  </HeadingPairs>
  <TitlesOfParts>
    <vt:vector size="22" baseType="lpstr">
      <vt:lpstr>AGaramondPro-Bold</vt:lpstr>
      <vt:lpstr>AGaramondPro-Regular</vt:lpstr>
      <vt:lpstr>Arial</vt:lpstr>
      <vt:lpstr>Century Gothic</vt:lpstr>
      <vt:lpstr>Helvetica Neue</vt:lpstr>
      <vt:lpstr>Times New Roman</vt:lpstr>
      <vt:lpstr>Wingdings</vt:lpstr>
      <vt:lpstr>Wingdings 3</vt:lpstr>
      <vt:lpstr>7_Szálak</vt:lpstr>
      <vt:lpstr>PowerPoint-bemutató</vt:lpstr>
      <vt:lpstr>PowerPoint-bemutató</vt:lpstr>
      <vt:lpstr>PowerPoint-bemutató</vt:lpstr>
      <vt:lpstr>PowerPoint-bemutató</vt:lpstr>
      <vt:lpstr>PowerPoint-bemutató</vt:lpstr>
      <vt:lpstr>De ki mondja meg nekem azt, hogy ki vagyok én? </vt:lpstr>
      <vt:lpstr>Jól jegyezd meg!   </vt:lpstr>
      <vt:lpstr>Az életünk dolgai között szükséges eligazodnunk!</vt:lpstr>
      <vt:lpstr>Beszélgessünk erről az idézetről!</vt:lpstr>
      <vt:lpstr>Gondolkozz el a kérdéseken!  </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Balla Magdolna</cp:lastModifiedBy>
  <cp:revision>538</cp:revision>
  <dcterms:created xsi:type="dcterms:W3CDTF">2020-03-16T06:58:02Z</dcterms:created>
  <dcterms:modified xsi:type="dcterms:W3CDTF">2020-09-17T11:23:59Z</dcterms:modified>
</cp:coreProperties>
</file>