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1" r:id="rId5"/>
    <p:sldId id="260" r:id="rId6"/>
    <p:sldId id="272" r:id="rId7"/>
    <p:sldId id="262" r:id="rId8"/>
    <p:sldId id="280" r:id="rId9"/>
    <p:sldId id="274" r:id="rId10"/>
    <p:sldId id="263" r:id="rId11"/>
    <p:sldId id="264" r:id="rId12"/>
    <p:sldId id="281" r:id="rId13"/>
    <p:sldId id="275" r:id="rId14"/>
    <p:sldId id="276" r:id="rId15"/>
    <p:sldId id="277" r:id="rId16"/>
    <p:sldId id="278" r:id="rId17"/>
    <p:sldId id="279" r:id="rId18"/>
    <p:sldId id="268" r:id="rId19"/>
    <p:sldId id="271" r:id="rId20"/>
    <p:sldId id="270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284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211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1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387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97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4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04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90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967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561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56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60296-4901-4779-B637-C402947036E5}" type="datetimeFigureOut">
              <a:rPr lang="hu-HU" smtClean="0"/>
              <a:t>2020. 09. 30.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94DDD-D02C-4A3E-A862-2880BE8A53A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624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lapozo/7_HITTANKONYV_BELIV_2017_PRES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RSniyyLy03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rpi.reformatus.hu/sites/default/files/interaktiv_tankonyvek/Hittan_7/" TargetMode="Externa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RSniyyLy03U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lapozo/7_HITTANKONYV_BELIV_2017_PRES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lapozo/7_HITTANKONYV_BELIV_2017_PRES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learningapps.org/watch?v=pg43ake732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490152"/>
            <a:ext cx="9144000" cy="1202981"/>
          </a:xfrm>
        </p:spPr>
        <p:txBody>
          <a:bodyPr/>
          <a:lstStyle/>
          <a:p>
            <a:r>
              <a:rPr lang="hu-HU" dirty="0" smtClean="0"/>
              <a:t>ÉZSAIÁS PRÓFÉTA ELHÍVÁSA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8" b="14782"/>
          <a:stretch/>
        </p:blipFill>
        <p:spPr>
          <a:xfrm rot="1979160">
            <a:off x="7996716" y="4062670"/>
            <a:ext cx="5021203" cy="290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5200650" y="0"/>
            <a:ext cx="1790700" cy="1866900"/>
          </a:xfrm>
          <a:prstGeom prst="rect">
            <a:avLst/>
          </a:pr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0" y="4797922"/>
            <a:ext cx="7524749" cy="14773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337972" y="5115604"/>
            <a:ext cx="51867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Szerinted mit tett isten ebben a helyzetben?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067299" y="404325"/>
            <a:ext cx="2057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OLVASD EL!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Tankönyv 20. o.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4797922"/>
            <a:ext cx="1817908" cy="179257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471695" y="2956639"/>
            <a:ext cx="324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i="1" dirty="0" smtClean="0">
                <a:latin typeface="Arial" panose="020B0604020202020204" pitchFamily="34" charset="0"/>
                <a:cs typeface="Arial" panose="020B0604020202020204" pitchFamily="34" charset="0"/>
              </a:rPr>
              <a:t>ÉRTED IS, AMIT OLVASOL?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PRÓBÁLJÁTOK KITALÁLNI A SZÖVEG ALAPJÁN, HOGY…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25451" y="564333"/>
            <a:ext cx="31940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KI/ MI AZ A </a:t>
            </a:r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SZERÁF?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25452" y="2369197"/>
            <a:ext cx="4111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JELENT, HOGY </a:t>
            </a:r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SZENT?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25451" y="1405235"/>
            <a:ext cx="319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trónja körüli angyalok, akik Isten dicsőségét zengik.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425451" y="3246254"/>
            <a:ext cx="319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Elkülönített Isten számára. Isten szent. Minden olyan tárgy szent, amely a kultuszt szolgálja.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8020251" y="1066681"/>
            <a:ext cx="37248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JELENT, HOGY VALAKI </a:t>
            </a:r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TISZTÁTALAN AJKÚ?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8020251" y="2712973"/>
            <a:ext cx="3854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szentséges közelsége miatt, vele összehasonlításban az ember tisztátalannak tűnik akkor is, ha minden tisztasági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törvényt megtart. Isten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megtisztítja a próféta ajkait és azáltal tisztává teszi arra, hogy leplezze le a népe bűneit, és a nevében hirdesse a népének számára, hogy az ÚR ítéletet tart népe fölött, amiért akarnak Istenhez térni.</a:t>
            </a:r>
          </a:p>
        </p:txBody>
      </p:sp>
    </p:spTree>
    <p:extLst>
      <p:ext uri="{BB962C8B-B14F-4D97-AF65-F5344CB8AC3E}">
        <p14:creationId xmlns:p14="http://schemas.microsoft.com/office/powerpoint/2010/main" val="2843739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7" grpId="0"/>
      <p:bldP spid="13" grpId="0"/>
      <p:bldP spid="14" grpId="0"/>
      <p:bldP spid="16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008909" y="1967344"/>
            <a:ext cx="9033164" cy="195349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57581" y="2302218"/>
            <a:ext cx="7837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GONDOLD ÁT, MI MINDENT MOND KI ÉZSAIÁS EZZEL AZ EGY MONDATTAL?</a:t>
            </a:r>
          </a:p>
          <a:p>
            <a:pPr algn="ct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Olvassátok el a példamondatokat</a:t>
            </a:r>
            <a:endParaRPr lang="hu-HU" sz="20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és fogalmazzatok meg ti is egy párat!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t="61482" r="18890" b="27963"/>
          <a:stretch/>
        </p:blipFill>
        <p:spPr>
          <a:xfrm>
            <a:off x="2979254" y="-17431"/>
            <a:ext cx="5835319" cy="2105146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169052" y="3566842"/>
            <a:ext cx="33084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URAM, BÁR ÉN NEM TARTOM MAGAM ALKALMASNAK A FELADATRA, MÉGIS BÍZOM BENNED, HOGY TE ALKAMASSÁ TESZEL!</a:t>
            </a:r>
          </a:p>
        </p:txBody>
      </p:sp>
      <p:sp>
        <p:nvSpPr>
          <p:cNvPr id="10" name="Téglalap 9"/>
          <p:cNvSpPr/>
          <p:nvPr/>
        </p:nvSpPr>
        <p:spPr>
          <a:xfrm>
            <a:off x="6483859" y="5090336"/>
            <a:ext cx="3630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KERÜLJÖN BÁRMIBE, SZOLGÁLNI AKARLAK!</a:t>
            </a:r>
          </a:p>
        </p:txBody>
      </p:sp>
    </p:spTree>
    <p:extLst>
      <p:ext uri="{BB962C8B-B14F-4D97-AF65-F5344CB8AC3E}">
        <p14:creationId xmlns:p14="http://schemas.microsoft.com/office/powerpoint/2010/main" val="911145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4202545" y="0"/>
            <a:ext cx="7989455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166681" y="1397674"/>
            <a:ext cx="376843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b="1" i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i="1" cap="all" dirty="0" err="1">
                <a:latin typeface="Arial" panose="020B0604020202020204" pitchFamily="34" charset="0"/>
                <a:cs typeface="Arial" panose="020B0604020202020204" pitchFamily="34" charset="0"/>
              </a:rPr>
              <a:t>ézsaiás</a:t>
            </a:r>
            <a:r>
              <a:rPr lang="hu-HU" i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látomásáról </a:t>
            </a:r>
            <a:endParaRPr lang="hu-HU" i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hu-HU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készÍts</a:t>
            </a:r>
            <a:r>
              <a:rPr lang="hu-HU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egy rajzot a füzetedbe</a:t>
            </a:r>
          </a:p>
          <a:p>
            <a:pPr algn="ctr"/>
            <a:r>
              <a:rPr lang="hu-HU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</a:p>
          <a:p>
            <a:pPr algn="ctr"/>
            <a:r>
              <a:rPr lang="hu-HU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B) KÉSZÍTSETEK EGY RAJZOT KÖZÖSEn a táblára! </a:t>
            </a:r>
            <a:endParaRPr lang="hu-HU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(OLVASSÁTOK EL EGYÉNILEG AZ ELHÍVÁSTÖRTÉNETET, MAJD A TÁBLÁRA RAJZOLJÁTOK FEL ÚGY, HOGY MINDENKI CSAK EGYVALAMIT TEHET HOZZÁ A KÉPHEZ!)</a:t>
            </a:r>
            <a:endParaRPr lang="hu-HU" sz="16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613493" y="58845"/>
            <a:ext cx="739832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Ézsaiás </a:t>
            </a:r>
            <a:r>
              <a:rPr lang="hu-HU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elhívatása</a:t>
            </a:r>
          </a:p>
          <a:p>
            <a:pPr algn="just"/>
            <a:r>
              <a:rPr lang="hu-HU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Uzzijjá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király halála évében láttam az Urat, amint egy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trón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on ült. Magasztos volt és felséges;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palást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ja betöltötte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templom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ot.</a:t>
            </a:r>
          </a:p>
          <a:p>
            <a:pPr algn="just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Szeráf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álltak mellette,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hat-hat szárny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volt mindegyiknek: kettővel az arcát takarta el, kettővel a lábát takarta el, kettővel pedig repült.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Ezt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harsogták egymásnak felváltva: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Szent, szent, szent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 Seregek Ura, dicsősége betölti az egész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földet!</a:t>
            </a: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hangos kiáltástól megremegtek 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küszöb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ök eresztékei, és a templom megtelt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füst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tel.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Ekkor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megszólaltam: Jaj nekem! Elvesztem, mert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tisztátalan ajkú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vagyok, és tisztátalan ajkú nép között lakom. Hiszen a Királyt, a Seregek Urát látták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szemeim!</a:t>
            </a: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Ekkor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odarepült hozzám egy szeráf, kezében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parázs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volt, amelyet fogóval vett le az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oltár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ról. Számhoz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érintette, és ezt mondta: Íme, ez megérintette ajkadat, bűnöd el van véve, vétked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meg van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bocsátva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Majd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Úr szavát hallottam, amint ezt kérdezi: Kit küldjek el, ki lesz a követünk? Én ezt mondtam: Itt vagyok, engem küldj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  <a:p>
            <a:pPr algn="r"/>
            <a:r>
              <a:rPr lang="hu-HU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ÉZSAIÁS KÖNYVE 6. fejezet, 1-8.vers</a:t>
            </a:r>
          </a:p>
          <a:p>
            <a:pPr algn="just"/>
            <a:endParaRPr lang="hu-HU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57" y="159864"/>
            <a:ext cx="1248256" cy="12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545114" y="352589"/>
            <a:ext cx="8143145" cy="193899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4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mindannyiunknak személyre szabott küldetést ad.</a:t>
            </a:r>
            <a:endParaRPr lang="hu-HU" sz="16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763078" y="2644170"/>
            <a:ext cx="8925181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személyiséggel, tehetséggel ajándékozott meg, ami mind ezt a küldetést  szolgálja. </a:t>
            </a:r>
            <a:endParaRPr lang="hu-HU" sz="12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23618" y="4504863"/>
            <a:ext cx="11164642" cy="2062103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–ahogy </a:t>
            </a:r>
            <a:r>
              <a:rPr lang="hu-HU" sz="32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ézsaiásnak</a:t>
            </a:r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– egyszer neked is megmutatja, mit vár tőled, milyen feladatot </a:t>
            </a:r>
            <a:r>
              <a:rPr lang="hu-HU" sz="32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bÍz</a:t>
            </a:r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rád. </a:t>
            </a:r>
          </a:p>
          <a:p>
            <a:pPr algn="ctr"/>
            <a:r>
              <a:rPr lang="hu-HU" sz="32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Figyelj a hangjára!</a:t>
            </a:r>
            <a:endParaRPr lang="hu-HU" sz="12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81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17275" y="603861"/>
            <a:ext cx="11726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MINDANNYIUNKAT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59395" y="219141"/>
            <a:ext cx="1139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SZEMÉLYES KÜLDETÉSÜNK MELLETT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6969" y="1848434"/>
            <a:ext cx="12182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UGYANAZZAL A KÜLDETÉSSEL BÍZ MEG: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459396" y="3418094"/>
            <a:ext cx="9814890" cy="1569660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459395" y="3439178"/>
            <a:ext cx="9814891" cy="156966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SZERESSÜK ŐT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70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17275" y="603861"/>
            <a:ext cx="11726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MINDANNYIUNKAT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59395" y="219141"/>
            <a:ext cx="1139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SZEMÉLYES KÜLDETÉSÜNK MELLETT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6969" y="1848434"/>
            <a:ext cx="12182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UGYANAZZAL A KÜLDETÉSSEL BÍZ MEG: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383733" y="3204505"/>
            <a:ext cx="7684605" cy="3046988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2383733" y="3204505"/>
            <a:ext cx="7684605" cy="304698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SZERESSÜK EGYMÁST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17275" y="603861"/>
            <a:ext cx="11726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MINDANNYIUNKAT</a:t>
            </a:r>
            <a:endParaRPr lang="hu-HU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59395" y="219141"/>
            <a:ext cx="1139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SZEMÉLYES KÜLDETÉSÜNK MELLETT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6969" y="1848434"/>
            <a:ext cx="12182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UGYANAZZAL A KÜLDETÉSSEL BÍZ MEG: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253696" y="3150461"/>
            <a:ext cx="7684605" cy="3172525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2253697" y="3152887"/>
            <a:ext cx="7684605" cy="3170099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ÉLJÜNK </a:t>
            </a:r>
          </a:p>
          <a:p>
            <a:pPr algn="ctr"/>
            <a:r>
              <a:rPr lang="hu-HU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NEKI TETSZŐ </a:t>
            </a:r>
          </a:p>
          <a:p>
            <a:pPr algn="ctr"/>
            <a:r>
              <a:rPr lang="hu-H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ÉLETET</a:t>
            </a:r>
            <a:endParaRPr lang="hu-H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096000" y="501478"/>
            <a:ext cx="591312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hu-HU" sz="4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Neked Mi</a:t>
            </a:r>
          </a:p>
          <a:p>
            <a:pPr algn="r"/>
            <a:r>
              <a:rPr lang="hu-HU" sz="4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4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5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küldetésed?</a:t>
            </a:r>
            <a:endParaRPr lang="hu-HU" sz="5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549900" y="3429000"/>
            <a:ext cx="6642100" cy="18353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202457" y="3625393"/>
            <a:ext cx="662505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GONDOLD ÁT, HOGY JELENLEGI ÉLETHELYZETETBEN ÉS LEHETŐSÉGIED SZERINT TE MIBEN LEHETSZ ISTEN SZOLGÁLATÁRA?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457" y="2446268"/>
            <a:ext cx="1564106" cy="15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54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4376054" y="2118531"/>
            <a:ext cx="7815946" cy="92144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-104139" y="429190"/>
            <a:ext cx="6934200" cy="14773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890154" y="746442"/>
            <a:ext cx="3622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cap="all" dirty="0" smtClean="0"/>
              <a:t>PRÓBÁLJUK MEG KÖZÖSEN ELÉNEKELNI AZ ÓRA ELEJÉN HALLOTT ÉNEKET!</a:t>
            </a:r>
            <a:endParaRPr lang="hu-HU" b="1" cap="all" dirty="0"/>
          </a:p>
        </p:txBody>
      </p:sp>
      <p:sp>
        <p:nvSpPr>
          <p:cNvPr id="7" name="Szövegdoboz 6"/>
          <p:cNvSpPr txBox="1"/>
          <p:nvPr/>
        </p:nvSpPr>
        <p:spPr>
          <a:xfrm>
            <a:off x="4376053" y="2169285"/>
            <a:ext cx="427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sz="2000" b="1" cap="all" dirty="0" smtClean="0"/>
              <a:t>a zene elindításához </a:t>
            </a:r>
            <a:r>
              <a:rPr lang="hu-HU" sz="2000" b="1" cap="all" dirty="0" err="1" smtClean="0"/>
              <a:t>kattints</a:t>
            </a:r>
            <a:endParaRPr lang="hu-HU" sz="4400" b="1" cap="all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5" y="376343"/>
            <a:ext cx="1817908" cy="18245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66436" y="3975568"/>
            <a:ext cx="518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1. </a:t>
            </a:r>
            <a:r>
              <a:rPr lang="hu-HU" sz="2400" dirty="0" smtClean="0"/>
              <a:t>INDULJ ÉS MENJ, HIRDESD SZAVAM,</a:t>
            </a:r>
          </a:p>
          <a:p>
            <a:r>
              <a:rPr lang="hu-HU" sz="2400" dirty="0" smtClean="0"/>
              <a:t>NÉPEMHEZ KÜLDELEK ÉN!</a:t>
            </a:r>
          </a:p>
          <a:p>
            <a:r>
              <a:rPr lang="hu-HU" sz="2400" dirty="0" smtClean="0"/>
              <a:t>TÖVIS ÉS GAZ, VÉR ÉS PANASZ, MEDDIG HALLGASSAM MÉG ÉN?</a:t>
            </a:r>
          </a:p>
          <a:p>
            <a:r>
              <a:rPr lang="hu-HU" sz="2400" dirty="0" err="1" smtClean="0"/>
              <a:t>Refr</a:t>
            </a:r>
            <a:r>
              <a:rPr lang="hu-HU" sz="2400" dirty="0" smtClean="0"/>
              <a:t>: II: KÜLDELEK ÉN, MEGÁLDLAK ÉN, CSAK MENJ ÉS HIRDESD SZAVAM! :II</a:t>
            </a:r>
            <a:endParaRPr lang="hu-HU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741070" y="3975568"/>
            <a:ext cx="5303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2. </a:t>
            </a:r>
            <a:r>
              <a:rPr lang="hu-HU" sz="2400" dirty="0" smtClean="0"/>
              <a:t>TÜZESSÉ TESZEM AJKAIDAT, </a:t>
            </a:r>
          </a:p>
          <a:p>
            <a:r>
              <a:rPr lang="hu-HU" sz="2400" dirty="0" smtClean="0"/>
              <a:t>GYÉMÁNTTÁ HOMLOKODAT!</a:t>
            </a:r>
          </a:p>
          <a:p>
            <a:r>
              <a:rPr lang="hu-HU" sz="2400" dirty="0" smtClean="0"/>
              <a:t>NÉPEMNEK ŐRÉVÉ RENDELLEK ÉN,</a:t>
            </a:r>
          </a:p>
          <a:p>
            <a:r>
              <a:rPr lang="hu-HU" sz="2400" dirty="0" smtClean="0"/>
              <a:t>LELKEMET ADOM MELLÉD! </a:t>
            </a:r>
          </a:p>
          <a:p>
            <a:r>
              <a:rPr lang="hu-HU" sz="2400" dirty="0" err="1" smtClean="0"/>
              <a:t>Refr</a:t>
            </a:r>
            <a:r>
              <a:rPr lang="hu-HU" sz="2400" dirty="0" smtClean="0"/>
              <a:t>: II: KÜLDELEK ÉN, MEGÁLDLAK ÉN, CSAK MENJ ÉS HIRDESD SZAVAM! :II</a:t>
            </a:r>
            <a:endParaRPr lang="hu-HU" sz="2400" dirty="0"/>
          </a:p>
        </p:txBody>
      </p:sp>
      <p:pic>
        <p:nvPicPr>
          <p:cNvPr id="20" name="Kép 1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39" y="1652581"/>
            <a:ext cx="18228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0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061371" y="1459230"/>
            <a:ext cx="814314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AZÉRT, HOGY LEGYEN BÁTORSÁGUNK ISTEN SZOLGÁLATÁBA ÁLLNI, ÉS ELFOGADNI A TŐLE KAPOTT SZEMÉLYES KÜLDETÉSÜNKET!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t="61482" r="18890" b="27963"/>
          <a:stretch/>
        </p:blipFill>
        <p:spPr>
          <a:xfrm>
            <a:off x="3501250" y="0"/>
            <a:ext cx="5014678" cy="1809093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254501" y="3564791"/>
            <a:ext cx="77568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hu-H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aki a mennyekben vagy, szenteltessék meg a te neved,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1600" cap="all" dirty="0" err="1"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 cap="all" dirty="0"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9" y="2618161"/>
            <a:ext cx="1524132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6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278880" y="2850594"/>
            <a:ext cx="591312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hu-HU" sz="4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Neked Mi</a:t>
            </a:r>
          </a:p>
          <a:p>
            <a:pPr algn="r"/>
            <a:r>
              <a:rPr lang="hu-HU" sz="4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4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5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küldetésed?</a:t>
            </a:r>
            <a:endParaRPr lang="hu-HU" sz="5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394960" y="5520214"/>
            <a:ext cx="6713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Fontos technikai információ:</a:t>
            </a:r>
          </a:p>
          <a:p>
            <a:pPr lvl="0" algn="r">
              <a:defRPr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 PPT-t diavetítésben érdemes nézni, mert akkor a linkek egyszerű kattintásra is működnek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642360" y="6258878"/>
            <a:ext cx="8465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Javaslat: A PPT fájlok megjelenítéséhez használják a WPS Office ingyenes verzióját (Letölthető innen: 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WPS Office letöltések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 ). Az alkalmazás elérhető Windows-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Android-os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platformokra is!</a:t>
            </a:r>
          </a:p>
          <a:p>
            <a:endParaRPr lang="hu-H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21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t="61482" r="18890" b="27963"/>
          <a:stretch/>
        </p:blipFill>
        <p:spPr>
          <a:xfrm>
            <a:off x="2642267" y="292100"/>
            <a:ext cx="6476333" cy="233639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777532" y="3044279"/>
            <a:ext cx="463693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Áldás, Békesség! 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311732" y="5613283"/>
            <a:ext cx="756853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PPT-</a:t>
            </a:r>
            <a:r>
              <a:rPr lang="hu-H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felhasznált képek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www.unsplash.com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www.pixabay.hu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internetes oldalon találhatóak és ingyenesen letölthetők, illetve megtalálhatók a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Református hittankönyv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ben!</a:t>
            </a:r>
          </a:p>
          <a:p>
            <a:pPr algn="ctr"/>
            <a:endParaRPr lang="hu-HU" sz="105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76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024427" y="804346"/>
            <a:ext cx="81431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2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33" y="2169502"/>
            <a:ext cx="1524132" cy="1621677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024427" y="4294561"/>
            <a:ext cx="814314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AZÉRT, HOGY a mai órán meg tudjuk hallani és érteni azt az üzenetet, amit isten személyesen nekünk szán!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4376055" y="2968277"/>
            <a:ext cx="7815946" cy="92144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-104139" y="429190"/>
            <a:ext cx="6934200" cy="12610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" y="4797920"/>
            <a:ext cx="6830060" cy="136313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7" y="4794814"/>
            <a:ext cx="1553807" cy="153215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036060" y="4960726"/>
            <a:ext cx="5087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Hogyan tudnád saját szavaiddal megfogalmazni, hogy miről szól az ének? A CÍM </a:t>
            </a:r>
            <a:r>
              <a:rPr lang="hu-HU" i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ALaPJÁN</a:t>
            </a:r>
            <a:r>
              <a:rPr lang="hu-HU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Vajon hogyan kapcsolódik a mai óra anyagához? </a:t>
            </a:r>
            <a:endParaRPr lang="hu-HU" i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036060" y="911200"/>
            <a:ext cx="362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cap="all" dirty="0" smtClean="0"/>
              <a:t>Hallgassunk meg egy éneket! </a:t>
            </a:r>
            <a:endParaRPr lang="hu-HU" b="1" cap="all" dirty="0"/>
          </a:p>
        </p:txBody>
      </p:sp>
      <p:sp>
        <p:nvSpPr>
          <p:cNvPr id="7" name="Szövegdoboz 6"/>
          <p:cNvSpPr txBox="1"/>
          <p:nvPr/>
        </p:nvSpPr>
        <p:spPr>
          <a:xfrm>
            <a:off x="4376054" y="3019031"/>
            <a:ext cx="427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sz="2000" b="1" cap="all" dirty="0" smtClean="0"/>
              <a:t>a zene elindításához </a:t>
            </a:r>
            <a:r>
              <a:rPr lang="hu-HU" sz="2000" b="1" cap="all" dirty="0" err="1" smtClean="0"/>
              <a:t>kattints</a:t>
            </a:r>
            <a:endParaRPr lang="hu-HU" sz="4400" b="1" cap="all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4" y="429190"/>
            <a:ext cx="1524590" cy="153017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687276" y="175205"/>
            <a:ext cx="5349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/>
              <a:t>1. </a:t>
            </a:r>
            <a:r>
              <a:rPr lang="hu-HU" sz="2400" dirty="0" smtClean="0"/>
              <a:t>INDULJ ÉS MENJ, HIRDESD SZAVAM,</a:t>
            </a:r>
          </a:p>
          <a:p>
            <a:pPr algn="r"/>
            <a:r>
              <a:rPr lang="hu-HU" sz="2400" dirty="0" smtClean="0"/>
              <a:t>NÉPEMHEZ KÜLDELEK ÉN!</a:t>
            </a:r>
          </a:p>
          <a:p>
            <a:pPr algn="r"/>
            <a:r>
              <a:rPr lang="hu-HU" sz="2400" dirty="0" smtClean="0"/>
              <a:t>TÖVIS ÉS GAZ, VÉR ÉS PANASZ, MEDDIG HALLGASSAM MÉG ÉN?</a:t>
            </a:r>
          </a:p>
          <a:p>
            <a:pPr algn="r"/>
            <a:r>
              <a:rPr lang="hu-HU" sz="2400" dirty="0" err="1" smtClean="0"/>
              <a:t>Refr</a:t>
            </a:r>
            <a:r>
              <a:rPr lang="hu-HU" sz="2400" dirty="0" smtClean="0"/>
              <a:t>: II: KÜLDELEK ÉN, MEGÁLDLAK ÉN, CSAK MENJ ÉS HIRDESD SZAVAM! :II</a:t>
            </a:r>
            <a:endParaRPr lang="hu-HU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6493312" y="4471628"/>
            <a:ext cx="5543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/>
              <a:t>2. </a:t>
            </a:r>
            <a:r>
              <a:rPr lang="hu-HU" sz="2400" dirty="0" smtClean="0"/>
              <a:t>TÜZESSÉ TESZEM AJKAIDAT, </a:t>
            </a:r>
          </a:p>
          <a:p>
            <a:pPr algn="r"/>
            <a:r>
              <a:rPr lang="hu-HU" sz="2400" dirty="0" smtClean="0"/>
              <a:t>GYÉMÁNTTÁ HOMLOKODAT!</a:t>
            </a:r>
          </a:p>
          <a:p>
            <a:pPr algn="r"/>
            <a:r>
              <a:rPr lang="hu-HU" sz="2400" dirty="0" smtClean="0"/>
              <a:t>NÉPEMNEK ŐRÉVÉ RENDELLEK ÉN,</a:t>
            </a:r>
          </a:p>
          <a:p>
            <a:pPr algn="r"/>
            <a:r>
              <a:rPr lang="hu-HU" sz="2400" dirty="0" smtClean="0"/>
              <a:t>LELKEMET ADOM MELLÉD! </a:t>
            </a:r>
          </a:p>
          <a:p>
            <a:pPr algn="r"/>
            <a:r>
              <a:rPr lang="hu-HU" sz="2400" dirty="0" err="1" smtClean="0"/>
              <a:t>Refr</a:t>
            </a:r>
            <a:r>
              <a:rPr lang="hu-HU" sz="2400" dirty="0" smtClean="0"/>
              <a:t>: II: KÜLDELEK ÉN, MEGÁLDLAK ÉN, CSAK MENJ ÉS HIRDESD SZAVAM! :II</a:t>
            </a:r>
            <a:endParaRPr lang="hu-HU" sz="2400" dirty="0"/>
          </a:p>
        </p:txBody>
      </p:sp>
      <p:pic>
        <p:nvPicPr>
          <p:cNvPr id="8" name="Kép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66" y="2502327"/>
            <a:ext cx="18228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4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038436" y="1623826"/>
            <a:ext cx="9232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ISMERED EZT A FILMET? </a:t>
            </a:r>
            <a:endParaRPr lang="hu-HU" sz="32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397336" y="2916583"/>
            <a:ext cx="5803900" cy="103350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2968337" y="2234372"/>
            <a:ext cx="92328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6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EL TUDOD MONDANI RÖVIDEN A TARTALMÁT?</a:t>
            </a:r>
          </a:p>
          <a:p>
            <a:pPr algn="r"/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HA NEM, SEGÍT A 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TANKÖNYV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18. OLDALA! 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0" y="443510"/>
            <a:ext cx="4666258" cy="5899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églalap 16"/>
          <p:cNvSpPr/>
          <p:nvPr/>
        </p:nvSpPr>
        <p:spPr>
          <a:xfrm>
            <a:off x="2968336" y="3017838"/>
            <a:ext cx="9232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TE MILYEN FELTÉTELEKKEL</a:t>
            </a:r>
          </a:p>
          <a:p>
            <a:pPr algn="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VENNÉL RÉSZT EGY KÜLDETÉSBEN? </a:t>
            </a:r>
            <a:endParaRPr lang="hu-HU" sz="2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6397337" y="4176017"/>
            <a:ext cx="5803900" cy="103350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2968337" y="4277272"/>
            <a:ext cx="9232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KITŐL FOGADNÁL EL MEGÍZÁST</a:t>
            </a:r>
          </a:p>
          <a:p>
            <a:pPr algn="r"/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VALAMILYEN</a:t>
            </a:r>
            <a:r>
              <a:rPr lang="hu-HU" sz="24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FELADATRA?? </a:t>
            </a:r>
            <a:endParaRPr lang="hu-HU" sz="24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603" y="5362698"/>
            <a:ext cx="1403308" cy="13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08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3282949" y="4281484"/>
            <a:ext cx="5491594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2642609" y="613793"/>
            <a:ext cx="6906782" cy="1429547"/>
          </a:xfrm>
          <a:prstGeom prst="rect">
            <a:avLst/>
          </a:prstGeom>
          <a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3282949" y="4281484"/>
            <a:ext cx="5417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OLVASSÁTOK EL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TANKÖNYV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18. oldalán levő  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„Jeruzsálem, Kr. előtt 700-as évek”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szakaszát!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62" y="2496385"/>
            <a:ext cx="1428528" cy="14165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59510" y="659319"/>
            <a:ext cx="67898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FONTOS FELADATOT, KÜLDETÉST MINDIG IS KAPTAK AZ EMBEREK, AKÁR URALKODÓTÓL, AKÁR KATONAKÉNT. A SZENTÍRÁSBAN LEGTÖBBSZÖR ISTEN BÍZ MEG VALAKIT ILYEN KÜLDETÉSSEL.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1090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2641607"/>
            <a:ext cx="6934200" cy="159126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160922" y="2688979"/>
            <a:ext cx="6625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képek alapján próbáld saját szavaiddal elmondani az előbb olvasottakat!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8971"/>
          <a:stretch/>
        </p:blipFill>
        <p:spPr>
          <a:xfrm>
            <a:off x="6591300" y="-1"/>
            <a:ext cx="5842000" cy="6874479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1" y="4306011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Kulcsszavak: Dávid utódai, </a:t>
            </a:r>
            <a:r>
              <a:rPr lang="hu-H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Uzzijá</a:t>
            </a:r>
            <a:r>
              <a:rPr lang="hu-H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jólét, divat, ünnepek, bálványimádás, Asszíria, fenyegetettség, szegénység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66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7323561" y="2787853"/>
            <a:ext cx="4483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Csoportokban</a:t>
            </a:r>
            <a:r>
              <a:rPr lang="hu-HU" sz="16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/egyénileg</a:t>
            </a:r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jellemezzétek</a:t>
            </a:r>
          </a:p>
          <a:p>
            <a:pPr algn="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mai világunk hELYZETÉT, állapotát!</a:t>
            </a:r>
            <a:endParaRPr lang="hu-HU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0290" r="9289" b="10000"/>
          <a:stretch/>
        </p:blipFill>
        <p:spPr>
          <a:xfrm>
            <a:off x="486262" y="504038"/>
            <a:ext cx="4929479" cy="2257269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724367" y="2748633"/>
            <a:ext cx="6767179" cy="1312676"/>
          </a:xfrm>
          <a:prstGeom prst="rect">
            <a:avLst/>
          </a:prstGeom>
          <a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2" y="2787853"/>
            <a:ext cx="1264533" cy="124690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417929" y="3075057"/>
            <a:ext cx="5870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Mit gondolsz, miben hasonlítanak</a:t>
            </a:r>
          </a:p>
          <a:p>
            <a:pPr algn="ct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 akkori ÁLLAPOTOK A MAIHOZ? </a:t>
            </a: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t="53043" r="8893" b="29711"/>
          <a:stretch/>
        </p:blipFill>
        <p:spPr>
          <a:xfrm>
            <a:off x="486263" y="4066577"/>
            <a:ext cx="4929478" cy="225618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1" t="53043" r="8893" b="29711"/>
          <a:stretch/>
        </p:blipFill>
        <p:spPr>
          <a:xfrm>
            <a:off x="6771106" y="4066577"/>
            <a:ext cx="4929478" cy="225618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0290" r="9289" b="10000"/>
          <a:stretch/>
        </p:blipFill>
        <p:spPr>
          <a:xfrm>
            <a:off x="6771105" y="542847"/>
            <a:ext cx="4929479" cy="225726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772" r="5286"/>
          <a:stretch/>
        </p:blipFill>
        <p:spPr>
          <a:xfrm>
            <a:off x="6907696" y="705678"/>
            <a:ext cx="2564295" cy="198003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r="2091" b="-896"/>
          <a:stretch/>
        </p:blipFill>
        <p:spPr>
          <a:xfrm>
            <a:off x="9565322" y="706411"/>
            <a:ext cx="2023704" cy="199703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096" r="9207" b="1604"/>
          <a:stretch/>
        </p:blipFill>
        <p:spPr>
          <a:xfrm>
            <a:off x="6907696" y="4273328"/>
            <a:ext cx="2415208" cy="184917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0" t="-537" r="30070" b="537"/>
          <a:stretch/>
        </p:blipFill>
        <p:spPr>
          <a:xfrm>
            <a:off x="8504802" y="4270080"/>
            <a:ext cx="3073955" cy="184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1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hlinkClick r:id="rId2"/>
          </p:cNvPr>
          <p:cNvSpPr/>
          <p:nvPr/>
        </p:nvSpPr>
        <p:spPr>
          <a:xfrm>
            <a:off x="4618182" y="4125717"/>
            <a:ext cx="2798618" cy="1066943"/>
          </a:xfrm>
          <a:prstGeom prst="rect">
            <a:avLst/>
          </a:pr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838200" y="19060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smtClean="0"/>
              <a:t>SAJNOS SOK MINDEN MA IS ÚGY ZAJLIK, AHOGY RÉGEN JERUZSÁLEMBEN… </a:t>
            </a:r>
            <a:br>
              <a:rPr lang="hu-HU" sz="3600" dirty="0" smtClean="0"/>
            </a:br>
            <a:r>
              <a:rPr lang="hu-HU" sz="3600" dirty="0" smtClean="0"/>
              <a:t>FONTOS, HOGY FELISMERJÜK AZOKAT AZ ESEMÉNYEKET, AMIK NEM KEDVESEK ISTEN ELŐTT! </a:t>
            </a:r>
            <a:endParaRPr lang="hu-HU" sz="3600" dirty="0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731982" y="4064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3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95964" y="3429000"/>
            <a:ext cx="536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>
                <a:latin typeface="Arial" panose="020B0604020202020204" pitchFamily="34" charset="0"/>
                <a:cs typeface="Arial" panose="020B0604020202020204" pitchFamily="34" charset="0"/>
              </a:rPr>
              <a:t>TI FELISMERITEK EZEKET A PÁRHUZAMOKAT? </a:t>
            </a:r>
            <a:endParaRPr lang="hu-H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37545" y="4428355"/>
            <a:ext cx="235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KATTINTS IDE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477327" y="5192658"/>
            <a:ext cx="3237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ÉS OLDD MEG A FELADATOT!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537035" y="5384713"/>
            <a:ext cx="1101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(Mf. 16.o.)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46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833</Words>
  <Application>Microsoft Office PowerPoint</Application>
  <PresentationFormat>Szélesvásznú</PresentationFormat>
  <Paragraphs>107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ÉZSAIÁS PRÓFÉTA ELHÍVÁSA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Dorka</dc:creator>
  <cp:lastModifiedBy>Szászi Andrea</cp:lastModifiedBy>
  <cp:revision>59</cp:revision>
  <dcterms:created xsi:type="dcterms:W3CDTF">2020-09-16T09:49:18Z</dcterms:created>
  <dcterms:modified xsi:type="dcterms:W3CDTF">2020-09-30T08:07:34Z</dcterms:modified>
</cp:coreProperties>
</file>