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1" r:id="rId5"/>
    <p:sldId id="260" r:id="rId6"/>
    <p:sldId id="272" r:id="rId7"/>
    <p:sldId id="281" r:id="rId8"/>
    <p:sldId id="280" r:id="rId9"/>
    <p:sldId id="262" r:id="rId10"/>
    <p:sldId id="263" r:id="rId11"/>
    <p:sldId id="273" r:id="rId12"/>
    <p:sldId id="287" r:id="rId13"/>
    <p:sldId id="288" r:id="rId14"/>
    <p:sldId id="289" r:id="rId15"/>
    <p:sldId id="290" r:id="rId16"/>
    <p:sldId id="291" r:id="rId17"/>
    <p:sldId id="268" r:id="rId18"/>
    <p:sldId id="284" r:id="rId19"/>
    <p:sldId id="285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42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84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11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17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387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97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4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04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90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67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61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56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60296-4901-4779-B637-C402947036E5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2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fpedi.hu/lapozo/7_HITTANKONYV_BELIV_2017_PRES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RSniyyLy03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pi.reformatus.hu/sites/default/files/interaktiv_tankonyvek/Hittan_7/" TargetMode="External"/><Relationship Id="rId5" Type="http://schemas.openxmlformats.org/officeDocument/2006/relationships/hyperlink" Target="http://www.pixabay.hu/" TargetMode="External"/><Relationship Id="rId4" Type="http://schemas.openxmlformats.org/officeDocument/2006/relationships/hyperlink" Target="http://www.unsplas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RSniyyLy03U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fpedi.hu/lapozo/7_HITTANKONYV_BELIV_2017_PRES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anum.hu/hu/online-kiadvanyok/Lexikonok-keresztyen-bibliai-lexikon-C97B2/e-e-C9B2A/ezsaias-ezsaias-konyve-C9C6A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olka.ro/upload/Jubileumi%20Kommentar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fpedi.hu/lapozo/7_HITTANKONYV_BELIV_2017_PRES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490152"/>
            <a:ext cx="9144000" cy="120298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ÉZSAIÁS PRÓFÉTA ELHÍVÁSA 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98" b="14782"/>
          <a:stretch/>
        </p:blipFill>
        <p:spPr>
          <a:xfrm rot="1979160">
            <a:off x="7996716" y="4062670"/>
            <a:ext cx="5021203" cy="29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5200650" y="0"/>
            <a:ext cx="1790700" cy="1866900"/>
          </a:xfrm>
          <a:prstGeom prst="rect">
            <a:avLst/>
          </a:prstGeo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0" y="4797922"/>
            <a:ext cx="7524749" cy="14773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385278" y="4969708"/>
            <a:ext cx="5186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MILYEN FELADATOT ADOTT ÉZSAIÁSNAK ISTEN EBBEN A HELYZETBEN?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067299" y="404325"/>
            <a:ext cx="205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EL!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Tankönyv 20. o.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1" y="4797922"/>
            <a:ext cx="1817908" cy="179257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471695" y="2956639"/>
            <a:ext cx="3248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ÉRTED IS, AMIT OLVASOL?</a:t>
            </a:r>
          </a:p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PRÓBÁLJÁTOK KITALÁLNI A SZÖVEG ALAPJÁN, HOGY…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25451" y="564333"/>
            <a:ext cx="31940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KI/ MI AZ A </a:t>
            </a:r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SZERÁF?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25452" y="2369197"/>
            <a:ext cx="41110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JELENT, HOGY </a:t>
            </a:r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SZENT?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25451" y="1405235"/>
            <a:ext cx="319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trónja körüli angyalok, akik Isten dicsőségét zengik.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25451" y="3246254"/>
            <a:ext cx="319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Elkülönített Isten számára. Isten szent. Minden olyan tárgy szent, amely a kultuszt szolgálja.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020251" y="1066681"/>
            <a:ext cx="37248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JELENT, HOGY VALAKI </a:t>
            </a:r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TISZTÁTALAN AJKÚ?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8020251" y="2712973"/>
            <a:ext cx="3854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szentséges közelsége miatt, vele összehasonlításban az ember tisztátalannak tűnik akkor is, ha minden tisztasági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törvényt megtart. Isten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megtisztítja a próféta ajkait és azáltal tisztává teszi arra, hogy leplezze le a népe bűneit, és a nevében hirdesse a népének számára, hogy az ÚR ítéletet tart népe fölött, amiért akarnak Istenhez térni.</a:t>
            </a:r>
          </a:p>
        </p:txBody>
      </p:sp>
    </p:spTree>
    <p:extLst>
      <p:ext uri="{BB962C8B-B14F-4D97-AF65-F5344CB8AC3E}">
        <p14:creationId xmlns:p14="http://schemas.microsoft.com/office/powerpoint/2010/main" val="2843739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7" grpId="0"/>
      <p:bldP spid="13" grpId="0"/>
      <p:bldP spid="14" grpId="0"/>
      <p:bldP spid="16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4202545" y="0"/>
            <a:ext cx="7989455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66681" y="1397674"/>
            <a:ext cx="376843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b="1" i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i="1" cap="all" dirty="0" err="1">
                <a:latin typeface="Arial" panose="020B0604020202020204" pitchFamily="34" charset="0"/>
                <a:cs typeface="Arial" panose="020B0604020202020204" pitchFamily="34" charset="0"/>
              </a:rPr>
              <a:t>ézsaiás</a:t>
            </a:r>
            <a:r>
              <a:rPr lang="hu-HU" i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látomásáról </a:t>
            </a:r>
            <a:endParaRPr lang="hu-HU" i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hu-HU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készÍts</a:t>
            </a:r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egy rajzot a füzetedbe</a:t>
            </a:r>
          </a:p>
          <a:p>
            <a:pPr algn="ctr"/>
            <a:r>
              <a:rPr lang="hu-HU" b="1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</a:p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B) KÉSZÍTSETEK EGY RAJZOT KÖZÖSEn a táblára! </a:t>
            </a:r>
            <a:endParaRPr lang="hu-HU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(OLVASSÁTOK EL EGYÉNILEG AZ ELHÍVÁSTÖRTÉNETET, MAJD A TÁBLÁRA RAJZOLJÁTOK FEL ÚGY, HOGY MINDENKI CSAK EGYVALAMIT TEHET HOZZÁ A KÉPHEZ!)</a:t>
            </a:r>
            <a:endParaRPr lang="hu-HU" sz="16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13493" y="58845"/>
            <a:ext cx="739832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Ézsaiás </a:t>
            </a:r>
            <a:r>
              <a:rPr lang="hu-H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elhívatása</a:t>
            </a:r>
          </a:p>
          <a:p>
            <a:pPr algn="just"/>
            <a:r>
              <a:rPr lang="hu-HU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Uzzijjá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király halála évében láttam az Urat, amint egy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trón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on ült. Magasztos volt és felséges;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palást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ja betöltötte 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templom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ot.</a:t>
            </a:r>
          </a:p>
          <a:p>
            <a:pPr algn="just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Szeráf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álltak mellette,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hat-hat szárny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volt mindegyiknek: kettővel az arcát takarta el, kettővel a lábát takarta el, kettővel pedig repült.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Ezt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harsogták egymásnak felváltva: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Szent, szent, szent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 Seregek Ura, dicsősége betölti az egész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földet!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hangos kiáltástól megremegtek 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küszöb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ök eresztékei, és a templom megtelt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füst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tel.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Ekkor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megszólaltam: Jaj nekem! Elvesztem, mert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tisztátalan ajkú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vagyok, és tisztátalan ajkú nép között lakom. Hiszen a Királyt, a Seregek Urát látták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szemeim!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Ekkor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odarepült hozzám egy szeráf, kezében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parázs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volt, amelyet fogóval vett le az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oltár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ról. Számhoz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érintette, és ezt mondta: Íme, ez megérintette ajkadat, bűnöd el van véve, vétked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 van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bocsátva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Majd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Úr szavát hallottam, amint ezt kérdezi: Kit küldjek el, ki lesz a követünk? Én ezt mondtam: Itt vagyok, engem küldj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</a:p>
          <a:p>
            <a:pPr algn="r"/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ÉZSAIÁS KÖNYVE 6. fejezet, 1-8.vers</a:t>
            </a:r>
          </a:p>
          <a:p>
            <a:pPr algn="just"/>
            <a:endParaRPr lang="hu-HU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57" y="159864"/>
            <a:ext cx="1248256" cy="12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4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545114" y="352589"/>
            <a:ext cx="8143145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4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mindannyiunknak személyre szabott küldetést ad.</a:t>
            </a:r>
            <a:endParaRPr lang="hu-HU" sz="16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763078" y="2644170"/>
            <a:ext cx="8925181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Olyan személyiséggel, tehetséggel ajándékozott meg, ami mind ezt a küldetést  szolgálja. </a:t>
            </a:r>
            <a:endParaRPr lang="hu-HU" sz="12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23618" y="4504863"/>
            <a:ext cx="11164642" cy="2062103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–ahogy </a:t>
            </a:r>
            <a:r>
              <a:rPr lang="hu-HU" sz="32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ézsaiásnak</a:t>
            </a:r>
            <a:r>
              <a:rPr lang="hu-HU" sz="3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– egyszer neked is megmutatja, mit vár tőled, milyen feladatot </a:t>
            </a:r>
            <a:r>
              <a:rPr lang="hu-HU" sz="32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bÍz</a:t>
            </a:r>
            <a:r>
              <a:rPr lang="hu-HU" sz="3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rád. </a:t>
            </a:r>
          </a:p>
          <a:p>
            <a:pPr algn="ctr"/>
            <a:r>
              <a:rPr lang="hu-HU" sz="3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Figyelj a hangjára!</a:t>
            </a:r>
            <a:endParaRPr lang="hu-HU" sz="12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66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7275" y="603861"/>
            <a:ext cx="11726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MINDANNYIUNKAT</a:t>
            </a:r>
            <a:endParaRPr lang="hu-H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459395" y="219141"/>
            <a:ext cx="11398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SZEMÉLYES KÜLDETÉSÜNK MELLETT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66969" y="1848434"/>
            <a:ext cx="1218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UGYANAZZAL A KÜLDETÉSSEL BÍZ MEG: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59396" y="3418094"/>
            <a:ext cx="9814890" cy="1569660"/>
          </a:xfrm>
          <a:prstGeom prst="rect">
            <a:avLst/>
          </a:prstGeom>
          <a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1459395" y="3439178"/>
            <a:ext cx="9814891" cy="156966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SZERESSÜK ŐT</a:t>
            </a:r>
            <a:endParaRPr lang="hu-H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55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7275" y="603861"/>
            <a:ext cx="11726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MINDANNYIUNKAT</a:t>
            </a:r>
            <a:endParaRPr lang="hu-H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459395" y="219141"/>
            <a:ext cx="11398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SZEMÉLYES KÜLDETÉSÜNK MELLETT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66969" y="1848434"/>
            <a:ext cx="1218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UGYANAZZAL A KÜLDETÉSSEL BÍZ MEG: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383733" y="3204505"/>
            <a:ext cx="7684605" cy="3046988"/>
          </a:xfrm>
          <a:prstGeom prst="rect">
            <a:avLst/>
          </a:prstGeom>
          <a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2383733" y="3204505"/>
            <a:ext cx="7684605" cy="304698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SZERESSÜK EGYMÁST</a:t>
            </a:r>
            <a:endParaRPr lang="hu-H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7275" y="603861"/>
            <a:ext cx="11726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MINDANNYIUNKAT</a:t>
            </a:r>
            <a:endParaRPr lang="hu-H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459395" y="219141"/>
            <a:ext cx="11398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SZEMÉLYES KÜLDETÉSÜNK MELLETT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66969" y="1848434"/>
            <a:ext cx="1218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UGYANAZZAL A KÜLDETÉSSEL BÍZ MEG: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253696" y="3150461"/>
            <a:ext cx="7684605" cy="3172525"/>
          </a:xfrm>
          <a:prstGeom prst="rect">
            <a:avLst/>
          </a:prstGeom>
          <a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2253697" y="3152887"/>
            <a:ext cx="7684605" cy="317009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ÉLJÜNK </a:t>
            </a:r>
          </a:p>
          <a:p>
            <a:pPr algn="ctr"/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NEKI TETSZŐ </a:t>
            </a:r>
          </a:p>
          <a:p>
            <a:pPr algn="ctr"/>
            <a:r>
              <a:rPr lang="hu-H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ÉLETET</a:t>
            </a:r>
            <a:endParaRPr lang="hu-H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096000" y="501478"/>
            <a:ext cx="591312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hu-HU" sz="4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Neked Mi</a:t>
            </a:r>
          </a:p>
          <a:p>
            <a:pPr algn="r"/>
            <a:r>
              <a:rPr lang="hu-HU" sz="4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44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5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küldetésed?</a:t>
            </a:r>
            <a:endParaRPr lang="hu-HU" sz="5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549900" y="3429000"/>
            <a:ext cx="6642100" cy="18353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202457" y="3625393"/>
            <a:ext cx="66250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GONDOLD ÁT, HOGY JELENLEGI ÉLETHELYZETETBEN ÉS LEHETŐSÉGIED SZERINT TE MIBEN LEHETSZ ISTEN SZOLGÁLATÁRA? </a:t>
            </a:r>
          </a:p>
          <a:p>
            <a:pPr algn="ctr"/>
            <a:endParaRPr lang="hu-HU" sz="1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57" y="2446268"/>
            <a:ext cx="1564106" cy="154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30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4376054" y="2118531"/>
            <a:ext cx="7815946" cy="9214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-1" y="429190"/>
            <a:ext cx="6830061" cy="14773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2890154" y="746442"/>
            <a:ext cx="362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PRÓBÁLJUK MEG KÖZÖSEN ELÉNEKELNI AZ ÓRA ELEJÉN HALLOTT ÉNEKET!</a:t>
            </a:r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348064" y="2223770"/>
            <a:ext cx="4273550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zene elindításához </a:t>
            </a:r>
            <a:r>
              <a:rPr lang="hu-HU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kattints</a:t>
            </a:r>
            <a:endParaRPr lang="hu-H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" y="376343"/>
            <a:ext cx="1817908" cy="182456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41927" y="4160234"/>
            <a:ext cx="5186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INDULJ ÉS MENJ, HIRDESD SZAVAM,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NÉPEMHEZ KÜLDELEK ÉN!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TÖVIS ÉS GAZ, VÉR ÉS PANASZ, MEDDIG HALLGASSAM MÉG ÉN?</a:t>
            </a:r>
          </a:p>
          <a:p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II: KÜLDELEK ÉN, MEGÁLDLAK ÉN, CSAK MENJ ÉS HIRDESD SZAVAM! :II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779360" y="4160234"/>
            <a:ext cx="5303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TÜZESSÉ TESZEM AJKAIDAT, 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GYÉMÁNTTÁ HOMLOKODAT!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NÉPEMNEK ŐRÉVÉ RENDELLEK ÉN,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LELKEMET ADOM MELLÉD! </a:t>
            </a:r>
          </a:p>
          <a:p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II: KÜLDELEK ÉN, MEGÁLDLAK ÉN, CSAK MENJ ÉS HIRDESD SZAVAM! :II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604" y="1669772"/>
            <a:ext cx="1822862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70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3" t="15752" r="313" b="-626"/>
          <a:stretch/>
        </p:blipFill>
        <p:spPr>
          <a:xfrm>
            <a:off x="-152400" y="-63376"/>
            <a:ext cx="12344400" cy="698475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01371" y="2837842"/>
            <a:ext cx="46165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AZÉRT, HOGY fel tudjuk ismerni, ha valami olyat teszünk, ami nem kedves isten előtt, hogy legyen bátorságunk figyelmeztetni másokat is, ha ezt látjuk tőlük! </a:t>
            </a:r>
          </a:p>
          <a:p>
            <a:pPr algn="ctr"/>
            <a:endParaRPr lang="hu-HU" sz="1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028322" y="775739"/>
            <a:ext cx="616367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aki a mennyekben vagy, szenteltessék meg a te neved,</a:t>
            </a:r>
            <a:b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cap="all" dirty="0" err="1"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  <a:p>
            <a:pPr algn="ctr"/>
            <a:endParaRPr lang="hu-HU" sz="1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65" y="775739"/>
            <a:ext cx="1524132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8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3" t="15752" r="313" b="-626"/>
          <a:stretch/>
        </p:blipFill>
        <p:spPr>
          <a:xfrm>
            <a:off x="-152400" y="-63376"/>
            <a:ext cx="12344400" cy="698475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364284" y="3748425"/>
            <a:ext cx="7664148" cy="1204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 </a:t>
            </a:r>
            <a:endParaRPr lang="hu-H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364284" y="440920"/>
            <a:ext cx="756853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www.unsplash.com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www.pixabay.hu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ingyenesen letölthetők, illetve megtalálhatók a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Református hittankönyv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ben!</a:t>
            </a:r>
          </a:p>
          <a:p>
            <a:pPr algn="ctr"/>
            <a:endParaRPr lang="hu-HU" sz="105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41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278880" y="2850594"/>
            <a:ext cx="591312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hu-HU" sz="4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Neked Mi</a:t>
            </a:r>
          </a:p>
          <a:p>
            <a:pPr algn="r"/>
            <a:r>
              <a:rPr lang="hu-HU" sz="4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4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5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küldetésed?</a:t>
            </a:r>
            <a:endParaRPr lang="hu-HU" sz="5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94960" y="5520214"/>
            <a:ext cx="6713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Fontos technikai információ:</a:t>
            </a:r>
          </a:p>
          <a:p>
            <a:pPr lvl="0" algn="r"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642360" y="6258878"/>
            <a:ext cx="846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Javaslat: A PPT fájlok megjelenítéséhez használják a WPS Office ingyenes verzióját (Letölthető innen: 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WPS Office letöltések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 ). Az alkalmazás elérhető Windows-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Android-os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platformokra is!</a:t>
            </a:r>
          </a:p>
          <a:p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888982" y="4363858"/>
            <a:ext cx="117301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hu-HU" sz="1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óra</a:t>
            </a:r>
            <a:endParaRPr lang="hu-HU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21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3" t="15752" r="313" b="-626"/>
          <a:stretch/>
        </p:blipFill>
        <p:spPr>
          <a:xfrm>
            <a:off x="-152400" y="-63376"/>
            <a:ext cx="12344400" cy="698475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024427" y="486846"/>
            <a:ext cx="8143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2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024427" y="4294561"/>
            <a:ext cx="814314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 </a:t>
            </a:r>
          </a:p>
          <a:p>
            <a:pPr algn="ctr"/>
            <a:endParaRPr lang="hu-HU" sz="1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33" y="2010752"/>
            <a:ext cx="1524132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4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4376055" y="2968277"/>
            <a:ext cx="7815946" cy="9214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-104139" y="429190"/>
            <a:ext cx="6934200" cy="12610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" y="4797920"/>
            <a:ext cx="6830060" cy="13631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7" y="4794814"/>
            <a:ext cx="1553807" cy="153215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962214" y="4879322"/>
            <a:ext cx="479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Hogyan tudnád saját szavaiddal megfogalmazni, hogy miről szól az ének? A cím alapján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ajon hogyan kapcsolódik a mai óra anyagához? 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036060" y="911200"/>
            <a:ext cx="418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Hallgassunk meg egy éneket! </a:t>
            </a:r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376054" y="3019031"/>
            <a:ext cx="427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sz="2000" b="1" cap="all" dirty="0" smtClean="0"/>
              <a:t>a zene elindításához </a:t>
            </a:r>
            <a:r>
              <a:rPr lang="hu-HU" sz="2000" b="1" cap="all" dirty="0" err="1" smtClean="0"/>
              <a:t>kattints</a:t>
            </a:r>
            <a:endParaRPr lang="hu-HU" sz="4400" b="1" cap="all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4" y="429190"/>
            <a:ext cx="1524590" cy="153017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687276" y="365335"/>
            <a:ext cx="5349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INDULJ ÉS MENJ, HIRDESD SZAVAM,</a:t>
            </a:r>
          </a:p>
          <a:p>
            <a:pPr algn="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NÉPEMHEZ KÜLDELEK ÉN!</a:t>
            </a:r>
          </a:p>
          <a:p>
            <a:pPr algn="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TÖVIS ÉS GAZ, VÉR ÉS PANASZ, MEDDIG HALLGASSAM MÉG ÉN?</a:t>
            </a:r>
          </a:p>
          <a:p>
            <a:pPr algn="r"/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II: KÜLDELEK ÉN, MEGÁLDLAK ÉN, CSAK MENJ ÉS HIRDESD SZAVAM! :II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493312" y="4675718"/>
            <a:ext cx="5543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TÜZESSÉ TESZEM AJKAIDAT, </a:t>
            </a:r>
          </a:p>
          <a:p>
            <a:pPr algn="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GYÉMÁNTTÁ HOMLOKODAT!</a:t>
            </a:r>
          </a:p>
          <a:p>
            <a:pPr algn="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NÉPEMNEK ŐRÉVÉ RENDELLEK ÉN,</a:t>
            </a:r>
          </a:p>
          <a:p>
            <a:pPr algn="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LELKEMET ADOM MELLÉD! </a:t>
            </a:r>
          </a:p>
          <a:p>
            <a:pPr algn="r"/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II: KÜLDELEK ÉN, MEGÁLDLAK ÉN, CSAK MENJ ÉS HIRDESD SZAVAM! :II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19" y="2502327"/>
            <a:ext cx="1822862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038436" y="1623826"/>
            <a:ext cx="9232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ISMERED EZT A FILMET? </a:t>
            </a:r>
            <a:endParaRPr lang="hu-HU" sz="32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397336" y="2916583"/>
            <a:ext cx="5803900" cy="10335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2968337" y="2234372"/>
            <a:ext cx="92328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EL TUDOD MONDANI RÖVIDEN A TARTALMÁT?</a:t>
            </a:r>
          </a:p>
          <a:p>
            <a:pPr algn="r"/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 NEM, SEGÍT A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TANKÖNYV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18. OLDALA!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0" y="443510"/>
            <a:ext cx="4666258" cy="5899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Téglalap 16"/>
          <p:cNvSpPr/>
          <p:nvPr/>
        </p:nvSpPr>
        <p:spPr>
          <a:xfrm>
            <a:off x="2968336" y="3017838"/>
            <a:ext cx="9232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TE MILYEN FELTÉTELEKKEL</a:t>
            </a:r>
          </a:p>
          <a:p>
            <a:pPr algn="r"/>
            <a:r>
              <a:rPr lang="hu-H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VENNÉL RÉSZT EGY KÜLDETÉSBEN? </a:t>
            </a:r>
            <a:endParaRPr lang="hu-HU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6397337" y="4176017"/>
            <a:ext cx="5803900" cy="10335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2968337" y="4277272"/>
            <a:ext cx="9232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KITŐL FOGADNÁL EL MEGÍZÁST</a:t>
            </a:r>
          </a:p>
          <a:p>
            <a:pPr algn="r"/>
            <a:r>
              <a:rPr lang="hu-H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VALAMILYEN</a:t>
            </a:r>
            <a:r>
              <a:rPr lang="hu-HU" sz="2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FELADATRA? </a:t>
            </a:r>
            <a:endParaRPr lang="hu-HU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03" y="5362698"/>
            <a:ext cx="1403308" cy="13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08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2642609" y="613793"/>
            <a:ext cx="6906782" cy="1429547"/>
          </a:xfrm>
          <a:prstGeom prst="rect">
            <a:avLst/>
          </a:prstGeo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759510" y="659319"/>
            <a:ext cx="67898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FONTOS FELADATOT, KÜLDETÉST MINDIG IS KAPTAK AZ EMBEREK, AKÁR URALKODÓTÓL, AKÁR KATONAKÉNT. A SZENTÍRÁSBAN LEGTÖBBSZÖR ISTEN BÍZ MEG VALAKIT ILYEN KÜLDETÉSSEL. 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36096" y="2334596"/>
            <a:ext cx="623670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 EGYIK LEGKÜLÖNLEGESEBB MEGBÍZOTTJAI 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212900" y="2663860"/>
            <a:ext cx="3059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PRÓFÉTÁK</a:t>
            </a:r>
            <a:endParaRPr 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109891" y="3306701"/>
            <a:ext cx="1162913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VOLTAK.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rot="20699529">
            <a:off x="613245" y="4305975"/>
            <a:ext cx="27035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 HÍVTA ÉS KÜLDTE EL ŐKET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 rot="231670">
            <a:off x="3924693" y="3936642"/>
            <a:ext cx="323272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LEGFONTOSABB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FELADATUK:</a:t>
            </a:r>
          </a:p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ÜZENETÉNEK TOVÁBBADÁSA A NÉP FELÉ</a:t>
            </a:r>
          </a:p>
        </p:txBody>
      </p:sp>
      <p:sp>
        <p:nvSpPr>
          <p:cNvPr id="12" name="Szövegdoboz 11"/>
          <p:cNvSpPr txBox="1"/>
          <p:nvPr/>
        </p:nvSpPr>
        <p:spPr>
          <a:xfrm rot="21184223">
            <a:off x="7735453" y="4524362"/>
            <a:ext cx="41656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olyamatosan </a:t>
            </a:r>
            <a:r>
              <a:rPr lang="hu-H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figyelmeztették Isten népét, ha letértek </a:t>
            </a:r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HELYES útról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nyíllal 6"/>
          <p:cNvCxnSpPr>
            <a:stCxn id="8" idx="1"/>
          </p:cNvCxnSpPr>
          <p:nvPr/>
        </p:nvCxnSpPr>
        <p:spPr>
          <a:xfrm flipH="1">
            <a:off x="3352801" y="3017803"/>
            <a:ext cx="2860099" cy="126100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6354618" y="3270975"/>
            <a:ext cx="443347" cy="6729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8026400" y="3315703"/>
            <a:ext cx="868218" cy="117951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5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738909" y="1209734"/>
            <a:ext cx="3722254" cy="9185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951345" y="840402"/>
            <a:ext cx="16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MAI ÓRÁN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05163" y="1209733"/>
            <a:ext cx="4045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ÉZSAIÁS</a:t>
            </a:r>
            <a:endParaRPr lang="hu-H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8341837" y="907409"/>
            <a:ext cx="3722254" cy="39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951345" y="2206463"/>
            <a:ext cx="493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PRÓFÉTÁVAL ISMERKEDÜNK MEG.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187683" y="2923783"/>
            <a:ext cx="6151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NÉZZETEK UTÁNA, HOGY MIT TUDUNK ÉZSAIÁSRÓL!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75057" y="4337087"/>
            <a:ext cx="3435927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1. KB.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METTŐL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MEDDIG ÉLT?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831364" y="875186"/>
            <a:ext cx="330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Itt olvashatsz utána: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440866" y="5213158"/>
            <a:ext cx="335397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MIT TUDUNK A CSALÁDJÁRÓL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666335" y="4337087"/>
            <a:ext cx="423719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ÉLETKÖRÜLMÉNYEI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561606" y="5000316"/>
            <a:ext cx="210472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HOL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ÉLT?</a:t>
            </a:r>
          </a:p>
        </p:txBody>
      </p:sp>
      <p:sp>
        <p:nvSpPr>
          <p:cNvPr id="10" name="Szövegdoboz 9">
            <a:hlinkClick r:id="rId3"/>
          </p:cNvPr>
          <p:cNvSpPr txBox="1"/>
          <p:nvPr/>
        </p:nvSpPr>
        <p:spPr>
          <a:xfrm>
            <a:off x="9982203" y="1643358"/>
            <a:ext cx="712353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8" name="Szövegdoboz 17">
            <a:hlinkClick r:id="rId4"/>
          </p:cNvPr>
          <p:cNvSpPr txBox="1"/>
          <p:nvPr/>
        </p:nvSpPr>
        <p:spPr>
          <a:xfrm>
            <a:off x="11091720" y="1639097"/>
            <a:ext cx="703116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2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458687" y="3554189"/>
            <a:ext cx="479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(LEHETŐSÉG SZERINT PÁROS MUNKA, FÜZETBE)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Egyenes összekötő nyíllal 23"/>
          <p:cNvCxnSpPr/>
          <p:nvPr/>
        </p:nvCxnSpPr>
        <p:spPr>
          <a:xfrm flipV="1">
            <a:off x="4963681" y="1320543"/>
            <a:ext cx="3362612" cy="17299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1005014" y="5861668"/>
            <a:ext cx="621320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HÁNY KIRÁLY URALKODOTT ÉLETE ALATT?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33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3689349" y="2969921"/>
            <a:ext cx="5491594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3689349" y="2969921"/>
            <a:ext cx="5417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OLVASSÁTOK EL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TANKÖNYV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18. oldalán levő  </a:t>
            </a:r>
            <a:r>
              <a:rPr lang="hu-H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„Jeruzsálem, Kr. előtt 700-as évek”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szakaszát!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600036" y="1003345"/>
            <a:ext cx="6991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JERUZSÁLEM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ÉSZAIÁS KORÁBAN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56" y="2847646"/>
            <a:ext cx="145707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69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2641607"/>
            <a:ext cx="6934200" cy="15912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60922" y="2688979"/>
            <a:ext cx="6625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képek alapján próbáld saját szavaiddal elmondani az előbb olvasottakat!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" b="8971"/>
          <a:stretch/>
        </p:blipFill>
        <p:spPr>
          <a:xfrm>
            <a:off x="6591300" y="-1"/>
            <a:ext cx="5842000" cy="6874479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" y="4306011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Kulcsszavak: Dávid utódai,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Uzzijá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jólét, divat, ünnepek, bálványimádás, Asszíria, fenyegetettség, szegénység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66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3303</TotalTime>
  <Words>850</Words>
  <Application>Microsoft Office PowerPoint</Application>
  <PresentationFormat>Szélesvásznú</PresentationFormat>
  <Paragraphs>116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ÉZSAIÁS PRÓFÉTA ELHÍVÁSA I.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Dorka</dc:creator>
  <cp:lastModifiedBy>Szászi Andrea</cp:lastModifiedBy>
  <cp:revision>107</cp:revision>
  <dcterms:created xsi:type="dcterms:W3CDTF">2020-09-16T09:49:18Z</dcterms:created>
  <dcterms:modified xsi:type="dcterms:W3CDTF">2020-09-30T08:10:54Z</dcterms:modified>
</cp:coreProperties>
</file>