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72" r:id="rId5"/>
    <p:sldId id="273" r:id="rId6"/>
    <p:sldId id="274" r:id="rId7"/>
    <p:sldId id="283" r:id="rId8"/>
    <p:sldId id="275" r:id="rId9"/>
    <p:sldId id="279" r:id="rId10"/>
    <p:sldId id="280" r:id="rId11"/>
    <p:sldId id="285" r:id="rId12"/>
    <p:sldId id="281" r:id="rId13"/>
    <p:sldId id="284" r:id="rId14"/>
    <p:sldId id="286" r:id="rId15"/>
    <p:sldId id="282" r:id="rId16"/>
    <p:sldId id="278" r:id="rId17"/>
    <p:sldId id="259" r:id="rId18"/>
    <p:sldId id="260" r:id="rId19"/>
    <p:sldId id="261" r:id="rId20"/>
    <p:sldId id="263" r:id="rId21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878" y="-230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AB097-C8D3-4AE1-BAF6-31A653A18948}" type="datetimeFigureOut">
              <a:rPr lang="hu-HU" smtClean="0"/>
              <a:t>2021. 09. 01.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06BFB-B20A-4E8E-8A3E-375CB82FDB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14996026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AB097-C8D3-4AE1-BAF6-31A653A18948}" type="datetimeFigureOut">
              <a:rPr lang="hu-HU" smtClean="0"/>
              <a:t>2021. 09. 01.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06BFB-B20A-4E8E-8A3E-375CB82FDB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89020916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AB097-C8D3-4AE1-BAF6-31A653A18948}" type="datetimeFigureOut">
              <a:rPr lang="hu-HU" smtClean="0"/>
              <a:t>2021. 09. 01.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06BFB-B20A-4E8E-8A3E-375CB82FDB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90773407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AB097-C8D3-4AE1-BAF6-31A653A18948}" type="datetimeFigureOut">
              <a:rPr lang="hu-HU" smtClean="0"/>
              <a:t>2021. 09. 01.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06BFB-B20A-4E8E-8A3E-375CB82FDB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03946737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AB097-C8D3-4AE1-BAF6-31A653A18948}" type="datetimeFigureOut">
              <a:rPr lang="hu-HU" smtClean="0"/>
              <a:t>2021. 09. 01.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06BFB-B20A-4E8E-8A3E-375CB82FDB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29752514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AB097-C8D3-4AE1-BAF6-31A653A18948}" type="datetimeFigureOut">
              <a:rPr lang="hu-HU" smtClean="0"/>
              <a:t>2021. 09. 01.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06BFB-B20A-4E8E-8A3E-375CB82FDB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20862056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AB097-C8D3-4AE1-BAF6-31A653A18948}" type="datetimeFigureOut">
              <a:rPr lang="hu-HU" smtClean="0"/>
              <a:t>2021. 09. 01.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06BFB-B20A-4E8E-8A3E-375CB82FDB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27691381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AB097-C8D3-4AE1-BAF6-31A653A18948}" type="datetimeFigureOut">
              <a:rPr lang="hu-HU" smtClean="0"/>
              <a:t>2021. 09. 01.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06BFB-B20A-4E8E-8A3E-375CB82FDB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710181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AB097-C8D3-4AE1-BAF6-31A653A18948}" type="datetimeFigureOut">
              <a:rPr lang="hu-HU" smtClean="0"/>
              <a:t>2021. 09. 01.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06BFB-B20A-4E8E-8A3E-375CB82FDB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95750586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AB097-C8D3-4AE1-BAF6-31A653A18948}" type="datetimeFigureOut">
              <a:rPr lang="hu-HU" smtClean="0"/>
              <a:t>2021. 09. 01.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06BFB-B20A-4E8E-8A3E-375CB82FDB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89070839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AB097-C8D3-4AE1-BAF6-31A653A18948}" type="datetimeFigureOut">
              <a:rPr lang="hu-HU" smtClean="0"/>
              <a:t>2021. 09. 01.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06BFB-B20A-4E8E-8A3E-375CB82FDB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1293510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9AB097-C8D3-4AE1-BAF6-31A653A18948}" type="datetimeFigureOut">
              <a:rPr lang="hu-HU" smtClean="0"/>
              <a:t>2021. 09. 01.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A06BFB-B20A-4E8E-8A3E-375CB82FDB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48873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4.xml"/><Relationship Id="rId5" Type="http://schemas.openxmlformats.org/officeDocument/2006/relationships/slide" Target="slide13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hyperlink" Target="https://youtu.be/TT6H04XLUE4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rpi.reformatus.hu/sites/default/files/interaktiv_tankonyvek/Hittan_7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2qnZuCJves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abibliamindenkie.hu/uj/JHN/3" TargetMode="External"/><Relationship Id="rId4" Type="http://schemas.openxmlformats.org/officeDocument/2006/relationships/hyperlink" Target="http://rpi.reformatus.hu/sites/default/files/interaktiv_tankonyvek/Hittan_7/5.html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25" b="319"/>
          <a:stretch/>
        </p:blipFill>
        <p:spPr>
          <a:xfrm>
            <a:off x="-95534" y="-101600"/>
            <a:ext cx="12383068" cy="7794172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653309" y="1309234"/>
            <a:ext cx="5043055" cy="1136218"/>
          </a:xfrm>
        </p:spPr>
        <p:txBody>
          <a:bodyPr/>
          <a:lstStyle/>
          <a:p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NIKODÉMUS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653309" y="1073635"/>
            <a:ext cx="4442691" cy="471198"/>
          </a:xfrm>
        </p:spPr>
        <p:txBody>
          <a:bodyPr/>
          <a:lstStyle/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BESZÉLGETÉS JÉZUSSAL: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17" t="87196"/>
          <a:stretch/>
        </p:blipFill>
        <p:spPr>
          <a:xfrm>
            <a:off x="10667999" y="6418943"/>
            <a:ext cx="1073687" cy="87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5536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1000" b="-7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71" t="33771" b="14167"/>
          <a:stretch/>
        </p:blipFill>
        <p:spPr>
          <a:xfrm rot="20439016">
            <a:off x="6922878" y="150635"/>
            <a:ext cx="4047101" cy="6352807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576661" y="273841"/>
            <a:ext cx="70463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2400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NIKODÉMUST AZ </a:t>
            </a:r>
            <a:r>
              <a:rPr lang="hu-HU" sz="4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ÚJJÁSZÜLETÉS</a:t>
            </a:r>
            <a:endParaRPr lang="hu-HU" sz="2400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2400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GONDOLATA FOGLALKOZTATTA. </a:t>
            </a:r>
          </a:p>
        </p:txBody>
      </p:sp>
      <p:sp>
        <p:nvSpPr>
          <p:cNvPr id="2" name="Téglalap 1"/>
          <p:cNvSpPr/>
          <p:nvPr/>
        </p:nvSpPr>
        <p:spPr>
          <a:xfrm>
            <a:off x="-67734" y="4810577"/>
            <a:ext cx="12327467" cy="224676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Jézus 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válaszában elmagyarázta, hogy az újjászületés csak Istentől jöhet. Isten maga adja a kegyelmét és a megváltozás lehetőségét az embernek. Majd az ember fölismerve ezt, elfogadja Istent és követni akarja az Ő akaratát. Isten maga segít az embernek ebben</a:t>
            </a:r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hu-H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1661775" y="2484116"/>
            <a:ext cx="3363162" cy="168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u-HU" sz="2400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HOGY MONDANÁD</a:t>
            </a:r>
          </a:p>
          <a:p>
            <a:pPr algn="ctr">
              <a:lnSpc>
                <a:spcPct val="150000"/>
              </a:lnSpc>
            </a:pPr>
            <a:r>
              <a:rPr lang="hu-HU" sz="2400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EZT A KIFEJEZÉST</a:t>
            </a:r>
          </a:p>
          <a:p>
            <a:pPr algn="ctr">
              <a:lnSpc>
                <a:spcPct val="150000"/>
              </a:lnSpc>
            </a:pPr>
            <a:r>
              <a:rPr lang="hu-HU" sz="2400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MÁSKÉPPEN? </a:t>
            </a:r>
          </a:p>
        </p:txBody>
      </p:sp>
      <p:cxnSp>
        <p:nvCxnSpPr>
          <p:cNvPr id="8" name="Egyenes összekötő nyíllal 7"/>
          <p:cNvCxnSpPr/>
          <p:nvPr/>
        </p:nvCxnSpPr>
        <p:spPr>
          <a:xfrm flipV="1">
            <a:off x="3546675" y="1129816"/>
            <a:ext cx="553156" cy="14135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03066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1000" b="-7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824090" y="1381456"/>
            <a:ext cx="35785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MIT JELENT</a:t>
            </a:r>
          </a:p>
          <a:p>
            <a:r>
              <a:rPr lang="hu-H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MEGTÉRÉS</a:t>
            </a:r>
            <a:r>
              <a:rPr lang="hu-H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hu-H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824090" y="2594128"/>
            <a:ext cx="401020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 hitbeli folyamat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amelynek 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során az ember magatartása is megváltozik, mivel Isten felé fordul, és igyekszik az Ő akaratának 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engedelmeskedni.</a:t>
            </a:r>
          </a:p>
          <a:p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hangsúly az Isten felé forduláson van.</a:t>
            </a:r>
            <a:endParaRPr lang="hu-H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96" t="5802" b="13465"/>
          <a:stretch/>
        </p:blipFill>
        <p:spPr>
          <a:xfrm>
            <a:off x="7902222" y="452582"/>
            <a:ext cx="3658398" cy="6296961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9381067" y="2060643"/>
            <a:ext cx="1837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TUDOD-E? 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5566699" y="1817511"/>
            <a:ext cx="391724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Jordán-folyóban úszó halak amikor a Holt-tengerhez közelednek, akkor megérzik a víz növekvő sótartalmát, és visszafordulnak. Ezzel a képpel szokták szimbolizálni a megtérést is.</a:t>
            </a:r>
          </a:p>
        </p:txBody>
      </p:sp>
    </p:spTree>
    <p:extLst>
      <p:ext uri="{BB962C8B-B14F-4D97-AF65-F5344CB8AC3E}">
        <p14:creationId xmlns:p14="http://schemas.microsoft.com/office/powerpoint/2010/main" val="24623311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1000" b="-7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 cstate="email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68" y="1976620"/>
            <a:ext cx="12074232" cy="4611862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6708240" y="2212838"/>
            <a:ext cx="4583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HA NEM TUDOD, MIT JELENT, KATTINTS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71" t="33771" b="14167"/>
          <a:stretch/>
        </p:blipFill>
        <p:spPr>
          <a:xfrm rot="18218189" flipH="1">
            <a:off x="9510490" y="3921260"/>
            <a:ext cx="2000369" cy="2708009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409275" y="410859"/>
            <a:ext cx="81835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PRÓBÁLJÁTOK SAJÁT SZAVAITOKKAL ELMAGYARÁZNI, HOGY MIT JELENT AZ ALÁBBI ÁBRA!</a:t>
            </a:r>
            <a:endParaRPr lang="hu-H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églalap 6">
            <a:hlinkClick r:id="rId5" action="ppaction://hlinksldjump"/>
          </p:cNvPr>
          <p:cNvSpPr/>
          <p:nvPr/>
        </p:nvSpPr>
        <p:spPr>
          <a:xfrm>
            <a:off x="11268900" y="2201549"/>
            <a:ext cx="672614" cy="369332"/>
          </a:xfrm>
          <a:prstGeom prst="rect">
            <a:avLst/>
          </a:prstGeom>
          <a:ln>
            <a:solidFill>
              <a:schemeClr val="bg1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hu-H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IDE! </a:t>
            </a:r>
            <a:endParaRPr lang="hu-HU" dirty="0"/>
          </a:p>
        </p:txBody>
      </p:sp>
      <p:cxnSp>
        <p:nvCxnSpPr>
          <p:cNvPr id="9" name="Egyenes összekötő nyíllal 8"/>
          <p:cNvCxnSpPr/>
          <p:nvPr/>
        </p:nvCxnSpPr>
        <p:spPr>
          <a:xfrm>
            <a:off x="9268177" y="2582170"/>
            <a:ext cx="22579" cy="4658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Szövegdoboz 11">
            <a:hlinkClick r:id="rId6" action="ppaction://hlinksldjump"/>
          </p:cNvPr>
          <p:cNvSpPr txBox="1"/>
          <p:nvPr/>
        </p:nvSpPr>
        <p:spPr>
          <a:xfrm>
            <a:off x="4805333" y="5851901"/>
            <a:ext cx="250831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Továbblépés a Következő diára</a:t>
            </a:r>
            <a:endParaRPr lang="hu-HU" cap="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249070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1000" b="-7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hlinkClick r:id="rId3" action="ppaction://hlinksldjump"/>
          </p:cNvPr>
          <p:cNvSpPr txBox="1"/>
          <p:nvPr/>
        </p:nvSpPr>
        <p:spPr>
          <a:xfrm>
            <a:off x="5461983" y="4943969"/>
            <a:ext cx="1195010" cy="400110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VISSZA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1967701" y="1088192"/>
            <a:ext cx="818357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lélekvándorlás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, vagy latin szóval a 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reinkarnáció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 (= </a:t>
            </a:r>
            <a:r>
              <a:rPr lang="hu-HU" sz="2000" i="1" dirty="0">
                <a:latin typeface="Arial" panose="020B0604020202020204" pitchFamily="34" charset="0"/>
                <a:cs typeface="Arial" panose="020B0604020202020204" pitchFamily="34" charset="0"/>
              </a:rPr>
              <a:t>újra megtestesülés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) filozófiai vagy vallási fogalom, amely fő tana, hogy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az élőlények lelke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 a fizikai test halála után egy másik testbe vagy formába vándorol, azaz emberi, állati vagy növényi alakban újra megszületik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Egyes keleti vallások szerint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az újjászületések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sorozata mindaddig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folytatódik, amíg az életek során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az egyén el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nem éri a tökéletességet, és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nirvána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(indiai vallásokban a végső cél, beteljesülés) állapotát.</a:t>
            </a:r>
            <a:endParaRPr lang="hu-H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72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1000" b="-7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4705224" y="2173461"/>
            <a:ext cx="27085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SZERINTED MIÉRT? </a:t>
            </a:r>
            <a:endParaRPr lang="hu-H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1250824" y="2973681"/>
            <a:ext cx="961732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„MERT ÚGY SZERETTE ISTEN A VILÁGOT, HOGY AZ Ő EGYSZÜLÖTT FIÁT ADTA, HOGY AKI HISZ ŐBENNE, EL NE VESSZEN, HANEM ÖRÖK ÉLETE LEGYEN.”</a:t>
            </a:r>
            <a:endParaRPr lang="hu-HU" sz="32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5396668" y="5035784"/>
            <a:ext cx="13256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(JN 3,16)</a:t>
            </a:r>
            <a:endParaRPr lang="hu-H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804510" y="1211660"/>
            <a:ext cx="105099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TÖRTÉNETBEN ELHANGZÓ EGYIK BIBLIAI IGÉT, A MAI ARANYMONDÁST AZ </a:t>
            </a:r>
            <a:r>
              <a:rPr lang="hu-H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EVANGÉLIUMOK EVANGÉLIUMÁNAK</a:t>
            </a:r>
            <a:r>
              <a:rPr lang="hu-H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IS NEVEZIK. </a:t>
            </a:r>
          </a:p>
        </p:txBody>
      </p:sp>
    </p:spTree>
    <p:extLst>
      <p:ext uri="{BB962C8B-B14F-4D97-AF65-F5344CB8AC3E}">
        <p14:creationId xmlns:p14="http://schemas.microsoft.com/office/powerpoint/2010/main" val="8120939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1000" b="-7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25" b="319"/>
          <a:stretch/>
        </p:blipFill>
        <p:spPr>
          <a:xfrm>
            <a:off x="666043" y="-46388"/>
            <a:ext cx="11043111" cy="6950774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99433" y="1327071"/>
            <a:ext cx="8233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 LENNE LEHETŐSÉGED MA SZEMÉLYESEN</a:t>
            </a:r>
          </a:p>
          <a:p>
            <a:r>
              <a:rPr lang="hu-H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TALÁLKOZNI JÉZUSSAL, TE MIT KÉRDEZNÉL TŐLE? </a:t>
            </a:r>
            <a:endParaRPr lang="hu-H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199433" y="2259669"/>
            <a:ext cx="63763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OSSZÁTOK MEG EGYMÁSSAL A KÉRDÉSEITEKET! </a:t>
            </a:r>
            <a:endParaRPr lang="hu-H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17" t="87196"/>
          <a:stretch/>
        </p:blipFill>
        <p:spPr>
          <a:xfrm>
            <a:off x="10171288" y="5527121"/>
            <a:ext cx="1073687" cy="87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7430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1000" b="-7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086732" y="1545461"/>
            <a:ext cx="1927401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hu-H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Ismétlő feladat</a:t>
            </a:r>
            <a:endParaRPr lang="hu-H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6415088" y="1403893"/>
            <a:ext cx="5853289" cy="4001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Jézus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meglátogatta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Nikodémust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az egyik délután.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6804555" y="2165893"/>
            <a:ext cx="5463822" cy="4001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Nikodémus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az újjászületésről kérdezte Jézust.</a:t>
            </a:r>
            <a:endParaRPr lang="hu-H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5985164" y="3000290"/>
            <a:ext cx="6283213" cy="4001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Jézus </a:t>
            </a:r>
            <a:r>
              <a:rPr lang="hu-H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Nikodémust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az emberi kapcsolatokról tanította.</a:t>
            </a:r>
            <a:endParaRPr lang="hu-H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5846617" y="3754343"/>
            <a:ext cx="6421759" cy="4001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Jézus azért jött, hogy ítéletet tartson az emberek felett. </a:t>
            </a:r>
            <a:endParaRPr lang="hu-H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2447636" y="5734716"/>
            <a:ext cx="9820741" cy="4001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Jézus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azt magyarázta,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hogy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az embernek mit kell tennie ahhoz, hogy </a:t>
            </a:r>
            <a:r>
              <a:rPr lang="hu-H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újjászülessen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hu-H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6660443" y="4588740"/>
            <a:ext cx="5599290" cy="70788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Nikodémus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azt hitte, hogy újra kisbabának kell lennie ahhoz, hogy Isten országába kerüljön.</a:t>
            </a:r>
            <a:endParaRPr lang="hu-H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1032933" y="2067531"/>
            <a:ext cx="40752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Kattints azokra az állításokra, amelyek szerinted igazak!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1032933" y="3329251"/>
            <a:ext cx="40752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Beszéljétek meg, hogyan javítanátok ki hamis állításokat, hogy igazak legyenek! 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6660443" y="677866"/>
            <a:ext cx="5599290" cy="4001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Nikodémus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vezető foglalkozású, zsidó férfi volt.</a:t>
            </a:r>
          </a:p>
        </p:txBody>
      </p:sp>
    </p:spTree>
    <p:extLst>
      <p:ext uri="{BB962C8B-B14F-4D97-AF65-F5344CB8AC3E}">
        <p14:creationId xmlns:p14="http://schemas.microsoft.com/office/powerpoint/2010/main" val="809941051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1000" b="-7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églalap 21"/>
          <p:cNvSpPr/>
          <p:nvPr/>
        </p:nvSpPr>
        <p:spPr>
          <a:xfrm>
            <a:off x="3165411" y="3029802"/>
            <a:ext cx="5861178" cy="8977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Szövegdoboz 12"/>
          <p:cNvSpPr txBox="1"/>
          <p:nvPr/>
        </p:nvSpPr>
        <p:spPr>
          <a:xfrm>
            <a:off x="4319169" y="1388196"/>
            <a:ext cx="35536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cap="all" dirty="0" smtClean="0"/>
              <a:t>Énekeljünk!</a:t>
            </a:r>
            <a:endParaRPr lang="hu-HU" sz="4400" b="1" cap="all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3249030" y="3087804"/>
            <a:ext cx="4492215" cy="560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hu-HU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a zene elindításához kattints</a:t>
            </a:r>
            <a:endParaRPr lang="hu-HU" sz="4000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Kép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39" y="343640"/>
            <a:ext cx="1078652" cy="1082603"/>
          </a:xfrm>
          <a:prstGeom prst="rect">
            <a:avLst/>
          </a:prstGeom>
        </p:spPr>
      </p:pic>
      <p:pic>
        <p:nvPicPr>
          <p:cNvPr id="2" name="Kép 1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245" y="2704839"/>
            <a:ext cx="1574791" cy="1609998"/>
          </a:xfrm>
          <a:prstGeom prst="rect">
            <a:avLst/>
          </a:prstGeom>
        </p:spPr>
      </p:pic>
      <p:sp>
        <p:nvSpPr>
          <p:cNvPr id="12" name="Szövegdoboz 11"/>
          <p:cNvSpPr txBox="1"/>
          <p:nvPr/>
        </p:nvSpPr>
        <p:spPr>
          <a:xfrm>
            <a:off x="3543964" y="2022535"/>
            <a:ext cx="49846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HALLOD-E JÉZUS </a:t>
            </a:r>
            <a:r>
              <a:rPr lang="hu-HU" sz="1400" b="1" cap="al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HíVÁSÁT</a:t>
            </a:r>
            <a:endParaRPr lang="hu-HU" sz="1400" b="1" cap="all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9147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1000" b="-7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1987915" y="2249795"/>
            <a:ext cx="81431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6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IMÁDKOZZUNK</a:t>
            </a:r>
            <a:endParaRPr lang="hu-HU" sz="24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566" y="741726"/>
            <a:ext cx="913844" cy="97233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202847" y="2995274"/>
            <a:ext cx="814816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AZÉRT, HOGY ISTEN SEGÍTSEN NEKÜNK FELISMERNI AZ Ő ÜDVÖSSÉGRE HÍVÓ HANGJÁT,</a:t>
            </a:r>
          </a:p>
          <a:p>
            <a:pPr algn="ctr"/>
            <a:r>
              <a:rPr lang="hu-H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INGYEN KÍNÁLT BŰNBOCSÁNATOT,</a:t>
            </a:r>
          </a:p>
          <a:p>
            <a:pPr algn="ctr"/>
            <a:r>
              <a:rPr lang="hu-H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SZERETŐ KEGYELMÉT,</a:t>
            </a:r>
          </a:p>
          <a:p>
            <a:pPr algn="ctr"/>
            <a:r>
              <a:rPr lang="hu-H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ADJON BELSŐ INDÍTTATÁST ARRA, HOGY ÉLETÜNKET MI IS ÚJJÁSZÜLETETT GYERMEKEKÉNT ÉLHESSÜK! </a:t>
            </a:r>
            <a:endParaRPr lang="hu-H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2678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1000" b="-7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1981766" y="1467634"/>
            <a:ext cx="8228468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8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 </a:t>
            </a:r>
            <a:r>
              <a:rPr lang="hu-HU" sz="28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Atyánk</a:t>
            </a:r>
            <a:r>
              <a:rPr lang="hu-HU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hu-HU" sz="28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aki a mennyekben vagy, szenteltessék meg a te neved,</a:t>
            </a:r>
            <a:br>
              <a:rPr lang="hu-HU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jöjjön el a te országod, legyen meg a te akaratod, amint a mennyben, úgy a földön is;</a:t>
            </a:r>
            <a:br>
              <a:rPr lang="hu-HU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Mindennapi kenyerünket add meg nekünk ma,</a:t>
            </a:r>
            <a:br>
              <a:rPr lang="hu-HU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bocsásd meg vétkeinket, miképpen mi is megbocsátunk az ellenünk vétkezőknek;</a:t>
            </a:r>
            <a:br>
              <a:rPr lang="hu-HU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ne </a:t>
            </a:r>
            <a:r>
              <a:rPr lang="hu-HU" sz="2000" cap="al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vígy</a:t>
            </a:r>
            <a:r>
              <a:rPr lang="hu-HU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minket kísértésbe, de szabadíts meg a gonosztól;</a:t>
            </a:r>
            <a:br>
              <a:rPr lang="hu-HU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Mert tied az ország, a hatalom és a dicsőség mindörökké.</a:t>
            </a:r>
            <a:br>
              <a:rPr lang="hu-HU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Ámen.</a:t>
            </a:r>
            <a:br>
              <a:rPr lang="hu-HU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(Mt 6,9-13)</a:t>
            </a:r>
          </a:p>
          <a:p>
            <a:pPr algn="ctr"/>
            <a:endParaRPr lang="hu-HU" cap="all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591" y="2546724"/>
            <a:ext cx="1524132" cy="162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7939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1000" b="-7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/>
        </p:nvSpPr>
        <p:spPr>
          <a:xfrm>
            <a:off x="2024427" y="804346"/>
            <a:ext cx="814314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6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ÁLDÁS, BÉKESSÉG!</a:t>
            </a:r>
            <a:endParaRPr lang="hu-HU" sz="2400" cap="all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400" cap="all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215" y="2169502"/>
            <a:ext cx="1524132" cy="1621677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2024427" y="4294561"/>
            <a:ext cx="814314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36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IMÁDKOZZUNK</a:t>
            </a:r>
            <a:endParaRPr lang="hu-HU" sz="24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400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AZÉRT, HOGY a mai órán meg tudjuk hallani és érteni azt az üzenetet, amit isten személyesen nekünk szán! </a:t>
            </a:r>
          </a:p>
        </p:txBody>
      </p:sp>
    </p:spTree>
    <p:extLst>
      <p:ext uri="{BB962C8B-B14F-4D97-AF65-F5344CB8AC3E}">
        <p14:creationId xmlns:p14="http://schemas.microsoft.com/office/powerpoint/2010/main" val="32726560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25"/>
          <a:stretch/>
        </p:blipFill>
        <p:spPr>
          <a:xfrm>
            <a:off x="-95534" y="-101601"/>
            <a:ext cx="12383068" cy="7827593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415496" y="760330"/>
            <a:ext cx="5680504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hu-HU" sz="4400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Áldás, Békesség! </a:t>
            </a:r>
            <a:endParaRPr lang="hu-HU" sz="4400" cap="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17" t="87196"/>
          <a:stretch/>
        </p:blipFill>
        <p:spPr>
          <a:xfrm>
            <a:off x="10677236" y="6280398"/>
            <a:ext cx="1073687" cy="878114"/>
          </a:xfrm>
          <a:prstGeom prst="rect">
            <a:avLst/>
          </a:prstGeom>
        </p:spPr>
      </p:pic>
      <p:sp>
        <p:nvSpPr>
          <p:cNvPr id="7" name="Téglalap 6"/>
          <p:cNvSpPr/>
          <p:nvPr/>
        </p:nvSpPr>
        <p:spPr>
          <a:xfrm>
            <a:off x="415496" y="2391702"/>
            <a:ext cx="695234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 PPT-</a:t>
            </a:r>
            <a:r>
              <a:rPr lang="hu-H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ben</a:t>
            </a: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felhasznált képek megtalálhatók a </a:t>
            </a: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Református hittankönyv</a:t>
            </a: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ben. </a:t>
            </a:r>
            <a:endParaRPr lang="hu-HU" sz="1050" cap="all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7602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1000" b="-7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445" y="123294"/>
            <a:ext cx="10131109" cy="5392134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32228" y="391886"/>
            <a:ext cx="660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BESZÉLGESSETEK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 KÉRDÉSEK ALAPJÁN!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1897743" y="5219880"/>
            <a:ext cx="83965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VAN-E KAKUKKTOJÁS A KÉPEK KÖZÖTT?</a:t>
            </a:r>
          </a:p>
          <a:p>
            <a:pPr algn="ctr"/>
            <a:r>
              <a:rPr 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 IGEN, SZERINTED MELYIK?</a:t>
            </a:r>
            <a:endParaRPr lang="hu-H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9793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1000" b="-7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445" y="-123448"/>
            <a:ext cx="10131109" cy="5392134"/>
          </a:xfrm>
          <a:prstGeom prst="rect">
            <a:avLst/>
          </a:prstGeom>
        </p:spPr>
      </p:pic>
      <p:sp>
        <p:nvSpPr>
          <p:cNvPr id="10" name="Szövegdoboz 9"/>
          <p:cNvSpPr txBox="1"/>
          <p:nvPr/>
        </p:nvSpPr>
        <p:spPr>
          <a:xfrm>
            <a:off x="1897743" y="4915080"/>
            <a:ext cx="83965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FENTIEK KÖZÜL MELYIK MÓDJÁT HASZNÁLOD LEGGYAKRABBAN A KOMMUNIKÁCIÓNAK? </a:t>
            </a:r>
            <a:endParaRPr lang="hu-H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14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1000" b="-7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445" y="-123448"/>
            <a:ext cx="10131109" cy="5392134"/>
          </a:xfrm>
          <a:prstGeom prst="rect">
            <a:avLst/>
          </a:prstGeom>
        </p:spPr>
      </p:pic>
      <p:sp>
        <p:nvSpPr>
          <p:cNvPr id="10" name="Szövegdoboz 9"/>
          <p:cNvSpPr txBox="1"/>
          <p:nvPr/>
        </p:nvSpPr>
        <p:spPr>
          <a:xfrm>
            <a:off x="1897743" y="4915080"/>
            <a:ext cx="83965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KIVEL SZOKTÁL A LEGTÖBBET BESZÉLGETNI? </a:t>
            </a:r>
          </a:p>
          <a:p>
            <a:pPr algn="ctr"/>
            <a:r>
              <a:rPr 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MIÉRT?</a:t>
            </a:r>
          </a:p>
          <a:p>
            <a:pPr algn="ctr"/>
            <a:r>
              <a:rPr 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MILYEN TÉMÁKRÓL?</a:t>
            </a:r>
            <a:endParaRPr lang="hu-H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26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1000" b="-7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445" y="-123448"/>
            <a:ext cx="10131109" cy="5392134"/>
          </a:xfrm>
          <a:prstGeom prst="rect">
            <a:avLst/>
          </a:prstGeom>
        </p:spPr>
      </p:pic>
      <p:sp>
        <p:nvSpPr>
          <p:cNvPr id="10" name="Szövegdoboz 9"/>
          <p:cNvSpPr txBox="1"/>
          <p:nvPr/>
        </p:nvSpPr>
        <p:spPr>
          <a:xfrm>
            <a:off x="1897743" y="4886051"/>
            <a:ext cx="83965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FOGLALKOZTAT-E OLYAN KÉRDÉS,</a:t>
            </a:r>
          </a:p>
          <a:p>
            <a:pPr algn="ctr"/>
            <a:r>
              <a:rPr 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AMIT NEM TUDSZ MEGBESZÉLNI SENKIVEL?</a:t>
            </a:r>
          </a:p>
          <a:p>
            <a:pPr algn="ctr"/>
            <a:r>
              <a:rPr 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KIHEZ FORDULNÁL EZZEL MÉGIS?</a:t>
            </a:r>
            <a:endParaRPr lang="hu-H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3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1000" b="-7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494636" y="1030513"/>
            <a:ext cx="95492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2400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Jézus korában élt egy </a:t>
            </a:r>
            <a:r>
              <a:rPr lang="hu-HU" sz="2400" b="1" cap="al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Nikodémus</a:t>
            </a:r>
            <a:r>
              <a:rPr lang="hu-HU" sz="2400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nevű ember, akit foglalkoztatott egy nagyon fontos kérdés, ezért az éjszaka közepén felkereste Jézust... </a:t>
            </a:r>
          </a:p>
        </p:txBody>
      </p:sp>
      <p:sp>
        <p:nvSpPr>
          <p:cNvPr id="5" name="Téglalap 4"/>
          <p:cNvSpPr/>
          <p:nvPr/>
        </p:nvSpPr>
        <p:spPr>
          <a:xfrm>
            <a:off x="494636" y="4038810"/>
            <a:ext cx="45015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Hallgassátok meg a beszélgetésüket! </a:t>
            </a:r>
            <a:endParaRPr lang="hu-H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églalap 5">
            <a:hlinkClick r:id="rId3"/>
          </p:cNvPr>
          <p:cNvSpPr/>
          <p:nvPr/>
        </p:nvSpPr>
        <p:spPr>
          <a:xfrm>
            <a:off x="584509" y="4732467"/>
            <a:ext cx="2057091" cy="52322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Kattints ide!</a:t>
            </a:r>
            <a:endParaRPr lang="hu-H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71" t="33771" b="14167"/>
          <a:stretch/>
        </p:blipFill>
        <p:spPr>
          <a:xfrm>
            <a:off x="7474417" y="101600"/>
            <a:ext cx="4772283" cy="67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1590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1000" b="-7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Kép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71" t="33771" b="14167"/>
          <a:stretch/>
        </p:blipFill>
        <p:spPr>
          <a:xfrm rot="2066885" flipH="1">
            <a:off x="4565266" y="-107583"/>
            <a:ext cx="4990861" cy="6756400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598311" y="874892"/>
            <a:ext cx="5497689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hu-H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következő feladatban párokban dolgozzatok! </a:t>
            </a:r>
            <a:endParaRPr lang="hu-H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619689" y="2536474"/>
            <a:ext cx="3715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OLVASSÁTOK EL</a:t>
            </a:r>
            <a:endParaRPr lang="hu-H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642267" y="2994060"/>
            <a:ext cx="28532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ú</a:t>
            </a:r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jra a történetet</a:t>
            </a:r>
          </a:p>
          <a:p>
            <a: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árbeszédes</a:t>
            </a:r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formában! </a:t>
            </a:r>
            <a:endParaRPr lang="hu-H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9113005" y="1704467"/>
            <a:ext cx="2805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Tankönyv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(24.old.)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642267" y="4306395"/>
            <a:ext cx="1817201" cy="523220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r>
              <a:rPr lang="hu-HU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Jn</a:t>
            </a:r>
            <a:r>
              <a:rPr lang="hu-HU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3,1-16</a:t>
            </a:r>
            <a:endParaRPr lang="hu-HU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zövegdoboz 14">
            <a:hlinkClick r:id="rId4"/>
          </p:cNvPr>
          <p:cNvSpPr txBox="1"/>
          <p:nvPr/>
        </p:nvSpPr>
        <p:spPr>
          <a:xfrm>
            <a:off x="9538457" y="2303382"/>
            <a:ext cx="1954383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Online</a:t>
            </a:r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TK.</a:t>
            </a:r>
            <a:endParaRPr lang="hu-H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9946727" y="3264607"/>
            <a:ext cx="1388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KATTINTS!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Egyenes összekötő nyíllal 20"/>
          <p:cNvCxnSpPr/>
          <p:nvPr/>
        </p:nvCxnSpPr>
        <p:spPr>
          <a:xfrm flipV="1">
            <a:off x="10592709" y="4634228"/>
            <a:ext cx="2" cy="3245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Egyenes összekötő nyíllal 22"/>
          <p:cNvCxnSpPr/>
          <p:nvPr/>
        </p:nvCxnSpPr>
        <p:spPr>
          <a:xfrm flipV="1">
            <a:off x="10592707" y="2924375"/>
            <a:ext cx="2" cy="3245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Szövegdoboz 24"/>
          <p:cNvSpPr txBox="1"/>
          <p:nvPr/>
        </p:nvSpPr>
        <p:spPr>
          <a:xfrm>
            <a:off x="9946727" y="4985658"/>
            <a:ext cx="1388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KATTINTS!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9538457" y="3633939"/>
            <a:ext cx="1954383" cy="98488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endParaRPr lang="hu-HU" dirty="0" smtClean="0">
              <a:hlinkClick r:id="rId5"/>
            </a:endParaRPr>
          </a:p>
          <a:p>
            <a:pPr algn="ctr"/>
            <a:r>
              <a:rPr lang="hu-HU" sz="2200" dirty="0" smtClean="0">
                <a:hlinkClick r:id="rId5"/>
              </a:rPr>
              <a:t>Online Biblia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88878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1000" b="-7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 rot="21440713">
            <a:off x="442878" y="752856"/>
            <a:ext cx="5204178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hu-H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történet sok ponton magyarázatra szorul.</a:t>
            </a:r>
            <a:endParaRPr lang="hu-H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 rot="196805">
            <a:off x="519288" y="1623553"/>
            <a:ext cx="4684889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hu-H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Írjatok egy E-MAILT a tanárotok címére, </a:t>
            </a:r>
            <a:endParaRPr lang="hu-H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-319541" y="2149605"/>
            <a:ext cx="56105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amiben megválaszoljátok </a:t>
            </a:r>
            <a:r>
              <a:rPr lang="hu-H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ezeket</a:t>
            </a:r>
          </a:p>
          <a:p>
            <a:pPr algn="r"/>
            <a:r>
              <a:rPr lang="hu-H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kérdéseket!  </a:t>
            </a:r>
          </a:p>
        </p:txBody>
      </p:sp>
      <p:sp>
        <p:nvSpPr>
          <p:cNvPr id="10" name="Téglalap 9"/>
          <p:cNvSpPr/>
          <p:nvPr/>
        </p:nvSpPr>
        <p:spPr>
          <a:xfrm rot="20991846">
            <a:off x="1990042" y="2546836"/>
            <a:ext cx="2204869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6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endParaRPr lang="hu-HU" sz="1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 rot="331570">
            <a:off x="5994400" y="608226"/>
            <a:ext cx="56049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MIÉRT ÉJSZAKA MENT NIKODÉMUS JÉZUSHOZ</a:t>
            </a:r>
            <a:endParaRPr lang="hu-H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églalap 11"/>
          <p:cNvSpPr/>
          <p:nvPr/>
        </p:nvSpPr>
        <p:spPr>
          <a:xfrm rot="1174865">
            <a:off x="11386380" y="849338"/>
            <a:ext cx="65434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60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hu-HU" sz="6000" b="1" dirty="0"/>
          </a:p>
        </p:txBody>
      </p:sp>
      <p:sp>
        <p:nvSpPr>
          <p:cNvPr id="13" name="Szövegdoboz 12"/>
          <p:cNvSpPr txBox="1"/>
          <p:nvPr/>
        </p:nvSpPr>
        <p:spPr>
          <a:xfrm rot="183167">
            <a:off x="5994399" y="2136951"/>
            <a:ext cx="56049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MELYIK ÓSZÖVETSÉGI TÖRTÉNETET IDÉZI JÉZUS</a:t>
            </a:r>
          </a:p>
          <a:p>
            <a:pPr algn="r"/>
            <a:r>
              <a:rPr lang="hu-H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BESZÉLGETÉSBEN</a:t>
            </a:r>
            <a:endParaRPr lang="hu-H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églalap 13"/>
          <p:cNvSpPr/>
          <p:nvPr/>
        </p:nvSpPr>
        <p:spPr>
          <a:xfrm rot="21161554">
            <a:off x="11386380" y="2695189"/>
            <a:ext cx="65434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60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hu-HU" sz="6000" b="1" dirty="0"/>
          </a:p>
        </p:txBody>
      </p:sp>
      <p:sp>
        <p:nvSpPr>
          <p:cNvPr id="15" name="Szövegdoboz 14"/>
          <p:cNvSpPr txBox="1"/>
          <p:nvPr/>
        </p:nvSpPr>
        <p:spPr>
          <a:xfrm rot="21327382">
            <a:off x="6084511" y="4012049"/>
            <a:ext cx="56049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HOGYAN LEHETSÉGES AZ ÚJJÁSZÜLETÉS JÉZUS SZERINT</a:t>
            </a:r>
            <a:endParaRPr lang="hu-H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églalap 16"/>
          <p:cNvSpPr/>
          <p:nvPr/>
        </p:nvSpPr>
        <p:spPr>
          <a:xfrm rot="158005">
            <a:off x="11492035" y="3884773"/>
            <a:ext cx="65434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60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hu-HU" sz="6000" b="1" dirty="0"/>
          </a:p>
        </p:txBody>
      </p:sp>
      <p:sp>
        <p:nvSpPr>
          <p:cNvPr id="18" name="Szövegdoboz 17"/>
          <p:cNvSpPr txBox="1"/>
          <p:nvPr/>
        </p:nvSpPr>
        <p:spPr>
          <a:xfrm rot="205307">
            <a:off x="1846672" y="5463034"/>
            <a:ext cx="99566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 OLYAN RÉSZ, AMI SZÁMOTOKRA NEHEZEN ÉRTHETŐ</a:t>
            </a:r>
          </a:p>
          <a:p>
            <a:pPr algn="r"/>
            <a:r>
              <a:rPr lang="hu-H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TEGYETEK FEL EGY KÉRDÉST EZZEL KAPCSOLATBAN! </a:t>
            </a:r>
            <a:endParaRPr lang="hu-H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Egyenes összekötő nyíllal 19"/>
          <p:cNvCxnSpPr/>
          <p:nvPr/>
        </p:nvCxnSpPr>
        <p:spPr>
          <a:xfrm flipV="1">
            <a:off x="5339644" y="1162756"/>
            <a:ext cx="2506134" cy="1232923"/>
          </a:xfrm>
          <a:prstGeom prst="straightConnector1">
            <a:avLst/>
          </a:prstGeom>
          <a:ln w="38100"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nyíllal 20"/>
          <p:cNvCxnSpPr/>
          <p:nvPr/>
        </p:nvCxnSpPr>
        <p:spPr>
          <a:xfrm>
            <a:off x="5431526" y="2503548"/>
            <a:ext cx="1981200" cy="99936"/>
          </a:xfrm>
          <a:prstGeom prst="straightConnector1">
            <a:avLst/>
          </a:prstGeom>
          <a:ln w="38100"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nyíllal 22"/>
          <p:cNvCxnSpPr/>
          <p:nvPr/>
        </p:nvCxnSpPr>
        <p:spPr>
          <a:xfrm>
            <a:off x="5491069" y="2669518"/>
            <a:ext cx="1944235" cy="1641957"/>
          </a:xfrm>
          <a:prstGeom prst="straightConnector1">
            <a:avLst/>
          </a:prstGeom>
          <a:ln w="38100"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gyenes összekötő nyíllal 24"/>
          <p:cNvCxnSpPr/>
          <p:nvPr/>
        </p:nvCxnSpPr>
        <p:spPr>
          <a:xfrm>
            <a:off x="5357714" y="2707007"/>
            <a:ext cx="1182160" cy="2662411"/>
          </a:xfrm>
          <a:prstGeom prst="straightConnector1">
            <a:avLst/>
          </a:prstGeom>
          <a:ln w="38100"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églalap 28"/>
          <p:cNvSpPr/>
          <p:nvPr/>
        </p:nvSpPr>
        <p:spPr>
          <a:xfrm rot="20862503">
            <a:off x="11492035" y="5293956"/>
            <a:ext cx="65434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60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hu-HU" sz="6000" b="1" dirty="0"/>
          </a:p>
        </p:txBody>
      </p:sp>
    </p:spTree>
    <p:extLst>
      <p:ext uri="{BB962C8B-B14F-4D97-AF65-F5344CB8AC3E}">
        <p14:creationId xmlns:p14="http://schemas.microsoft.com/office/powerpoint/2010/main" val="14681132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7" grpId="0"/>
      <p:bldP spid="18" grpId="0"/>
      <p:bldP spid="29" grpId="0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591</Words>
  <Application>Microsoft Office PowerPoint</Application>
  <PresentationFormat>Szélesvásznú</PresentationFormat>
  <Paragraphs>92</Paragraphs>
  <Slides>20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Office-téma</vt:lpstr>
      <vt:lpstr>NIKODÉMUS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NIKODÉMUS</dc:title>
  <dc:creator>Dorka</dc:creator>
  <cp:lastModifiedBy>RPI</cp:lastModifiedBy>
  <cp:revision>49</cp:revision>
  <dcterms:created xsi:type="dcterms:W3CDTF">2020-10-26T06:29:21Z</dcterms:created>
  <dcterms:modified xsi:type="dcterms:W3CDTF">2021-09-01T09:21:34Z</dcterms:modified>
</cp:coreProperties>
</file>