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64" r:id="rId4"/>
    <p:sldId id="260" r:id="rId5"/>
    <p:sldId id="269" r:id="rId6"/>
    <p:sldId id="267" r:id="rId7"/>
    <p:sldId id="273" r:id="rId8"/>
    <p:sldId id="270" r:id="rId9"/>
    <p:sldId id="268" r:id="rId10"/>
    <p:sldId id="271" r:id="rId11"/>
    <p:sldId id="279" r:id="rId12"/>
    <p:sldId id="272" r:id="rId13"/>
    <p:sldId id="280" r:id="rId14"/>
    <p:sldId id="258" r:id="rId15"/>
    <p:sldId id="274" r:id="rId16"/>
    <p:sldId id="275" r:id="rId17"/>
    <p:sldId id="278" r:id="rId18"/>
    <p:sldId id="276" r:id="rId19"/>
    <p:sldId id="281" r:id="rId20"/>
    <p:sldId id="277" r:id="rId21"/>
    <p:sldId id="263" r:id="rId22"/>
    <p:sldId id="282" r:id="rId23"/>
    <p:sldId id="261" r:id="rId24"/>
    <p:sldId id="283" r:id="rId25"/>
    <p:sldId id="284" r:id="rId26"/>
    <p:sldId id="292" r:id="rId27"/>
    <p:sldId id="285" r:id="rId28"/>
    <p:sldId id="293" r:id="rId29"/>
    <p:sldId id="286" r:id="rId30"/>
    <p:sldId id="294" r:id="rId31"/>
    <p:sldId id="287" r:id="rId32"/>
    <p:sldId id="295" r:id="rId33"/>
    <p:sldId id="288" r:id="rId34"/>
    <p:sldId id="296" r:id="rId35"/>
    <p:sldId id="289" r:id="rId36"/>
    <p:sldId id="297" r:id="rId37"/>
    <p:sldId id="290" r:id="rId38"/>
    <p:sldId id="298" r:id="rId39"/>
    <p:sldId id="266" r:id="rId40"/>
    <p:sldId id="262" r:id="rId41"/>
    <p:sldId id="299" r:id="rId42"/>
    <p:sldId id="301" r:id="rId4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640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66" autoAdjust="0"/>
  </p:normalViewPr>
  <p:slideViewPr>
    <p:cSldViewPr snapToGrid="0" showGuides="1">
      <p:cViewPr>
        <p:scale>
          <a:sx n="75" d="100"/>
          <a:sy n="75" d="100"/>
        </p:scale>
        <p:origin x="874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D5D20-E92D-4E54-AB56-6DA831D83004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F9C7E-134D-4947-A98C-9DF7ED23793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7215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F9C7E-134D-4947-A98C-9DF7ED237937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9747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F9C7E-134D-4947-A98C-9DF7ED237937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9711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F9C7E-134D-4947-A98C-9DF7ED237937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1168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F9C7E-134D-4947-A98C-9DF7ED237937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9173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3411-C5EA-4330-85AF-2B38A000215F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2D3A-C3DF-4440-A041-9B02DBEB8A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1524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3411-C5EA-4330-85AF-2B38A000215F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2D3A-C3DF-4440-A041-9B02DBEB8A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4575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3411-C5EA-4330-85AF-2B38A000215F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2D3A-C3DF-4440-A041-9B02DBEB8A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359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3411-C5EA-4330-85AF-2B38A000215F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2D3A-C3DF-4440-A041-9B02DBEB8A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8946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3411-C5EA-4330-85AF-2B38A000215F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2D3A-C3DF-4440-A041-9B02DBEB8A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7690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3411-C5EA-4330-85AF-2B38A000215F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2D3A-C3DF-4440-A041-9B02DBEB8A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8878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3411-C5EA-4330-85AF-2B38A000215F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2D3A-C3DF-4440-A041-9B02DBEB8A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669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3411-C5EA-4330-85AF-2B38A000215F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2D3A-C3DF-4440-A041-9B02DBEB8A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0265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3411-C5EA-4330-85AF-2B38A000215F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2D3A-C3DF-4440-A041-9B02DBEB8A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92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3411-C5EA-4330-85AF-2B38A000215F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2D3A-C3DF-4440-A041-9B02DBEB8A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090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3411-C5EA-4330-85AF-2B38A000215F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2D3A-C3DF-4440-A041-9B02DBEB8A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5316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B3411-C5EA-4330-85AF-2B38A000215F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92D3A-C3DF-4440-A041-9B02DBEB8A2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312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view14898237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hyperlink" Target="https://learningapps.org/view14898324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hyperlink" Target="https://www.youtube.com/watch?v=b3_WSWJ6D5U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hyperlink" Target="http://rpi.reformatus.hu/sites/default/files/interaktiv_tankonyvek/Hittan_7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  <a14:imgEffect>
                      <a14:colorTemperature colorTemp="5900"/>
                    </a14:imgEffect>
                    <a14:imgEffect>
                      <a14:saturation sat="84000"/>
                    </a14:imgEffect>
                  </a14:imgLayer>
                </a14:imgProps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" y="888840"/>
            <a:ext cx="12177737" cy="5017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3"/>
          <a:stretch/>
        </p:blipFill>
        <p:spPr>
          <a:xfrm>
            <a:off x="23457" y="4501272"/>
            <a:ext cx="5511627" cy="2270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9" r="519"/>
          <a:stretch/>
        </p:blipFill>
        <p:spPr>
          <a:xfrm>
            <a:off x="7939247" y="4601844"/>
            <a:ext cx="4252753" cy="2235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-15434"/>
            <a:ext cx="4673737" cy="200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643" y="4565654"/>
            <a:ext cx="5376957" cy="2292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9" t="27609"/>
          <a:stretch/>
        </p:blipFill>
        <p:spPr>
          <a:xfrm>
            <a:off x="23457" y="23602"/>
            <a:ext cx="4887828" cy="1965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83" y="20162"/>
            <a:ext cx="4623317" cy="1965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20" name="Szövegdoboz 19"/>
          <p:cNvSpPr txBox="1"/>
          <p:nvPr/>
        </p:nvSpPr>
        <p:spPr>
          <a:xfrm>
            <a:off x="-39395" y="3968766"/>
            <a:ext cx="12241001" cy="76944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ÖNMAGÁRÓL TANÍT</a:t>
            </a:r>
            <a:endParaRPr lang="hu-H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12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70383" y="373224"/>
            <a:ext cx="1278294" cy="175415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2774301" y="373224"/>
            <a:ext cx="1278294" cy="17541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4578219" y="373224"/>
            <a:ext cx="1278294" cy="175415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4578219" y="2551922"/>
            <a:ext cx="1278294" cy="175415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6383690" y="2551922"/>
            <a:ext cx="1278294" cy="175415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8186055" y="373224"/>
            <a:ext cx="1278294" cy="175415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970383" y="2551922"/>
            <a:ext cx="1278294" cy="17541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2774301" y="2551922"/>
            <a:ext cx="1278294" cy="175415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6382137" y="373224"/>
            <a:ext cx="1278294" cy="1754156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8186055" y="2551922"/>
            <a:ext cx="1278294" cy="17541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9989973" y="373224"/>
            <a:ext cx="1278294" cy="175415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9988420" y="2551922"/>
            <a:ext cx="1278294" cy="1754156"/>
          </a:xfrm>
          <a:prstGeom prst="rect">
            <a:avLst/>
          </a:prstGeom>
          <a:solidFill>
            <a:srgbClr val="91640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656451" y="4919869"/>
            <a:ext cx="68078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…A JOBBRA MELLETTED ÜLŐT?</a:t>
            </a:r>
            <a:endParaRPr lang="hu-H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1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70383" y="373224"/>
            <a:ext cx="1278294" cy="175415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2774301" y="373224"/>
            <a:ext cx="1278294" cy="17541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4578219" y="373224"/>
            <a:ext cx="1278294" cy="175415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4578219" y="2551922"/>
            <a:ext cx="1278294" cy="175415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6383690" y="2551922"/>
            <a:ext cx="1278294" cy="175415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8186055" y="373224"/>
            <a:ext cx="1278294" cy="175415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970383" y="2551922"/>
            <a:ext cx="1278294" cy="17541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2774301" y="2551922"/>
            <a:ext cx="1278294" cy="175415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6382137" y="373224"/>
            <a:ext cx="1278294" cy="1754156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8186055" y="2551922"/>
            <a:ext cx="1278294" cy="17541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9989973" y="373224"/>
            <a:ext cx="1278294" cy="175415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9988420" y="2551922"/>
            <a:ext cx="1278294" cy="1754156"/>
          </a:xfrm>
          <a:prstGeom prst="rect">
            <a:avLst/>
          </a:prstGeom>
          <a:solidFill>
            <a:srgbClr val="91640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656451" y="5138530"/>
            <a:ext cx="6807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…ISTENT?</a:t>
            </a:r>
            <a:endParaRPr lang="hu-H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29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70383" y="373224"/>
            <a:ext cx="1278294" cy="175415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2774301" y="373224"/>
            <a:ext cx="1278294" cy="17541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4578219" y="373224"/>
            <a:ext cx="1278294" cy="175415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4578219" y="2551922"/>
            <a:ext cx="1278294" cy="175415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6383690" y="2551922"/>
            <a:ext cx="1278294" cy="175415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8186055" y="373224"/>
            <a:ext cx="1278294" cy="175415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970383" y="2551922"/>
            <a:ext cx="1278294" cy="17541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2774301" y="2551922"/>
            <a:ext cx="1278294" cy="175415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6382137" y="373224"/>
            <a:ext cx="1278294" cy="1754156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8186055" y="2551922"/>
            <a:ext cx="1278294" cy="17541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9989973" y="373224"/>
            <a:ext cx="1278294" cy="175415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9988420" y="2551922"/>
            <a:ext cx="1278294" cy="1754156"/>
          </a:xfrm>
          <a:prstGeom prst="rect">
            <a:avLst/>
          </a:prstGeom>
          <a:solidFill>
            <a:srgbClr val="91640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656451" y="5138530"/>
            <a:ext cx="6807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…JÉZUST?</a:t>
            </a:r>
            <a:endParaRPr lang="hu-H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03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034656" y="489506"/>
            <a:ext cx="8122687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most következő diákon különböző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szavakat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láttok majd. 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866122" y="1205548"/>
            <a:ext cx="82912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feladatotok, hogy amíg a dia (25 másodperc elteltével) tovább nem lép, a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megjelenő szavakról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CÍMSZAVAKBAN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mondjatok olyan dolgokat, amik eszetekbe jutnak róluk!</a:t>
            </a: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Haladjatok körbe, kerüljön mindenki sorra! </a:t>
            </a: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Próbáljatok meg minél több mindent mondani! 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2034656" y="3612836"/>
            <a:ext cx="8122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Pl.: Ha azt jelenne meg, hogy </a:t>
            </a:r>
            <a:r>
              <a:rPr lang="hu-HU" sz="2400" b="1" i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víz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akkor mondhatnátok róla, hogy:</a:t>
            </a:r>
          </a:p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enger, kék, hajó, vihar, hullám, stb.</a:t>
            </a:r>
          </a:p>
        </p:txBody>
      </p:sp>
      <p:sp>
        <p:nvSpPr>
          <p:cNvPr id="3" name="Lefelé nyíl 2">
            <a:hlinkClick r:id="rId3" action="ppaction://hlinksldjump"/>
          </p:cNvPr>
          <p:cNvSpPr/>
          <p:nvPr/>
        </p:nvSpPr>
        <p:spPr>
          <a:xfrm>
            <a:off x="5788089" y="5868955"/>
            <a:ext cx="615821" cy="802433"/>
          </a:xfrm>
          <a:prstGeom prst="downArrow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4720648" y="5394061"/>
            <a:ext cx="275070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Tovább a szavakhoz</a:t>
            </a:r>
          </a:p>
        </p:txBody>
      </p:sp>
    </p:spTree>
    <p:extLst>
      <p:ext uri="{BB962C8B-B14F-4D97-AF65-F5344CB8AC3E}">
        <p14:creationId xmlns:p14="http://schemas.microsoft.com/office/powerpoint/2010/main" val="2997493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4421899" y="2921168"/>
            <a:ext cx="334820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KENYÉR</a:t>
            </a:r>
            <a:endParaRPr lang="hu-H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0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5000">
        <p15:prstTrans prst="fallOver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4207903" y="5127656"/>
            <a:ext cx="377619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PÁSZTOR</a:t>
            </a:r>
            <a:endParaRPr lang="hu-H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36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5000">
        <p:dissolve/>
      </p:transition>
    </mc:Choice>
    <mc:Fallback xmlns="">
      <p:transition spd="slow" advClick="0" advTm="2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5001208" y="1230580"/>
            <a:ext cx="218958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AJTÓ</a:t>
            </a:r>
            <a:endParaRPr lang="hu-H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29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5000">
        <p:dissolve/>
      </p:transition>
    </mc:Choice>
    <mc:Fallback xmlns="">
      <p:transition spd="slow" advClick="0" advTm="2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742890" y="2921168"/>
            <a:ext cx="388797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6000" smtClean="0">
                <a:latin typeface="Arial" panose="020B0604020202020204" pitchFamily="34" charset="0"/>
                <a:cs typeface="Arial" panose="020B0604020202020204" pitchFamily="34" charset="0"/>
              </a:rPr>
              <a:t>SZŐLŐTŐ</a:t>
            </a:r>
            <a:endParaRPr lang="hu-H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8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5000">
        <p:dissolve/>
      </p:transition>
    </mc:Choice>
    <mc:Fallback xmlns="">
      <p:transition spd="slow" advClick="0" advTm="2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5482343" y="2921168"/>
            <a:ext cx="122731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ÚT</a:t>
            </a:r>
            <a:endParaRPr lang="hu-H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91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5000">
        <p:dissolve/>
      </p:transition>
    </mc:Choice>
    <mc:Fallback xmlns="">
      <p:transition spd="slow" advClick="0" advTm="2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3506915" y="4213255"/>
            <a:ext cx="517816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VILÁGOSSÁG</a:t>
            </a:r>
            <a:endParaRPr lang="hu-H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1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5000">
        <p:dissolve/>
      </p:transition>
    </mc:Choice>
    <mc:Fallback xmlns="">
      <p:transition spd="slow" advClick="0" advTm="2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024427" y="804346"/>
            <a:ext cx="81431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  <a:endParaRPr lang="hu-HU" sz="2400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400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215" y="2169502"/>
            <a:ext cx="1524132" cy="1621677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024427" y="4294561"/>
            <a:ext cx="81431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IMÁDKOZZUNK</a:t>
            </a:r>
          </a:p>
          <a:p>
            <a:pPr algn="ctr"/>
            <a:r>
              <a:rPr lang="hu-H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azért, hogy a mai órán is közelebb kerülhessünk Jézus végtelen szeretetének elfogadásához!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351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350462" y="4628048"/>
            <a:ext cx="530865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FELTÁMADÁS</a:t>
            </a:r>
            <a:endParaRPr lang="hu-H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3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5000">
        <p:dissolve/>
      </p:transition>
    </mc:Choice>
    <mc:Fallback xmlns="">
      <p:transition spd="slow" advClick="0" advTm="2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138335" y="979714"/>
            <a:ext cx="602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082212" y="2718318"/>
            <a:ext cx="6027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Emlékeztek még a szavakra? </a:t>
            </a:r>
          </a:p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Írjátok le a füzetetekbe! (7db.) </a:t>
            </a:r>
            <a:endParaRPr lang="hu-HU" b="1" dirty="0" smtClean="0"/>
          </a:p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023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  <a14:imgEffect>
                      <a14:colorTemperature colorTemp="5900"/>
                    </a14:imgEffect>
                    <a14:imgEffect>
                      <a14:saturation sat="84000"/>
                    </a14:imgEffect>
                  </a14:imgLayer>
                </a14:imgProps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" y="888840"/>
            <a:ext cx="12177737" cy="5017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3"/>
          <a:stretch/>
        </p:blipFill>
        <p:spPr>
          <a:xfrm>
            <a:off x="23457" y="4501272"/>
            <a:ext cx="5511627" cy="2270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9" r="519"/>
          <a:stretch/>
        </p:blipFill>
        <p:spPr>
          <a:xfrm>
            <a:off x="7939247" y="4601844"/>
            <a:ext cx="4252753" cy="2235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76" y="-2423"/>
            <a:ext cx="4584762" cy="1986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643" y="4565654"/>
            <a:ext cx="5376957" cy="2292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9" t="27609"/>
          <a:stretch/>
        </p:blipFill>
        <p:spPr>
          <a:xfrm>
            <a:off x="23457" y="23602"/>
            <a:ext cx="4887828" cy="1965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83" y="20162"/>
            <a:ext cx="4623317" cy="1965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20" name="Szövegdoboz 19"/>
          <p:cNvSpPr txBox="1"/>
          <p:nvPr/>
        </p:nvSpPr>
        <p:spPr>
          <a:xfrm>
            <a:off x="-8361" y="3614203"/>
            <a:ext cx="12241001" cy="1261884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MIT GONDOLTOK, HOGYAN KAPCSOLÓDHATNAK EZEK A SZAVAK JÉZUSHOZ?  </a:t>
            </a: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Írjatok mindegyikhez egy-egy állítást a füzetetekbe, ennek mintájára:</a:t>
            </a:r>
          </a:p>
          <a:p>
            <a:pPr algn="ctr"/>
            <a:r>
              <a:rPr lang="hu-HU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az ajtó, mert…</a:t>
            </a:r>
            <a:endParaRPr lang="hu-HU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330624" y="803914"/>
            <a:ext cx="12044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KENYÉR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-18521" y="825958"/>
            <a:ext cx="7981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AJTÓ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9077791" y="803914"/>
            <a:ext cx="5504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ÚT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0" y="2669941"/>
            <a:ext cx="16938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JÓ PÁSZTOR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-24501" y="5639745"/>
            <a:ext cx="17428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VILÁGOSSÁG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9068293" y="5639745"/>
            <a:ext cx="1352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SZŐLŐTŐ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3560664" y="5639745"/>
            <a:ext cx="17428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FELTÁMADÁS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41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884335" y="1043731"/>
            <a:ext cx="758910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Bár fontos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hogy mi mit gondolunk Jézusról, de még fontosabb, hogy mit mond önmagáról, hogy mit tanít arról, ki is Ő valójában. </a:t>
            </a:r>
          </a:p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Amikor a földön járt, olyan képekben beszélt magáról, melyeket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könnyen megérthetett mindenki. Szimbólumokat használt.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Ezek mind hétköznapi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dolgok, hétköznapi eseményekhez kapcsolva, mégis fontos üzenettel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bírnak.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Jézusnak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ezeket a mondatait </a:t>
            </a:r>
            <a:r>
              <a:rPr lang="hu-HU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„Én-mondások”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nak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nevezzük. Ezekben Jézus bemutatkozik. Többről is beszél azonban. Ezek a mondások az Isten és ember kapcsolatáról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szólnak.</a:t>
            </a:r>
          </a:p>
          <a:p>
            <a:pPr algn="just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Minden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egyes jelkép arra utal, hogy Jézusban van az embernek egyetlen egy lehetősége arra, hogy az Istennel való viszonya a bűneset után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rendeződjön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és ez pedig a Jézus Krisztusban való hit.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880" y="799296"/>
            <a:ext cx="2639569" cy="430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58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  <a14:imgEffect>
                      <a14:colorTemperature colorTemp="5900"/>
                    </a14:imgEffect>
                    <a14:imgEffect>
                      <a14:saturation sat="84000"/>
                    </a14:imgEffect>
                  </a14:imgLayer>
                </a14:imgProps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" y="888840"/>
            <a:ext cx="12177737" cy="5017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3"/>
          <a:stretch/>
        </p:blipFill>
        <p:spPr>
          <a:xfrm>
            <a:off x="23457" y="4501272"/>
            <a:ext cx="5511627" cy="2270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9" r="519"/>
          <a:stretch/>
        </p:blipFill>
        <p:spPr>
          <a:xfrm>
            <a:off x="7939247" y="4601844"/>
            <a:ext cx="4252753" cy="2235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76" y="-2423"/>
            <a:ext cx="4584762" cy="1986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643" y="4565654"/>
            <a:ext cx="5376957" cy="2292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9" t="27609"/>
          <a:stretch/>
        </p:blipFill>
        <p:spPr>
          <a:xfrm>
            <a:off x="23457" y="23602"/>
            <a:ext cx="4887828" cy="1965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83" y="20162"/>
            <a:ext cx="4623317" cy="1965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20" name="Szövegdoboz 19"/>
          <p:cNvSpPr txBox="1"/>
          <p:nvPr/>
        </p:nvSpPr>
        <p:spPr>
          <a:xfrm>
            <a:off x="-17370" y="3653125"/>
            <a:ext cx="12241001" cy="1200329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JÉZUS A MÁR ÁLTALATOK ISMERT SZIMBÓLUMOKKAL</a:t>
            </a: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MUTATKOZIK BE A BIBLIÁBAN.</a:t>
            </a:r>
          </a:p>
          <a:p>
            <a:pPr algn="ctr"/>
            <a:r>
              <a:rPr lang="hu-HU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ÍGY SZÓLNAK EZEK: </a:t>
            </a:r>
            <a:endParaRPr lang="hu-HU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330624" y="803914"/>
            <a:ext cx="12044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KENYÉR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-18521" y="825958"/>
            <a:ext cx="7981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AJTÓ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9077791" y="803914"/>
            <a:ext cx="5504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ÚT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0" y="2669941"/>
            <a:ext cx="16938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JÓ PÁSZTOR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-24501" y="5639745"/>
            <a:ext cx="17428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VILÁGOSSÁG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9068293" y="5639745"/>
            <a:ext cx="1352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SZŐLŐTŐ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3565642" y="5639745"/>
            <a:ext cx="17428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FELTÁMADÁS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1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0" y="2039799"/>
            <a:ext cx="8890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ÉN VAGYOK AZ </a:t>
            </a:r>
            <a:r>
              <a:rPr lang="hu-H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ÉLET KENYERE</a:t>
            </a:r>
            <a:r>
              <a:rPr lang="hu-H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hu-H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0" y="3015159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ki énhozzám jön, nem éhezik meg, és aki </a:t>
            </a:r>
            <a:r>
              <a:rPr lang="hu-H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énbennem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hisz, nem szomjazik meg soha.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04800" y="-222359"/>
            <a:ext cx="4978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600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endParaRPr lang="hu-HU" sz="1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641080" y="3323481"/>
            <a:ext cx="4978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6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hu-HU" sz="1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>
            <a:hlinkClick r:id="rId3" action="ppaction://hlinksldjump"/>
          </p:cNvPr>
          <p:cNvSpPr txBox="1"/>
          <p:nvPr/>
        </p:nvSpPr>
        <p:spPr>
          <a:xfrm>
            <a:off x="4691380" y="5376198"/>
            <a:ext cx="2809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IGE MAGYARÁZATA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9304020" y="3846156"/>
            <a:ext cx="136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János 6,35</a:t>
            </a:r>
          </a:p>
        </p:txBody>
      </p:sp>
    </p:spTree>
    <p:extLst>
      <p:ext uri="{BB962C8B-B14F-4D97-AF65-F5344CB8AC3E}">
        <p14:creationId xmlns:p14="http://schemas.microsoft.com/office/powerpoint/2010/main" val="283202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5000">
        <p14:prism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138335" y="979714"/>
            <a:ext cx="602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681480" y="1905506"/>
            <a:ext cx="88290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5000 ember megvendégelése után a sokaság szeretne olyan kenyeret kapni, mint Izráel népe a pusztai vándorlása során kapott, ahol Isten mindennapos gondoskodását élhették meg. Jézus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szembeállítja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a földi kenyeret és a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mennyei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kenyeret, a mulandót és az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örökkévalót.</a:t>
            </a:r>
          </a:p>
          <a:p>
            <a:pPr algn="ctr">
              <a:lnSpc>
                <a:spcPct val="150000"/>
              </a:lnSpc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maga az örökkévaló, aki annyira az életünk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része lehet,</a:t>
            </a:r>
          </a:p>
          <a:p>
            <a:pPr algn="ctr">
              <a:lnSpc>
                <a:spcPct val="150000"/>
              </a:lnSpc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ahogy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mindennapi kenyerünk. 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2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2039799"/>
            <a:ext cx="78232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ÉN VAGYOK A </a:t>
            </a:r>
            <a:r>
              <a:rPr lang="hu-H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JÓ PÁSZTOR</a:t>
            </a:r>
            <a:r>
              <a:rPr lang="hu-H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hu-H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0" y="3015159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jó pásztor életét adja a juhokért.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04800" y="-222359"/>
            <a:ext cx="4978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600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endParaRPr lang="hu-HU" sz="1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9423400" y="2809240"/>
            <a:ext cx="4978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6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hu-HU" sz="1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>
            <a:hlinkClick r:id="rId3" action="ppaction://hlinksldjump"/>
          </p:cNvPr>
          <p:cNvSpPr txBox="1"/>
          <p:nvPr/>
        </p:nvSpPr>
        <p:spPr>
          <a:xfrm>
            <a:off x="4691380" y="5376198"/>
            <a:ext cx="2809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IGE MAGYARÁZATA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0160000" y="3338324"/>
            <a:ext cx="168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János 10,11</a:t>
            </a:r>
          </a:p>
        </p:txBody>
      </p:sp>
    </p:spTree>
    <p:extLst>
      <p:ext uri="{BB962C8B-B14F-4D97-AF65-F5344CB8AC3E}">
        <p14:creationId xmlns:p14="http://schemas.microsoft.com/office/powerpoint/2010/main" val="15633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5000">
        <p14:prism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138335" y="979714"/>
            <a:ext cx="602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681480" y="2026340"/>
            <a:ext cx="8829040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Izráel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népe pásztornép volt. Az Ószövetségben sokszor szerepel Isten népe úgy, mint Isten nyája. Már Dávid is megírta a 23. zsoltárban, hogy </a:t>
            </a:r>
            <a:r>
              <a:rPr lang="hu-HU" sz="2000" i="1" dirty="0">
                <a:latin typeface="Arial" panose="020B0604020202020204" pitchFamily="34" charset="0"/>
                <a:cs typeface="Arial" panose="020B0604020202020204" pitchFamily="34" charset="0"/>
              </a:rPr>
              <a:t>„Az Úr az én pásztorom…”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Azonban Jézus nemcsak Izráelt tekinti nyájnak, hanem minden embert. Ő vezeti a hívőket, gondoskodik róluk. Ennek a biztonsága járhat át bennünket, mert tudjuk, hogy nem hagyja el azokat, akik Benne hisznek. 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29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2039799"/>
            <a:ext cx="6096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ÉN VAGYOK AZ </a:t>
            </a:r>
            <a:r>
              <a:rPr lang="hu-H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AJTÓ</a:t>
            </a:r>
            <a:r>
              <a:rPr lang="hu-H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hu-H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0" y="3015159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 valaki rajtam át megy be, az bejár és kijár,</a:t>
            </a:r>
          </a:p>
          <a:p>
            <a:pPr algn="ctr"/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és legelőre talál.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04800" y="-222359"/>
            <a:ext cx="4978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600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endParaRPr lang="hu-HU" sz="1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635240" y="3333641"/>
            <a:ext cx="4978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6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hu-HU" sz="1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>
            <a:hlinkClick r:id="rId3" action="ppaction://hlinksldjump"/>
          </p:cNvPr>
          <p:cNvSpPr txBox="1"/>
          <p:nvPr/>
        </p:nvSpPr>
        <p:spPr>
          <a:xfrm>
            <a:off x="4691380" y="5376198"/>
            <a:ext cx="2809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IGE MAGYARÁZATA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8371840" y="3846156"/>
            <a:ext cx="136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János 10,9</a:t>
            </a:r>
          </a:p>
        </p:txBody>
      </p:sp>
    </p:spTree>
    <p:extLst>
      <p:ext uri="{BB962C8B-B14F-4D97-AF65-F5344CB8AC3E}">
        <p14:creationId xmlns:p14="http://schemas.microsoft.com/office/powerpoint/2010/main" val="14083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5000">
        <p14:prism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 rot="21382742">
            <a:off x="1834655" y="1076154"/>
            <a:ext cx="8380446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következő diákon különböző 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színeket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fogtok látni.</a:t>
            </a: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feladatotok, hogy próbáljatok meg színekben gondolkodni a megjelenő kategóriáknak megfelelően! </a:t>
            </a:r>
          </a:p>
        </p:txBody>
      </p:sp>
      <p:sp>
        <p:nvSpPr>
          <p:cNvPr id="2" name="Téglalap 1"/>
          <p:cNvSpPr/>
          <p:nvPr/>
        </p:nvSpPr>
        <p:spPr>
          <a:xfrm rot="207408">
            <a:off x="1471541" y="4814598"/>
            <a:ext cx="9106677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Minden diánál beszéljétek meg, hogy ki melyik színt választotta, és miért! </a:t>
            </a:r>
          </a:p>
        </p:txBody>
      </p:sp>
      <p:sp>
        <p:nvSpPr>
          <p:cNvPr id="4" name="Téglalap 3"/>
          <p:cNvSpPr/>
          <p:nvPr/>
        </p:nvSpPr>
        <p:spPr>
          <a:xfrm>
            <a:off x="2067143" y="3044279"/>
            <a:ext cx="79154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Az alapkérdés minden diánál ugyanaz:</a:t>
            </a:r>
          </a:p>
          <a:p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MELYIK SZÍN JELLEMZI SZÁMODRA LEGINKÁBB…?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077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138335" y="979714"/>
            <a:ext cx="602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681480" y="2257172"/>
            <a:ext cx="8829040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vakon született meggyógyítása után használja az akol és az ajtó képét. Hiába közösítették ki a meggyógyult vakot a zsinagógából, hiába zárták ki a közösségből, Jézus egy új közösséget nyitott számára, mert Ő összeköt az Atyával, és rajta keresztül léphetünk be mi is ebbe a közösségbe: az Isten országába. 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2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2039799"/>
            <a:ext cx="693928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ÉN VAGYOK A SZŐLŐTŐ,</a:t>
            </a:r>
            <a:endParaRPr lang="hu-H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0" y="3015159"/>
            <a:ext cx="121920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ti a szőlővesszők; aki </a:t>
            </a:r>
            <a:r>
              <a:rPr lang="hu-H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énbennem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marad és én őbenne, az terem sok gyümölcsöt, mert nélkülem semmit nem tudtok cselekedni.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04800" y="-222359"/>
            <a:ext cx="4978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600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endParaRPr lang="hu-HU" sz="1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127240" y="3892322"/>
            <a:ext cx="4978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6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hu-HU" sz="1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>
            <a:hlinkClick r:id="rId3" action="ppaction://hlinksldjump"/>
          </p:cNvPr>
          <p:cNvSpPr txBox="1"/>
          <p:nvPr/>
        </p:nvSpPr>
        <p:spPr>
          <a:xfrm>
            <a:off x="4691380" y="5376198"/>
            <a:ext cx="2809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IGE MAGYARÁZATA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7866380" y="4400153"/>
            <a:ext cx="136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János 15,5</a:t>
            </a:r>
          </a:p>
        </p:txBody>
      </p:sp>
    </p:spTree>
    <p:extLst>
      <p:ext uri="{BB962C8B-B14F-4D97-AF65-F5344CB8AC3E}">
        <p14:creationId xmlns:p14="http://schemas.microsoft.com/office/powerpoint/2010/main" val="33981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5000">
        <p14:prism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138335" y="979714"/>
            <a:ext cx="602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681480" y="1795507"/>
            <a:ext cx="8829040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ezt a mondatot akkor mondja, miközben beszél a szenvedéséről, haláláról, a tanítványoknak pedig szeretne útmutatást adni, arra az időre, amikor már nem így lesz velük. A Vele való kapcsolat hoz gyümölcsöző életet. A te életednek is akkor lesznek igazi gyümölcsei </a:t>
            </a:r>
            <a:r>
              <a:rPr lang="hu-HU" sz="2000" i="1" dirty="0">
                <a:latin typeface="Arial" panose="020B0604020202020204" pitchFamily="34" charset="0"/>
                <a:cs typeface="Arial" panose="020B0604020202020204" pitchFamily="34" charset="0"/>
              </a:rPr>
              <a:t>(„szeretet, öröm, békesség, türelem, szívesség, jóság, hűség, szelídség önmegtartóztatás” – </a:t>
            </a:r>
            <a:r>
              <a:rPr lang="hu-H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Gal</a:t>
            </a:r>
            <a:r>
              <a:rPr lang="hu-HU" sz="2000" i="1" dirty="0">
                <a:latin typeface="Arial" panose="020B0604020202020204" pitchFamily="34" charset="0"/>
                <a:cs typeface="Arial" panose="020B0604020202020204" pitchFamily="34" charset="0"/>
              </a:rPr>
              <a:t> 5,22),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ha olyan szorosan kapcsolódsz Jézushoz, mint a szőlővessző a szőlőtőhöz. 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8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1314966"/>
            <a:ext cx="88900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ÉN VAGYOK AZ </a:t>
            </a:r>
            <a:r>
              <a:rPr lang="hu-H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ÚT, AZ IGAZSÁG ÉS AZ ÉLET</a:t>
            </a:r>
            <a:r>
              <a:rPr lang="hu-H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hu-H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0" y="3015159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senki nem mehet az Atyához, csakis énáltalam.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04800" y="-947192"/>
            <a:ext cx="4978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600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endParaRPr lang="hu-HU" sz="1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0744200" y="2761516"/>
            <a:ext cx="4978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6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hu-HU" sz="1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>
            <a:hlinkClick r:id="rId3" action="ppaction://hlinksldjump"/>
          </p:cNvPr>
          <p:cNvSpPr txBox="1"/>
          <p:nvPr/>
        </p:nvSpPr>
        <p:spPr>
          <a:xfrm>
            <a:off x="4691380" y="5376198"/>
            <a:ext cx="2809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IGE MAGYARÁZATA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0830560" y="3015159"/>
            <a:ext cx="136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>
                <a:latin typeface="Arial" panose="020B0604020202020204" pitchFamily="34" charset="0"/>
                <a:cs typeface="Arial" panose="020B0604020202020204" pitchFamily="34" charset="0"/>
              </a:rPr>
              <a:t>János 14,6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3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5000">
        <p14:prism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138335" y="979714"/>
            <a:ext cx="602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681480" y="2257172"/>
            <a:ext cx="8829040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tanítványoknak mondja el ezt a mondatot a búcsúbeszédében. Megmutatja ebben, hogy az Atyához csak Rajta keresztül mehetünk. Ő hozta el a világba ennek az igazságát, ezáltal megnyitva az életet mindenki számára, aki rálép erre az útra. Ha az úton vagy, mert megismerted Krisztusban Isten igazságát, akkor tiéd az élet. 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93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2039799"/>
            <a:ext cx="1027176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ÉN VAGYOK A </a:t>
            </a:r>
            <a:r>
              <a:rPr lang="hu-H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VILÁG VILÁGOSSÁGA</a:t>
            </a:r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0" y="3015159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Aki követ, nem jár többé sötétségben, hanem övé lesz az élet világossága.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04800" y="-222359"/>
            <a:ext cx="4978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600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endParaRPr lang="hu-HU" sz="1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655560" y="3333641"/>
            <a:ext cx="4978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6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hu-HU" sz="1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>
            <a:hlinkClick r:id="rId3" action="ppaction://hlinksldjump"/>
          </p:cNvPr>
          <p:cNvSpPr txBox="1"/>
          <p:nvPr/>
        </p:nvSpPr>
        <p:spPr>
          <a:xfrm>
            <a:off x="4691380" y="5376198"/>
            <a:ext cx="2809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IGE MAGYARÁZATA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8382000" y="3846156"/>
            <a:ext cx="136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János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8,12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2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5000">
        <p14:prism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138335" y="979714"/>
            <a:ext cx="602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681480" y="2257172"/>
            <a:ext cx="8829040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lombsátrak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ünnepén, a fáklyákkal kivilágított templomra tekintve a zarándokoknak mondja el ezt a mondatát. A világ sötétségben van, mert elszakadt Istentől, a világosság az Isten közelségének a jelképe. Isten a világosság Atyja, akitől minden jó származik. Jézus az, aki a sötétségbe világosságot hozott. 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04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1314966"/>
            <a:ext cx="88900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ÉN VAGYOK A </a:t>
            </a:r>
            <a:r>
              <a:rPr lang="hu-H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FELTÁMADÁS</a:t>
            </a:r>
          </a:p>
          <a:p>
            <a:r>
              <a:rPr lang="hu-H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 AZ ÉLET,</a:t>
            </a:r>
            <a:endParaRPr lang="hu-H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0" y="3015159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aki hisz </a:t>
            </a:r>
            <a:r>
              <a:rPr lang="hu-H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énbennem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az meghal is, él.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04800" y="-947192"/>
            <a:ext cx="4978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600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endParaRPr lang="hu-HU" sz="1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9636760" y="2761516"/>
            <a:ext cx="4978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6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hu-HU" sz="1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>
            <a:hlinkClick r:id="rId3" action="ppaction://hlinksldjump"/>
          </p:cNvPr>
          <p:cNvSpPr txBox="1"/>
          <p:nvPr/>
        </p:nvSpPr>
        <p:spPr>
          <a:xfrm>
            <a:off x="4691380" y="5376198"/>
            <a:ext cx="2809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IGE MAGYARÁZATA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0342880" y="3244334"/>
            <a:ext cx="145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János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11,25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14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5000">
        <p14:prism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138335" y="979714"/>
            <a:ext cx="602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681480" y="2488005"/>
            <a:ext cx="882904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Mártának mondja ezt a mondatot, amikor vigasztalja Lázár halála miatt. Márta hamarosan megtapasztalja, hogy Jézusnak hatalma van a halál felett, mert Ő az élet. Az örök élet. Jézus az, Aki által mi is feltámadhatunk, és Aki által élhetünk. Nemcsak Mártának, neked is szól Jézus szava. 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4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138335" y="979714"/>
            <a:ext cx="602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 rot="188093">
            <a:off x="449151" y="672002"/>
            <a:ext cx="6731639" cy="9265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Számodra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melyik „Én vagyok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mondás fejezi ki legjobban Jézust? Miért? </a:t>
            </a:r>
          </a:p>
        </p:txBody>
      </p:sp>
      <p:sp>
        <p:nvSpPr>
          <p:cNvPr id="4" name="Szövegdoboz 3"/>
          <p:cNvSpPr txBox="1"/>
          <p:nvPr/>
        </p:nvSpPr>
        <p:spPr>
          <a:xfrm rot="21429888">
            <a:off x="313158" y="2413265"/>
            <a:ext cx="7366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Tudjuk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hogy Jézus a hétköznapi élet képeivel beszélt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magáról.</a:t>
            </a:r>
          </a:p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Szerinted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ma milyen hasonlatokkal mutatkozna be Jézus?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Írj legalább kettőt a füzetedbe!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rot="163480">
            <a:off x="690661" y="4162969"/>
            <a:ext cx="6248619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Ismételd át az „Én-mondásokat” az alábbi</a:t>
            </a:r>
          </a:p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feladatok segítségével!</a:t>
            </a:r>
            <a:endParaRPr lang="hu-H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>
            <a:hlinkClick r:id="rId3"/>
          </p:cNvPr>
          <p:cNvSpPr txBox="1"/>
          <p:nvPr/>
        </p:nvSpPr>
        <p:spPr>
          <a:xfrm rot="21212850">
            <a:off x="3757231" y="5678965"/>
            <a:ext cx="1586929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.feladat</a:t>
            </a:r>
            <a:endParaRPr lang="hu-H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>
            <a:hlinkClick r:id="rId4"/>
          </p:cNvPr>
          <p:cNvSpPr txBox="1"/>
          <p:nvPr/>
        </p:nvSpPr>
        <p:spPr>
          <a:xfrm rot="352569">
            <a:off x="1447059" y="5406037"/>
            <a:ext cx="1586929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1.feladat</a:t>
            </a:r>
            <a:endParaRPr lang="hu-H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 rot="638836">
            <a:off x="1432928" y="5931670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(kattints!)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 rot="21086196">
            <a:off x="4097623" y="6243259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(kattints!)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450" y="640982"/>
            <a:ext cx="3567288" cy="576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48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70383" y="373224"/>
            <a:ext cx="1278294" cy="175415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2774301" y="373224"/>
            <a:ext cx="1278294" cy="17541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4578219" y="373224"/>
            <a:ext cx="1278294" cy="175415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4578219" y="2551922"/>
            <a:ext cx="1278294" cy="175415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6383690" y="2551922"/>
            <a:ext cx="1278294" cy="175415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8186055" y="373224"/>
            <a:ext cx="1278294" cy="175415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970383" y="2551922"/>
            <a:ext cx="1278294" cy="17541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2774301" y="2551922"/>
            <a:ext cx="1278294" cy="175415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6382137" y="373224"/>
            <a:ext cx="1278294" cy="1754156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8186055" y="2551922"/>
            <a:ext cx="1278294" cy="17541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9989973" y="373224"/>
            <a:ext cx="1278294" cy="175415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9988420" y="2551922"/>
            <a:ext cx="1278294" cy="1754156"/>
          </a:xfrm>
          <a:prstGeom prst="rect">
            <a:avLst/>
          </a:prstGeom>
          <a:solidFill>
            <a:srgbClr val="91640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656451" y="5138530"/>
            <a:ext cx="6807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 AZ ŐSZT?</a:t>
            </a:r>
            <a:endParaRPr lang="hu-H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16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6299199" y="701906"/>
            <a:ext cx="5496281" cy="396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1799489" y="500220"/>
            <a:ext cx="3553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cap="all" dirty="0" smtClean="0"/>
              <a:t>Énekeljünk!</a:t>
            </a:r>
            <a:endParaRPr lang="hu-HU" sz="4400" b="1" cap="all" dirty="0"/>
          </a:p>
        </p:txBody>
      </p:sp>
      <p:sp>
        <p:nvSpPr>
          <p:cNvPr id="6" name="Szövegdoboz 5"/>
          <p:cNvSpPr txBox="1"/>
          <p:nvPr/>
        </p:nvSpPr>
        <p:spPr>
          <a:xfrm>
            <a:off x="6377030" y="520540"/>
            <a:ext cx="4219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u-HU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 zene elindításához kattints</a:t>
            </a:r>
            <a:endParaRPr lang="hu-HU" sz="4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9" y="343640"/>
            <a:ext cx="1078652" cy="1082603"/>
          </a:xfrm>
          <a:prstGeom prst="rect">
            <a:avLst/>
          </a:prstGeom>
        </p:spPr>
      </p:pic>
      <p:pic>
        <p:nvPicPr>
          <p:cNvPr id="8" name="Kép 7">
            <a:hlinkClick r:id="rId4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405" y="150164"/>
            <a:ext cx="1433235" cy="1465277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724839" y="1118466"/>
            <a:ext cx="3770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a jó pásztor, vele megyünk</a:t>
            </a:r>
          </a:p>
        </p:txBody>
      </p:sp>
      <p:sp>
        <p:nvSpPr>
          <p:cNvPr id="2" name="Téglalap 1"/>
          <p:cNvSpPr/>
          <p:nvPr/>
        </p:nvSpPr>
        <p:spPr>
          <a:xfrm>
            <a:off x="1463039" y="1887907"/>
            <a:ext cx="48361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a jó Pásztor, vele megyünk.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Örök irgalmáról </a:t>
            </a: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énekelünk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Nyájadat oltalmazd, nagy a veszély!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Csöndes nyugalmat adj, ha jön az éj.</a:t>
            </a:r>
          </a:p>
        </p:txBody>
      </p:sp>
      <p:sp>
        <p:nvSpPr>
          <p:cNvPr id="10" name="Téglalap 9"/>
          <p:cNvSpPr/>
          <p:nvPr/>
        </p:nvSpPr>
        <p:spPr>
          <a:xfrm>
            <a:off x="1463039" y="3461912"/>
            <a:ext cx="40829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a szőlőtő, ereje nagy.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él hiába, ki benne marad.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Gyümölcsöt érleljen szereteted,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Tenélküled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néped mit sem tehet.</a:t>
            </a:r>
          </a:p>
        </p:txBody>
      </p:sp>
      <p:sp>
        <p:nvSpPr>
          <p:cNvPr id="11" name="Téglalap 10"/>
          <p:cNvSpPr/>
          <p:nvPr/>
        </p:nvSpPr>
        <p:spPr>
          <a:xfrm>
            <a:off x="1463039" y="5035917"/>
            <a:ext cx="45666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világosság, messze ragyog.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Fényéből élnek mind a csillagok.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Bűnünket oszlasd el, nagy a sötét!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Vezesd a jó útra mind, aki vét!</a:t>
            </a:r>
          </a:p>
        </p:txBody>
      </p:sp>
      <p:sp>
        <p:nvSpPr>
          <p:cNvPr id="12" name="Téglalap 11"/>
          <p:cNvSpPr/>
          <p:nvPr/>
        </p:nvSpPr>
        <p:spPr>
          <a:xfrm>
            <a:off x="6543039" y="2608881"/>
            <a:ext cx="42062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a békesség, fegyvere egy: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megbocsátó és hű szeretet!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Békére vágyódik mind e világ.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Félelmes ínségből hozzád kiált!</a:t>
            </a:r>
          </a:p>
        </p:txBody>
      </p:sp>
      <p:sp>
        <p:nvSpPr>
          <p:cNvPr id="13" name="Téglalap 12"/>
          <p:cNvSpPr/>
          <p:nvPr/>
        </p:nvSpPr>
        <p:spPr>
          <a:xfrm>
            <a:off x="6546134" y="4374197"/>
            <a:ext cx="45426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a kezdet, és Jézus a vég: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Hadd zengje ég és föld dicséretét!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Vezess az ösvényen, maradj velünk,</a:t>
            </a:r>
            <a:b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Míg örök fényedbe megérkezünk</a:t>
            </a:r>
          </a:p>
        </p:txBody>
      </p:sp>
    </p:spTree>
    <p:extLst>
      <p:ext uri="{BB962C8B-B14F-4D97-AF65-F5344CB8AC3E}">
        <p14:creationId xmlns:p14="http://schemas.microsoft.com/office/powerpoint/2010/main" val="4075291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138335" y="979714"/>
            <a:ext cx="6027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238" y="129976"/>
            <a:ext cx="3820500" cy="6177182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413352" y="2366273"/>
            <a:ext cx="3691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IMÁDKOZZUNK</a:t>
            </a:r>
            <a:endParaRPr lang="hu-HU" sz="2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08" y="271333"/>
            <a:ext cx="913844" cy="972330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810927" y="2886202"/>
            <a:ext cx="81481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zért, hogy megismerhessük Jézust olyannak,</a:t>
            </a:r>
          </a:p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milyennek Ő szeretné, hogy lássuk.</a:t>
            </a:r>
          </a:p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Adjunk hálát azért, hogy a velünk való kapcsolatban alkalmazkodik hozzánk, úgy mutatkozik be nekünk, ahogy arra szükségünk van, mert személyes Istenünk szeretne lenni! 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120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  <a14:imgEffect>
                      <a14:colorTemperature colorTemp="5900"/>
                    </a14:imgEffect>
                    <a14:imgEffect>
                      <a14:saturation sat="84000"/>
                    </a14:imgEffect>
                  </a14:imgLayer>
                </a14:imgProps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" y="888840"/>
            <a:ext cx="12177737" cy="5017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3"/>
          <a:stretch/>
        </p:blipFill>
        <p:spPr>
          <a:xfrm>
            <a:off x="23457" y="4501272"/>
            <a:ext cx="5511627" cy="2270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9" r="519"/>
          <a:stretch/>
        </p:blipFill>
        <p:spPr>
          <a:xfrm>
            <a:off x="7939247" y="4601844"/>
            <a:ext cx="4252753" cy="2235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-15434"/>
            <a:ext cx="4673737" cy="200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643" y="4565654"/>
            <a:ext cx="5376957" cy="2292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9" t="27609"/>
          <a:stretch/>
        </p:blipFill>
        <p:spPr>
          <a:xfrm>
            <a:off x="23457" y="23602"/>
            <a:ext cx="4887828" cy="1965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83" y="20162"/>
            <a:ext cx="4623317" cy="1965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20" name="Szövegdoboz 19"/>
          <p:cNvSpPr txBox="1"/>
          <p:nvPr/>
        </p:nvSpPr>
        <p:spPr>
          <a:xfrm>
            <a:off x="14263" y="3511566"/>
            <a:ext cx="12241001" cy="1446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44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</a:t>
            </a:r>
            <a:r>
              <a:rPr lang="hu-HU" sz="4400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/>
            <a:r>
              <a:rPr lang="hu-HU" sz="4400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44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2619829" y="4364186"/>
            <a:ext cx="69523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PPT-</a:t>
            </a:r>
            <a:r>
              <a:rPr lang="hu-HU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lang="hu-H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felhasznált képek megtalálhatók a </a:t>
            </a:r>
            <a:r>
              <a:rPr lang="hu-H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Református hittankönyv</a:t>
            </a:r>
            <a:r>
              <a:rPr lang="hu-H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ben. </a:t>
            </a:r>
            <a:endParaRPr lang="hu-HU" sz="1050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931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70383" y="373224"/>
            <a:ext cx="1278294" cy="175415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2774301" y="373224"/>
            <a:ext cx="1278294" cy="17541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4578219" y="373224"/>
            <a:ext cx="1278294" cy="175415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4578219" y="2551922"/>
            <a:ext cx="1278294" cy="175415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6383690" y="2551922"/>
            <a:ext cx="1278294" cy="175415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8186055" y="373224"/>
            <a:ext cx="1278294" cy="175415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970383" y="2551922"/>
            <a:ext cx="1278294" cy="17541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2774301" y="2551922"/>
            <a:ext cx="1278294" cy="175415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6382137" y="373224"/>
            <a:ext cx="1278294" cy="1754156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8186055" y="2551922"/>
            <a:ext cx="1278294" cy="17541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9989973" y="373224"/>
            <a:ext cx="1278294" cy="175415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9988420" y="2551922"/>
            <a:ext cx="1278294" cy="1754156"/>
          </a:xfrm>
          <a:prstGeom prst="rect">
            <a:avLst/>
          </a:prstGeom>
          <a:solidFill>
            <a:srgbClr val="91640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656451" y="5138530"/>
            <a:ext cx="6807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…A NYARAT?</a:t>
            </a:r>
            <a:endParaRPr lang="hu-H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6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70383" y="373224"/>
            <a:ext cx="1278294" cy="175415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2774301" y="373224"/>
            <a:ext cx="1278294" cy="17541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4578219" y="373224"/>
            <a:ext cx="1278294" cy="175415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4578219" y="2551922"/>
            <a:ext cx="1278294" cy="175415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6383690" y="2551922"/>
            <a:ext cx="1278294" cy="175415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8186055" y="373224"/>
            <a:ext cx="1278294" cy="175415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970383" y="2551922"/>
            <a:ext cx="1278294" cy="17541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2774301" y="2551922"/>
            <a:ext cx="1278294" cy="175415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6382137" y="373224"/>
            <a:ext cx="1278294" cy="1754156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8186055" y="2551922"/>
            <a:ext cx="1278294" cy="17541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9989973" y="373224"/>
            <a:ext cx="1278294" cy="175415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9988420" y="2551922"/>
            <a:ext cx="1278294" cy="1754156"/>
          </a:xfrm>
          <a:prstGeom prst="rect">
            <a:avLst/>
          </a:prstGeom>
          <a:solidFill>
            <a:srgbClr val="91640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656451" y="5138530"/>
            <a:ext cx="6807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…A HOBBIDAT?</a:t>
            </a:r>
            <a:endParaRPr lang="hu-H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19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70383" y="373224"/>
            <a:ext cx="1278294" cy="175415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2774301" y="373224"/>
            <a:ext cx="1278294" cy="17541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4578219" y="373224"/>
            <a:ext cx="1278294" cy="175415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4578219" y="2551922"/>
            <a:ext cx="1278294" cy="175415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6383690" y="2551922"/>
            <a:ext cx="1278294" cy="175415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8186055" y="373224"/>
            <a:ext cx="1278294" cy="175415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970383" y="2551922"/>
            <a:ext cx="1278294" cy="17541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2774301" y="2551922"/>
            <a:ext cx="1278294" cy="175415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6382137" y="373224"/>
            <a:ext cx="1278294" cy="1754156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8186055" y="2551922"/>
            <a:ext cx="1278294" cy="17541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9989973" y="373224"/>
            <a:ext cx="1278294" cy="175415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9988420" y="2551922"/>
            <a:ext cx="1278294" cy="1754156"/>
          </a:xfrm>
          <a:prstGeom prst="rect">
            <a:avLst/>
          </a:prstGeom>
          <a:solidFill>
            <a:srgbClr val="91640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656451" y="4867942"/>
            <a:ext cx="6807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 A LEGKEDVESEBB EMLÉKEDET?</a:t>
            </a:r>
            <a:endParaRPr lang="hu-H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25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70383" y="373224"/>
            <a:ext cx="1278294" cy="175415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2774301" y="373224"/>
            <a:ext cx="1278294" cy="17541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4578219" y="373224"/>
            <a:ext cx="1278294" cy="175415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4578219" y="2551922"/>
            <a:ext cx="1278294" cy="175415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6383690" y="2551922"/>
            <a:ext cx="1278294" cy="175415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8186055" y="373224"/>
            <a:ext cx="1278294" cy="175415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970383" y="2551922"/>
            <a:ext cx="1278294" cy="17541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2774301" y="2551922"/>
            <a:ext cx="1278294" cy="175415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6382137" y="373224"/>
            <a:ext cx="1278294" cy="1754156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8186055" y="2551922"/>
            <a:ext cx="1278294" cy="17541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9989973" y="373224"/>
            <a:ext cx="1278294" cy="175415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9988420" y="2551922"/>
            <a:ext cx="1278294" cy="1754156"/>
          </a:xfrm>
          <a:prstGeom prst="rect">
            <a:avLst/>
          </a:prstGeom>
          <a:solidFill>
            <a:srgbClr val="91640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656451" y="5138530"/>
            <a:ext cx="68078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…JELENLEGI ÁLLAPOTOD/ÉRZÉSEID?</a:t>
            </a:r>
            <a:endParaRPr lang="hu-H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14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70383" y="373224"/>
            <a:ext cx="1278294" cy="175415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2774301" y="373224"/>
            <a:ext cx="1278294" cy="175415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4578219" y="373224"/>
            <a:ext cx="1278294" cy="175415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4578219" y="2551922"/>
            <a:ext cx="1278294" cy="175415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6383690" y="2551922"/>
            <a:ext cx="1278294" cy="175415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8186055" y="373224"/>
            <a:ext cx="1278294" cy="175415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970383" y="2551922"/>
            <a:ext cx="1278294" cy="17541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2774301" y="2551922"/>
            <a:ext cx="1278294" cy="175415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6382137" y="373224"/>
            <a:ext cx="1278294" cy="1754156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8186055" y="2551922"/>
            <a:ext cx="1278294" cy="17541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9989973" y="373224"/>
            <a:ext cx="1278294" cy="175415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9988420" y="2551922"/>
            <a:ext cx="1278294" cy="1754156"/>
          </a:xfrm>
          <a:prstGeom prst="rect">
            <a:avLst/>
          </a:prstGeom>
          <a:solidFill>
            <a:srgbClr val="91640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656451" y="5138530"/>
            <a:ext cx="68078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…AZT A SZEMÉLYT, AKIT NAGYON SZERETSZ?</a:t>
            </a:r>
            <a:endParaRPr lang="hu-H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21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2490</TotalTime>
  <Words>1098</Words>
  <Application>Microsoft Office PowerPoint</Application>
  <PresentationFormat>Szélesvásznú</PresentationFormat>
  <Paragraphs>149</Paragraphs>
  <Slides>42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Dorka</dc:creator>
  <cp:lastModifiedBy>RPI</cp:lastModifiedBy>
  <cp:revision>52</cp:revision>
  <dcterms:created xsi:type="dcterms:W3CDTF">2020-11-03T11:29:07Z</dcterms:created>
  <dcterms:modified xsi:type="dcterms:W3CDTF">2022-03-29T09:43:52Z</dcterms:modified>
</cp:coreProperties>
</file>