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7" r:id="rId2"/>
    <p:sldId id="263" r:id="rId3"/>
    <p:sldId id="273" r:id="rId4"/>
    <p:sldId id="262" r:id="rId5"/>
    <p:sldId id="271" r:id="rId6"/>
    <p:sldId id="281" r:id="rId7"/>
    <p:sldId id="289" r:id="rId8"/>
    <p:sldId id="282" r:id="rId9"/>
    <p:sldId id="283" r:id="rId10"/>
    <p:sldId id="278" r:id="rId11"/>
    <p:sldId id="285" r:id="rId12"/>
    <p:sldId id="286" r:id="rId13"/>
    <p:sldId id="280" r:id="rId14"/>
    <p:sldId id="291" r:id="rId15"/>
    <p:sldId id="258" r:id="rId16"/>
    <p:sldId id="287" r:id="rId17"/>
    <p:sldId id="292" r:id="rId18"/>
    <p:sldId id="274" r:id="rId19"/>
    <p:sldId id="284" r:id="rId20"/>
    <p:sldId id="288" r:id="rId21"/>
    <p:sldId id="275" r:id="rId22"/>
    <p:sldId id="276" r:id="rId23"/>
    <p:sldId id="257" r:id="rId24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hu-HU"/>
              <a:t>Mintacím szerkesztése</a:t>
            </a:r>
            <a:endParaRPr lang="hu"/>
          </a:p>
        </p:txBody>
      </p:sp>
      <p:grpSp>
        <p:nvGrpSpPr>
          <p:cNvPr id="84" name="83. csoport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grpSp>
        <p:nvGrpSpPr>
          <p:cNvPr id="98" name="97. csoport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grpSp>
        <p:nvGrpSpPr>
          <p:cNvPr id="112" name="111. csoport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126" name="Szöveg hely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/>
              <a:t>Mintacím szerkesztése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/>
              <a:t>Mintacím szerkesztése</a:t>
            </a:r>
            <a:endParaRPr dirty="0"/>
          </a:p>
        </p:txBody>
      </p:sp>
      <p:grpSp>
        <p:nvGrpSpPr>
          <p:cNvPr id="8" name="7. csoport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zabadkézi sokszög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zabadkézi sokszög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10. csoport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zabadkézi sokszög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zabadkézi sokszög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zabadkézi sokszög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/>
              <a:t>Mintacím szerkesztése</a:t>
            </a:r>
            <a:endParaRPr lang="hu"/>
          </a:p>
        </p:txBody>
      </p:sp>
      <p:grpSp>
        <p:nvGrpSpPr>
          <p:cNvPr id="9" name="8. csoport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39" name="Szöveg hely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grpSp>
        <p:nvGrpSpPr>
          <p:cNvPr id="22" name="21. csoport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40" name="Szöveg hely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"/>
          </a:p>
        </p:txBody>
      </p:sp>
      <p:grpSp>
        <p:nvGrpSpPr>
          <p:cNvPr id="52" name="51. csoport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81" name="Szöveg hely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grpSp>
        <p:nvGrpSpPr>
          <p:cNvPr id="84" name="83. csoport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82" name="Szöveg hely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grpSp>
        <p:nvGrpSpPr>
          <p:cNvPr id="97" name="96. csoport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83" name="Szöveg hely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2016. 08. 24.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learningapps.org/watch?v=pbbrsfyba2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yzaMthApAdM&amp;feature=youtu.b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pi.reformatus.hu/sites/default/files/interaktiv_tankonyvek/Hittan_7/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12671" y="1752600"/>
            <a:ext cx="8507186" cy="1828800"/>
          </a:xfrm>
        </p:spPr>
        <p:txBody>
          <a:bodyPr rtlCol="0"/>
          <a:lstStyle/>
          <a:p>
            <a:pPr rtl="0"/>
            <a:r>
              <a:rPr lang="hu" dirty="0">
                <a:latin typeface="Arial" panose="020B0604020202020204" pitchFamily="34" charset="0"/>
                <a:cs typeface="Arial" panose="020B0604020202020204" pitchFamily="34" charset="0"/>
              </a:rPr>
              <a:t>Jézus a boldog életről tanít</a:t>
            </a:r>
          </a:p>
        </p:txBody>
      </p:sp>
    </p:spTree>
    <p:extLst>
      <p:ext uri="{BB962C8B-B14F-4D97-AF65-F5344CB8AC3E}">
        <p14:creationId xmlns:p14="http://schemas.microsoft.com/office/powerpoint/2010/main" val="335258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16624" y="2269672"/>
            <a:ext cx="6858002" cy="3069771"/>
          </a:xfrm>
        </p:spPr>
        <p:txBody>
          <a:bodyPr rtlCol="0">
            <a:normAutofit/>
          </a:bodyPr>
          <a:lstStyle/>
          <a:p>
            <a:pPr indent="361950" algn="ctr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 valaki </a:t>
            </a:r>
            <a:r>
              <a:rPr lang="hu-HU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végigjárja</a:t>
            </a:r>
            <a:r>
              <a:rPr lang="hu-HU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az Isten-kapcsolatában a fenti négy lépcsőt, akkor az emberi kapcsolatai is változnak.  Ezt mutatja meg a következő négy boldogmondás.</a:t>
            </a:r>
            <a:endParaRPr lang="hu-HU" dirty="0"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7962" y="1475695"/>
            <a:ext cx="4956048" cy="823912"/>
          </a:xfrm>
        </p:spPr>
        <p:txBody>
          <a:bodyPr rtlCol="0"/>
          <a:lstStyle/>
          <a:p>
            <a:pPr algn="ctr" rtl="0"/>
            <a:r>
              <a:rPr lang="hu-H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irgalmasok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77962" y="2511879"/>
            <a:ext cx="4956048" cy="3476625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bűn következményeként jelen van a fájdalom a világban. Aki átélte Isten irgalmas szeretetét, az tud odafordulni a másik felé is irgalommal, hogy enyhítse a fájdalmát, bekötözze a sebeit, gyógyítson, segítsen neki.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557990" y="1475695"/>
            <a:ext cx="4956048" cy="823912"/>
          </a:xfrm>
        </p:spPr>
        <p:txBody>
          <a:bodyPr rtlCol="0"/>
          <a:lstStyle/>
          <a:p>
            <a:pPr algn="ctr" rtl="0"/>
            <a:r>
              <a:rPr lang="hu-H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tiszta szívűek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557990" y="2511878"/>
            <a:ext cx="4956048" cy="3476625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Dávid írja az 51. zsoltárban: „Tiszta szívet teremts bennem…”. Az Isten által megtisztított, becsületes, nyílt, mások előtt őszinte, kétszínűségtől mentes ember tudja Istent képviselni a felebarátai felé, és csak ez a tisztaság engedi számára, hogy Isten jelenlétét meglássa az életében.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37D8C87-C9FC-4D67-BB90-86EC080972F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000" r="98000">
                        <a14:foregroundMark x1="7667" y1="48000" x2="7667" y2="48000"/>
                        <a14:foregroundMark x1="5333" y1="48000" x2="5333" y2="48000"/>
                        <a14:foregroundMark x1="33667" y1="52000" x2="33667" y2="52000"/>
                        <a14:foregroundMark x1="20000" y1="56000" x2="20000" y2="56000"/>
                        <a14:foregroundMark x1="57000" y1="48000" x2="57000" y2="48000"/>
                        <a14:foregroundMark x1="69000" y1="48000" x2="69000" y2="48000"/>
                        <a14:foregroundMark x1="78667" y1="54000" x2="78667" y2="54000"/>
                        <a14:foregroundMark x1="93667" y1="48000" x2="93667" y2="48000"/>
                        <a14:foregroundMark x1="98000" y1="42000" x2="98000" y2="42000"/>
                        <a14:foregroundMark x1="43667" y1="58000" x2="43667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72" y="5382305"/>
            <a:ext cx="3247535" cy="60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FF3BEBC-7FCD-4E31-ACFB-AA09E858A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775" y="1560"/>
            <a:ext cx="138422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7962" y="1475695"/>
            <a:ext cx="4956048" cy="823912"/>
          </a:xfrm>
        </p:spPr>
        <p:txBody>
          <a:bodyPr rtlCol="0"/>
          <a:lstStyle/>
          <a:p>
            <a:pPr algn="ctr" rtl="0"/>
            <a:r>
              <a:rPr lang="hu-H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békét teremtenek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77962" y="2511879"/>
            <a:ext cx="4956048" cy="3476625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Krisztus békességet szerzett számunkra a keresztfán, ezáltal megbékéltetve minket Istennel. Ezt a békességet áraszthatja a keresztyén ember is maga körül Isten gyermekeként, és segíthet, hogy mások is megbékéljenek Istennel és egymással.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557990" y="1475695"/>
            <a:ext cx="4956048" cy="823912"/>
          </a:xfrm>
        </p:spPr>
        <p:txBody>
          <a:bodyPr rtlCol="0"/>
          <a:lstStyle/>
          <a:p>
            <a:pPr algn="ctr" rtl="0"/>
            <a:r>
              <a:rPr lang="hu-H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Akiket az igazságért üldöznek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557990" y="2511878"/>
            <a:ext cx="4956048" cy="3476625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tanítványok azon az úton járnak, mint a Mester. Jézus nem áltatja a tanítványokat. A béketeremtés ellenállásba fog ütközni időről időre, és a mennyek országáért még az üldöztetést is el kell szenvedni, ahogy ezt a próféták, apostolok tették.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7CFBEC5-8587-458B-ACE1-24EE6AEBFD98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87805" l="4737" r="95263">
                        <a14:foregroundMark x1="11053" y1="42683" x2="11053" y2="42683"/>
                        <a14:foregroundMark x1="5789" y1="37805" x2="5789" y2="37805"/>
                        <a14:foregroundMark x1="12632" y1="69512" x2="12632" y2="69512"/>
                        <a14:foregroundMark x1="91579" y1="10976" x2="91579" y2="10976"/>
                        <a14:foregroundMark x1="95263" y1="8537" x2="95263" y2="8537"/>
                        <a14:foregroundMark x1="29474" y1="73171" x2="29474" y2="73171"/>
                        <a14:foregroundMark x1="26316" y1="80488" x2="26316" y2="80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51" y="4750538"/>
            <a:ext cx="2459434" cy="95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85787E4-83F3-4A8C-9BF1-0D473CA13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775" y="1560"/>
            <a:ext cx="138422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2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45326" y="2542269"/>
            <a:ext cx="8213271" cy="1368000"/>
          </a:xfrm>
        </p:spPr>
        <p:txBody>
          <a:bodyPr rtlCol="0">
            <a:noAutofit/>
          </a:bodyPr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Szerinted melyik boldogmondás a legtalálóbb? Miért?</a:t>
            </a:r>
            <a:b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C0BE87BF-506E-4D24-8845-7C0865224298}"/>
              </a:ext>
            </a:extLst>
          </p:cNvPr>
          <p:cNvSpPr txBox="1"/>
          <p:nvPr/>
        </p:nvSpPr>
        <p:spPr>
          <a:xfrm>
            <a:off x="4995800" y="1954963"/>
            <a:ext cx="511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>
                <a:latin typeface="Arial" panose="020B0604020202020204" pitchFamily="34" charset="0"/>
                <a:cs typeface="Arial" panose="020B0604020202020204" pitchFamily="34" charset="0"/>
              </a:rPr>
              <a:t>Beszéljétek meg a csoporttal!</a:t>
            </a:r>
            <a:endParaRPr lang="hu-HU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C3938F6-AF7F-443F-9432-5414CDF8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995" y="0"/>
            <a:ext cx="1372005" cy="136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A808F794-119C-4A02-9A50-F69FA8E8482C}"/>
              </a:ext>
            </a:extLst>
          </p:cNvPr>
          <p:cNvSpPr txBox="1"/>
          <p:nvPr/>
        </p:nvSpPr>
        <p:spPr>
          <a:xfrm>
            <a:off x="3448453" y="3910269"/>
            <a:ext cx="8210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Melyik a legnehezebben érthető? Magyarázd el egy barátodnak!</a:t>
            </a:r>
            <a:endParaRPr lang="hu-HU" sz="3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63581" y="2277775"/>
            <a:ext cx="6858002" cy="187778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Jelenítsétek meg a boldogmondásokat egy-egy állóképpel!</a:t>
            </a: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446FBBF-C204-4044-8E6D-160FCB098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963" y="0"/>
            <a:ext cx="137103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4718957" y="277585"/>
            <a:ext cx="2710543" cy="6123215"/>
          </a:xfrm>
        </p:spPr>
        <p:txBody>
          <a:bodyPr rtlCol="0">
            <a:noAutofit/>
          </a:bodyPr>
          <a:lstStyle/>
          <a:p>
            <a:pPr algn="ctr" rtl="0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Jézus boldogságról szóló tanítását sokan átgondolták már.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Közülük többen folytatták is a gondolatokat.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Olvasd el a két idézetet!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12937557-731E-4F24-BF7A-6773000F9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3921" cy="6890882"/>
          </a:xfrm>
          <a:prstGeom prst="rect">
            <a:avLst/>
          </a:prstGeom>
        </p:spPr>
      </p:pic>
      <p:pic>
        <p:nvPicPr>
          <p:cNvPr id="9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id="{4A24700B-1952-4D0C-B89A-27AF999E7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79" y="0"/>
            <a:ext cx="459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4718957" y="277586"/>
            <a:ext cx="2710543" cy="4098472"/>
          </a:xfrm>
        </p:spPr>
        <p:txBody>
          <a:bodyPr rtlCol="0">
            <a:noAutofit/>
          </a:bodyPr>
          <a:lstStyle/>
          <a:p>
            <a:pPr algn="ctr" rtl="0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Melyikkel értesz inkább egyet? Miért?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Beszéljétek meg a csoporttal!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12937557-731E-4F24-BF7A-6773000F9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3921" cy="6890882"/>
          </a:xfrm>
          <a:prstGeom prst="rect">
            <a:avLst/>
          </a:prstGeom>
        </p:spPr>
      </p:pic>
      <p:pic>
        <p:nvPicPr>
          <p:cNvPr id="9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id="{4A24700B-1952-4D0C-B89A-27AF999E7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79" y="0"/>
            <a:ext cx="4593921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91C03B8-B7F2-41AA-B0B1-6AF2A9C41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225" y="4636404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30925" y="2334985"/>
            <a:ext cx="6858002" cy="187778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Ismételd át a „Boldogmondásokat” az alábbi feladat segítségével!</a:t>
            </a:r>
          </a:p>
        </p:txBody>
      </p:sp>
      <p:pic>
        <p:nvPicPr>
          <p:cNvPr id="22" name="Ábra 21" descr="Növény egyszínű kitöltéssel">
            <a:hlinkClick r:id="rId2"/>
            <a:extLst>
              <a:ext uri="{FF2B5EF4-FFF2-40B4-BE49-F238E27FC236}">
                <a16:creationId xmlns:a16="http://schemas.microsoft.com/office/drawing/2014/main" id="{C919A4F2-4360-49A6-9117-41B4EF0A4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2132" y="5573598"/>
            <a:ext cx="914400" cy="914400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C0BE87BF-506E-4D24-8845-7C0865224298}"/>
              </a:ext>
            </a:extLst>
          </p:cNvPr>
          <p:cNvSpPr txBox="1"/>
          <p:nvPr/>
        </p:nvSpPr>
        <p:spPr>
          <a:xfrm>
            <a:off x="5203763" y="4493074"/>
            <a:ext cx="511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feladat elindításához kattints a növényre!</a:t>
            </a:r>
            <a:r>
              <a:rPr lang="hu-H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4" name="Nyíl: lefelé mutató 23">
            <a:extLst>
              <a:ext uri="{FF2B5EF4-FFF2-40B4-BE49-F238E27FC236}">
                <a16:creationId xmlns:a16="http://schemas.microsoft.com/office/drawing/2014/main" id="{6D9E932D-88D5-47B0-96E2-7A398AFF289C}"/>
              </a:ext>
            </a:extLst>
          </p:cNvPr>
          <p:cNvSpPr/>
          <p:nvPr/>
        </p:nvSpPr>
        <p:spPr>
          <a:xfrm>
            <a:off x="9526299" y="4919324"/>
            <a:ext cx="266065" cy="5083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8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0" y="2122713"/>
            <a:ext cx="6858002" cy="816429"/>
          </a:xfrm>
        </p:spPr>
        <p:txBody>
          <a:bodyPr rtlCol="0"/>
          <a:lstStyle/>
          <a:p>
            <a:pPr algn="ctr"/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Énekeljünk!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429001"/>
            <a:ext cx="6858002" cy="1583870"/>
          </a:xfrm>
        </p:spPr>
        <p:txBody>
          <a:bodyPr rtlCol="0">
            <a:norm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Úrnak irgalmát…</a:t>
            </a: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(Az ének szövegét a videóban találod.)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US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6E75D5F4-DA7C-4AFB-8865-7EB5EF24E1D5}"/>
              </a:ext>
            </a:extLst>
          </p:cNvPr>
          <p:cNvSpPr/>
          <p:nvPr/>
        </p:nvSpPr>
        <p:spPr>
          <a:xfrm>
            <a:off x="5936150" y="5356019"/>
            <a:ext cx="4929705" cy="979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hlinkClick r:id="rId2"/>
            <a:extLst>
              <a:ext uri="{FF2B5EF4-FFF2-40B4-BE49-F238E27FC236}">
                <a16:creationId xmlns:a16="http://schemas.microsoft.com/office/drawing/2014/main" id="{125561C8-E68B-49F4-A787-61D191FAD3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828" y="5040582"/>
            <a:ext cx="1574791" cy="16099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69B81B0-F664-4B40-821E-3378EFFE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2090" y="0"/>
            <a:ext cx="137991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16624" y="2269672"/>
            <a:ext cx="6858002" cy="3069771"/>
          </a:xfrm>
        </p:spPr>
        <p:txBody>
          <a:bodyPr rtlCol="0">
            <a:norm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Válassz egyet a boldogmondások közül, amelyik téged leginkább megszólított.</a:t>
            </a: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Ez a te aranymondásod ma.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róbáld meg memorizálni, hogy elkísérhessen egész héten.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180BE62-695F-40DE-B224-335C49678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164" y="0"/>
            <a:ext cx="139183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0042" y="261257"/>
            <a:ext cx="6858002" cy="1828800"/>
          </a:xfrm>
        </p:spPr>
        <p:txBody>
          <a:bodyPr rtlCol="0">
            <a:normAutofit fontScale="90000"/>
          </a:bodyPr>
          <a:lstStyle/>
          <a:p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  <a:b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Isten hozott!</a:t>
            </a:r>
            <a:b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19397" y="1709058"/>
            <a:ext cx="7441975" cy="4250871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szükséged lesz a következőkre: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Laptop, okostelefon vagy tablet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Hangszóró vagy fülhallgató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lelkes hozzáállásod</a:t>
            </a:r>
            <a:endParaRPr lang="hu-HU" dirty="0">
              <a:solidFill>
                <a:schemeClr val="tx1"/>
              </a:solidFill>
            </a:endParaRP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36735" y="1835640"/>
            <a:ext cx="7115752" cy="127350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Készíts montázst az általad kiválasztott boldogmondásból!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265714"/>
            <a:ext cx="6858002" cy="1747156"/>
          </a:xfrm>
        </p:spPr>
        <p:txBody>
          <a:bodyPr rtlCol="0">
            <a:norm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montázs e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gyes képek összeillesztése egy művészi vagy gondolati egységgé. Részekből álló kép, amely több kép összeillesztésével készült.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7D61CBD9-D5A2-4B63-BCDB-048BC9CA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654" y="0"/>
            <a:ext cx="1367036" cy="13680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F7FD0FC5-9BFE-44D4-9DDB-F983A2622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616" y="0"/>
            <a:ext cx="1381384" cy="136800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1767D25E-82DC-4CFB-A747-3DEED4E57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690" y="0"/>
            <a:ext cx="137392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0" y="2122713"/>
            <a:ext cx="6858002" cy="816429"/>
          </a:xfrm>
        </p:spPr>
        <p:txBody>
          <a:bodyPr rtlCol="0"/>
          <a:lstStyle/>
          <a:p>
            <a:pPr algn="ctr"/>
            <a:r>
              <a:rPr lang="hu-HU" sz="4400" b="1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429001"/>
            <a:ext cx="6858002" cy="1583870"/>
          </a:xfrm>
        </p:spPr>
        <p:txBody>
          <a:bodyPr rtlCol="0">
            <a:norm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Azért, hogy megtaláljuk azt az utat, amin Isten a boldogságot helyezte el számunkra és legyen erőnk ezen az úton járni!</a:t>
            </a:r>
          </a:p>
          <a:p>
            <a:pPr rtl="0"/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1774A82-F38B-4D1E-B9EF-188C13527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813" y="0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84071" y="1796142"/>
            <a:ext cx="8882743" cy="4441372"/>
          </a:xfrm>
        </p:spPr>
        <p:txBody>
          <a:bodyPr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mennyekben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szenteltessék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neved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jöjjön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országod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legyen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akaratod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mennyben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úgy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földön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is;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Mindennapi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kenyerünket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add meg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ma,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bocsásd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vétkeinket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miképpen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 is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megbocsátunk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ellenünk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vétkezőknek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minket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kísértésbe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szabadíts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gonosztól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ország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hatalom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dicsőség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mindörökké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Ámen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37CA7D8-BAB1-4195-AEEA-457236AB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109" y="0"/>
            <a:ext cx="13598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12671" y="1752600"/>
            <a:ext cx="8507186" cy="1828800"/>
          </a:xfrm>
        </p:spPr>
        <p:txBody>
          <a:bodyPr rtlCol="0"/>
          <a:lstStyle/>
          <a:p>
            <a:pPr algn="ctr" rtl="0"/>
            <a:r>
              <a:rPr lang="hu" dirty="0">
                <a:latin typeface="Arial" panose="020B0604020202020204" pitchFamily="34" charset="0"/>
                <a:cs typeface="Arial" panose="020B0604020202020204" pitchFamily="34" charset="0"/>
              </a:rPr>
              <a:t>Áldás békesség!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0EF15DE-CAF8-4842-BA25-B4B457C056AC}"/>
              </a:ext>
            </a:extLst>
          </p:cNvPr>
          <p:cNvSpPr txBox="1"/>
          <p:nvPr/>
        </p:nvSpPr>
        <p:spPr>
          <a:xfrm>
            <a:off x="957943" y="6368142"/>
            <a:ext cx="1123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PPT-ben felhasznált képek a </a:t>
            </a:r>
            <a:r>
              <a:rPr lang="hu-H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www.unsplash.com </a:t>
            </a:r>
            <a:r>
              <a:rPr lang="hu-H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oldalon találhatóak és ingyenesen letölthetők!</a:t>
            </a:r>
            <a:endParaRPr lang="hu-HU" sz="1100" cap="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0" y="2122713"/>
            <a:ext cx="6858002" cy="816429"/>
          </a:xfrm>
        </p:spPr>
        <p:txBody>
          <a:bodyPr rtlCol="0"/>
          <a:lstStyle/>
          <a:p>
            <a:pPr algn="ctr"/>
            <a:r>
              <a:rPr lang="hu-HU" sz="4400" b="1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429001"/>
            <a:ext cx="6858002" cy="1583870"/>
          </a:xfrm>
        </p:spPr>
        <p:txBody>
          <a:bodyPr rtlCol="0">
            <a:norm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Azért, hogy a mai órán meg tudjuk hallani és érteni azt az üzenetet, amit Isten személyesen nekünk szán!</a:t>
            </a:r>
          </a:p>
          <a:p>
            <a:pPr rtl="0"/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1774A82-F38B-4D1E-B9EF-188C13527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813" y="0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Minek örültél a héten?</a:t>
            </a:r>
            <a:endParaRPr lang="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/>
            <a:endParaRPr lang="hu-HU" sz="2000" dirty="0"/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Ossz meg a melletted ülővel három dolgot, ami boldogsággal töltött el a héten!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DE9D18C-575C-4DAC-8F87-2E0BC8B3F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836" y="0"/>
            <a:ext cx="1400164" cy="1368000"/>
          </a:xfrm>
          <a:prstGeom prst="rect">
            <a:avLst/>
          </a:prstGeom>
        </p:spPr>
      </p:pic>
      <p:pic>
        <p:nvPicPr>
          <p:cNvPr id="8" name="Kép helye 7" descr="A képen szöveg látható&#10;&#10;Automatikusan generált leírás">
            <a:extLst>
              <a:ext uri="{FF2B5EF4-FFF2-40B4-BE49-F238E27FC236}">
                <a16:creationId xmlns:a16="http://schemas.microsoft.com/office/drawing/2014/main" id="{3D9AEBF2-6C59-4640-88D8-1BE965911C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hu-HU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Biblia is foglalkozik a boldogság témájával. </a:t>
            </a:r>
            <a:endParaRPr lang="hu-HU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065212" y="1638300"/>
            <a:ext cx="9750423" cy="4800600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Olvasd el mit mond erről a hittankönyv. Kattints a madárkára!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u-HU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Írd fel a füzetedbe ennek az összefoglalását!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Jézus arra az örök kérdésre válaszol, hogy </a:t>
            </a:r>
            <a:r>
              <a:rPr lang="hu-H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„Ki lehet boldog?”.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„Jézusi boldogmondásoknak” nevezzük</a:t>
            </a: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az </a:t>
            </a:r>
            <a:r>
              <a:rPr lang="hu-H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egész életre szóló boldogságról szóló tanítását.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Ez a boldogság </a:t>
            </a:r>
            <a:r>
              <a:rPr lang="hu-H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felülről</a:t>
            </a:r>
            <a:r>
              <a:rPr lang="hu-H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Istentől, és belülről: az Istennel való jó kapcsolatból fakad.</a:t>
            </a:r>
            <a:endParaRPr lang="hu-H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Ábra 4" descr="Galamb egyszínű kitöltéssel">
            <a:hlinkClick r:id="rId2"/>
            <a:extLst>
              <a:ext uri="{FF2B5EF4-FFF2-40B4-BE49-F238E27FC236}">
                <a16:creationId xmlns:a16="http://schemas.microsoft.com/office/drawing/2014/main" id="{211CD3C6-8073-4E77-921F-49010C610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7900" y="1524000"/>
            <a:ext cx="914400" cy="9144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851B5D2-EAB9-44D5-ABCD-CD662631D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300" y="0"/>
            <a:ext cx="1396248" cy="1368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03F1399-3092-4C21-AF59-0B1283773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5635" y="2670600"/>
            <a:ext cx="137636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2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18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b="1" i="1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Jézusi boldogmondások</a:t>
            </a:r>
            <a:br>
              <a:rPr lang="hu-HU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2800" i="1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Máté 5,3-11</a:t>
            </a:r>
            <a:endParaRPr lang="hu-HU" sz="2800" dirty="0"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065212" y="1638300"/>
            <a:ext cx="10058400" cy="4800600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Boldogok a lelki szegények, mert övék a mennyek országa.</a:t>
            </a:r>
            <a:endParaRPr lang="hu-H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Boldogok, akik sírnak, mert ők megvigasztaltatnak.</a:t>
            </a:r>
            <a:endParaRPr lang="hu-H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Boldogok a szelídek, mert ők </a:t>
            </a:r>
            <a:r>
              <a:rPr lang="hu-HU" sz="2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öröklik</a:t>
            </a:r>
            <a:r>
              <a:rPr lang="hu-HU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földet.</a:t>
            </a:r>
            <a:endParaRPr lang="hu-H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Boldogok, akik éheznek és szomjaznak az igazságra,</a:t>
            </a:r>
            <a:r>
              <a:rPr lang="hu-H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mert ők </a:t>
            </a:r>
            <a:r>
              <a:rPr lang="hu-HU" sz="2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megelégíttetnek</a:t>
            </a:r>
            <a:r>
              <a:rPr lang="hu-HU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hu-H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Boldogok az irgalmasok, mert ők irgalmasságot nyernek.</a:t>
            </a:r>
            <a:endParaRPr lang="hu-H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Boldogok a tiszta szívűek, mert ők meglátják Istent.</a:t>
            </a:r>
            <a:endParaRPr lang="hu-H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Boldogok, akik békét teremtenek, mert ők Isten fiainak neveztetnek.</a:t>
            </a:r>
            <a:endParaRPr lang="hu-H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Boldogok, akiket az igazságért üldöznek, mert övék a mennyek országa.</a:t>
            </a:r>
            <a:endParaRPr lang="hu-H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Boldogok vagytok, ha énmiattam gyaláznak és üldöznek titeket,</a:t>
            </a:r>
            <a:br>
              <a:rPr lang="hu-HU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u-HU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és mindenféle rosszat hazudnak rólatok.</a:t>
            </a:r>
            <a:endParaRPr lang="hu-H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53FDFF4-A6E2-42D3-BF80-3E85DA980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1082400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065212" y="1485900"/>
            <a:ext cx="10058400" cy="4952999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végigolvassuk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ezeket a mondásokat, akkor először az tűnik fel, hogy mindegyik elején olyanokról állítja, hogy boldogok, akikre az ember nem mondaná. </a:t>
            </a:r>
          </a:p>
          <a:p>
            <a:pPr marL="0" indent="0" algn="ctr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Jézus tudja, hogy Isten azért teremtette az embert, hogy boldog legyen.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Azt is tudja, hogy a tanítványai elérhetik ezt a boldogságot.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Csak másképp, mint ahogy a világ adná, mert Ő az igazit, a teljes boldogságot kínálja.</a:t>
            </a:r>
          </a:p>
          <a:p>
            <a:pPr marL="0" indent="0" algn="ctr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Nézzük meg egyesével a boldogmondásokat, hogy jobban megértsük Jézus szavait!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Olvassátok el együtt a boldogmondások magyarázatát!</a:t>
            </a:r>
          </a:p>
        </p:txBody>
      </p:sp>
    </p:spTree>
    <p:extLst>
      <p:ext uri="{BB962C8B-B14F-4D97-AF65-F5344CB8AC3E}">
        <p14:creationId xmlns:p14="http://schemas.microsoft.com/office/powerpoint/2010/main" val="38255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66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6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8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7962" y="1475695"/>
            <a:ext cx="4956048" cy="823912"/>
          </a:xfrm>
        </p:spPr>
        <p:txBody>
          <a:bodyPr rtlCol="0"/>
          <a:lstStyle/>
          <a:p>
            <a:pPr algn="ctr" rtl="0"/>
            <a:r>
              <a:rPr lang="hu-H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lelki szegények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77962" y="2511878"/>
            <a:ext cx="4956048" cy="3476625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Ők azok, akik tudják, hogy Isten gazdagít meg igazán </a:t>
            </a:r>
            <a:r>
              <a:rPr lang="hu-H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lelkiekben</a:t>
            </a: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ezért nem a világi kincsek </a:t>
            </a:r>
            <a:r>
              <a:rPr lang="hu-H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fontosak</a:t>
            </a: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számukra, amik idővel elmúlnak. </a:t>
            </a:r>
            <a:r>
              <a:rPr lang="hu-H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első lépés a boldogság elérésére, hogy felismerjük, hogy csak Isten tud meggazdagítani minket.</a:t>
            </a:r>
            <a:endParaRPr lang="hu-H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557990" y="1475695"/>
            <a:ext cx="4956048" cy="823912"/>
          </a:xfrm>
        </p:spPr>
        <p:txBody>
          <a:bodyPr rtlCol="0"/>
          <a:lstStyle/>
          <a:p>
            <a:pPr algn="ctr" rtl="0"/>
            <a:r>
              <a:rPr lang="hu-H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sírnak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557990" y="2511878"/>
            <a:ext cx="4956048" cy="3476625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Akik tudják, hogy a bűneik miatt nem tehetnek mást, csak bűnbánattal, könnyek között leborulnak Isten előtt, azok Krisztus bűnbocsátó kegyelméért megkapják a feloldozás vigasztalását.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97AAA743-3D91-4764-93C1-A542F0993F38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40" b="89535" l="6296" r="93704">
                        <a14:foregroundMark x1="6667" y1="74419" x2="6667" y2="74419"/>
                        <a14:foregroundMark x1="43333" y1="55814" x2="43333" y2="55814"/>
                        <a14:foregroundMark x1="70741" y1="36047" x2="70741" y2="36047"/>
                        <a14:foregroundMark x1="94074" y1="22093" x2="94074" y2="22093"/>
                        <a14:foregroundMark x1="6296" y1="23256" x2="6296" y2="23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39" y="4379458"/>
            <a:ext cx="25717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BA1119A-49B0-42B0-A1D0-94713BFEB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775" y="0"/>
            <a:ext cx="138422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7962" y="1475695"/>
            <a:ext cx="4956048" cy="823912"/>
          </a:xfrm>
        </p:spPr>
        <p:txBody>
          <a:bodyPr rtlCol="0"/>
          <a:lstStyle/>
          <a:p>
            <a:pPr algn="ctr" rtl="0"/>
            <a:r>
              <a:rPr lang="hu-H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szelídek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77962" y="2511879"/>
            <a:ext cx="4956048" cy="3476625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krisztusi út különbözik a világitól. A szelídség az az önismeret, amely másokra is tekintettel van, együttérzéssel, türelmesen fordul feléjük. Miközben úgy tűnik, hogy az erőszakosak és kemények uralják a földet, a keresztyén tudja, hogy mindenek Ura Krisztus, és Általa övé lesz minden.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557990" y="1475695"/>
            <a:ext cx="4956048" cy="823912"/>
          </a:xfrm>
        </p:spPr>
        <p:txBody>
          <a:bodyPr rtlCol="0"/>
          <a:lstStyle/>
          <a:p>
            <a:pPr algn="ctr" rtl="0"/>
            <a:r>
              <a:rPr lang="hu-H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éheznek és szomjaznak az igazságra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557990" y="2511878"/>
            <a:ext cx="4956048" cy="3476625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éhség és a szomjúság hétköznapi élmény, amit újból és újból átélünk. A keresztyén ember folyamatosan éhezik és szomjazik Isten Igéjére, ezért a mindennapi csendességben, Vele közösségben megkapja a lelki kenyeret és az élő vizet.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E48E339-1F0A-4F79-A043-DCF2163AFC8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903" y1="47143" x2="37903" y2="47143"/>
                        <a14:foregroundMark x1="74194" y1="40000" x2="74194" y2="40000"/>
                        <a14:foregroundMark x1="30645" y1="42857" x2="30645" y2="42857"/>
                        <a14:foregroundMark x1="61290" y1="12857" x2="61290" y2="12857"/>
                        <a14:foregroundMark x1="81452" y1="20000" x2="81452" y2="20000"/>
                        <a14:foregroundMark x1="71774" y1="15714" x2="71774" y2="15714"/>
                        <a14:foregroundMark x1="58065" y1="55714" x2="58065" y2="55714"/>
                        <a14:foregroundMark x1="46774" y1="54286" x2="44355" y2="24286"/>
                        <a14:foregroundMark x1="34677" y1="21429" x2="19355" y2="60000"/>
                        <a14:foregroundMark x1="19355" y1="60000" x2="20161" y2="60000"/>
                        <a14:foregroundMark x1="63710" y1="42857" x2="73387" y2="64286"/>
                        <a14:foregroundMark x1="82258" y1="57143" x2="79032" y2="34286"/>
                        <a14:foregroundMark x1="72581" y1="18571" x2="72581" y2="18571"/>
                        <a14:foregroundMark x1="70161" y1="17143" x2="70161" y2="17143"/>
                        <a14:foregroundMark x1="70968" y1="17143" x2="70968" y2="17143"/>
                        <a14:foregroundMark x1="74194" y1="17143" x2="54839" y2="1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67" y="5133293"/>
            <a:ext cx="1853293" cy="1067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A20DB62-444D-4101-A268-E8F2E232B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775" y="0"/>
            <a:ext cx="138422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Természeti ábra (16x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Természetbarát bemutató illusztrált tájképpel (szélesvásznú)</Template>
  <TotalTime>469</TotalTime>
  <Words>1041</Words>
  <Application>Microsoft Office PowerPoint</Application>
  <PresentationFormat>Szélesvásznú</PresentationFormat>
  <Paragraphs>77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Calibri</vt:lpstr>
      <vt:lpstr>Segoe Print</vt:lpstr>
      <vt:lpstr>Természeti ábra (16x9)</vt:lpstr>
      <vt:lpstr>Jézus a boldog életről tanít</vt:lpstr>
      <vt:lpstr>Kedves Hittanos Barátom! Isten hozott! </vt:lpstr>
      <vt:lpstr>Imádkozzunk!</vt:lpstr>
      <vt:lpstr>Minek örültél a héten?</vt:lpstr>
      <vt:lpstr>A Biblia is foglalkozik a boldogság témájával. </vt:lpstr>
      <vt:lpstr>Jézusi boldogmondások Máté 5,3-11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Szerinted melyik boldogmondás a legtalálóbb? Miért? </vt:lpstr>
      <vt:lpstr>Jelenítsétek meg a boldogmondásokat egy-egy állóképpel!</vt:lpstr>
      <vt:lpstr>Jézus boldogságról szóló tanítását sokan átgondolták már. Közülük többen folytatták is a gondolatokat.  Olvasd el a két idézetet! </vt:lpstr>
      <vt:lpstr>Melyikkel értesz inkább egyet? Miért?  Beszéljétek meg a csoporttal! </vt:lpstr>
      <vt:lpstr>Ismételd át a „Boldogmondásokat” az alábbi feladat segítségével!</vt:lpstr>
      <vt:lpstr>Énekeljünk!</vt:lpstr>
      <vt:lpstr>PowerPoint-bemutató</vt:lpstr>
      <vt:lpstr>Készíts montázst az általad kiválasztott boldogmondásból!</vt:lpstr>
      <vt:lpstr>Imádkozzunk!</vt:lpstr>
      <vt:lpstr>PowerPoint-bemutató</vt:lpstr>
      <vt:lpstr>Áldás békesség!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Jézus a boldog életről tanít</dc:title>
  <dc:creator>Kincső Sándor</dc:creator>
  <cp:lastModifiedBy>Kincső Sándor</cp:lastModifiedBy>
  <cp:revision>32</cp:revision>
  <dcterms:created xsi:type="dcterms:W3CDTF">2020-12-13T15:33:43Z</dcterms:created>
  <dcterms:modified xsi:type="dcterms:W3CDTF">2020-12-16T14:52:53Z</dcterms:modified>
</cp:coreProperties>
</file>