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5" r:id="rId6"/>
    <p:sldId id="259" r:id="rId7"/>
    <p:sldId id="266" r:id="rId8"/>
    <p:sldId id="267" r:id="rId9"/>
    <p:sldId id="268" r:id="rId10"/>
    <p:sldId id="282" r:id="rId11"/>
    <p:sldId id="270" r:id="rId12"/>
    <p:sldId id="271" r:id="rId13"/>
    <p:sldId id="272" r:id="rId14"/>
    <p:sldId id="273" r:id="rId15"/>
    <p:sldId id="275" r:id="rId16"/>
    <p:sldId id="274" r:id="rId17"/>
    <p:sldId id="276" r:id="rId18"/>
    <p:sldId id="277" r:id="rId19"/>
    <p:sldId id="278" r:id="rId20"/>
    <p:sldId id="279" r:id="rId21"/>
    <p:sldId id="280" r:id="rId22"/>
    <p:sldId id="281" r:id="rId23"/>
    <p:sldId id="286" r:id="rId24"/>
    <p:sldId id="284" r:id="rId25"/>
    <p:sldId id="287" r:id="rId26"/>
    <p:sldId id="289" r:id="rId27"/>
    <p:sldId id="285" r:id="rId28"/>
    <p:sldId id="288" r:id="rId29"/>
    <p:sldId id="290" r:id="rId30"/>
    <p:sldId id="293" r:id="rId31"/>
    <p:sldId id="292" r:id="rId32"/>
    <p:sldId id="291" r:id="rId33"/>
    <p:sldId id="260" r:id="rId34"/>
    <p:sldId id="261" r:id="rId35"/>
    <p:sldId id="262" r:id="rId3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42" y="12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48E51EF-4382-4EBB-84D1-534BA30EB8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8EE811E-9108-4457-BB6D-DC4F0B7C4E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D14C610-7EE3-4824-A6BD-51FF35C79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364D-8569-4260-AD0E-089E56A781A1}" type="datetimeFigureOut">
              <a:rPr lang="hu-HU" smtClean="0"/>
              <a:t>2021. 01. 06.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063D28D-7496-471F-AC6B-C811B7C0F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02B1D08-600C-4BB7-B73F-F7D65996B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C3C6-C050-4281-8BC3-1BF534C042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622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5C9F323-77F3-44D4-A6DC-DAE095375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B7D7055-491E-425F-9702-E2A2136825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270209F-1E99-4AD2-8708-69432928A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364D-8569-4260-AD0E-089E56A781A1}" type="datetimeFigureOut">
              <a:rPr lang="hu-HU" smtClean="0"/>
              <a:t>2021. 01. 06.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4EE4825-323A-481C-9E41-B8139F5A6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5E119DF-D491-4508-8B8C-D5D57CAA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C3C6-C050-4281-8BC3-1BF534C042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485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02859256-4741-4751-9C33-6294EF51FC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15F66C2-14F6-4BF8-B235-4FE7909744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0309391-1CCB-42D7-A6DB-8F90CE25A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364D-8569-4260-AD0E-089E56A781A1}" type="datetimeFigureOut">
              <a:rPr lang="hu-HU" smtClean="0"/>
              <a:t>2021. 01. 06.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9A6F821-60B9-4F38-B993-41C5EA3DF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D3CE5FE-115B-4D5E-89AB-B5D2AB37E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C3C6-C050-4281-8BC3-1BF534C042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370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81FB21-B07B-43E2-B663-1DA9B6641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54D0B22-073F-413A-889A-470CE24F6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78D9125-5A2E-4A27-A621-62E68AF1C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364D-8569-4260-AD0E-089E56A781A1}" type="datetimeFigureOut">
              <a:rPr lang="hu-HU" smtClean="0"/>
              <a:t>2021. 01. 06.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4875659-628A-449F-A81A-28CB9F61A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6FE9E143-CC15-4BC8-99D6-2EF32DCB5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C3C6-C050-4281-8BC3-1BF534C042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465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29008C-D85B-45C1-8A00-5C5030D0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38794CD-BA5A-47BE-BE68-93DE63CE4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CC69FFB-DB12-4C23-B3CA-5DF119226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364D-8569-4260-AD0E-089E56A781A1}" type="datetimeFigureOut">
              <a:rPr lang="hu-HU" smtClean="0"/>
              <a:t>2021. 01. 06.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E405508-94EE-4CDF-BB12-60DEB3BB7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B476DCB-8D0F-418F-A449-34D09E5C6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C3C6-C050-4281-8BC3-1BF534C042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940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5071773-2DF6-4D44-BEC3-5F471314F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DD0D759-4686-4380-82A9-A73A7E4115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A265CD2-CF93-4E52-B4A1-871B37FE3B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1BDEA79-79CB-4EEF-9777-E86E91FA1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364D-8569-4260-AD0E-089E56A781A1}" type="datetimeFigureOut">
              <a:rPr lang="hu-HU" smtClean="0"/>
              <a:t>2021. 01. 06.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3FFDCD0-1DED-4E58-80A2-D143B89D9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82A1754-0B74-49A3-8B8C-FECDAA50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C3C6-C050-4281-8BC3-1BF534C042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316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11D4597-C3B8-490A-8D49-2EF063F53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1C71164-9C36-4A44-842F-CCB760286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B2ED90D-BA78-4C17-AE72-49B68D768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16196B7B-5E10-4011-BEB5-05DB60E9FC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B9C4E0FC-FFA6-466D-AC7C-2700D57D1C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DDEB996A-49F9-48D3-B79A-2BB21E4A8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364D-8569-4260-AD0E-089E56A781A1}" type="datetimeFigureOut">
              <a:rPr lang="hu-HU" smtClean="0"/>
              <a:t>2021. 01. 06.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BF3F01F3-4BFA-47AC-B28C-A0B527F06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2D02F0D6-7ED8-4651-8966-B3A4D79E6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C3C6-C050-4281-8BC3-1BF534C042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313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EE906B7-3A5A-4070-B0E5-8BEED1EBF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EFC842FE-307A-4322-A2E3-993BAE237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364D-8569-4260-AD0E-089E56A781A1}" type="datetimeFigureOut">
              <a:rPr lang="hu-HU" smtClean="0"/>
              <a:t>2021. 01. 06.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E5B4A6FB-014D-4803-A4BF-1DC5D599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D90BB9AA-C436-4BC7-8B7E-5C8759FCB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C3C6-C050-4281-8BC3-1BF534C042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658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5331C0BB-35F5-4959-BB0B-7C46F3642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364D-8569-4260-AD0E-089E56A781A1}" type="datetimeFigureOut">
              <a:rPr lang="hu-HU" smtClean="0"/>
              <a:t>2021. 01. 06.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E9CB2660-4FEF-44B6-9281-EAA170111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48705E8-0E02-4773-A7B8-45ECDAAC3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C3C6-C050-4281-8BC3-1BF534C042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520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37E20B4-8C52-4D98-AF9C-4D429180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AA6A1E2-C45B-4268-B527-0D5CE2695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621B25B-83D9-413B-923F-145D949F0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1F3A755-E577-460B-BC85-EC3FF2198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364D-8569-4260-AD0E-089E56A781A1}" type="datetimeFigureOut">
              <a:rPr lang="hu-HU" smtClean="0"/>
              <a:t>2021. 01. 06.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848462E-8125-4D7A-BF2A-43E8A8B0B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D52A319-5743-49DA-AE47-2F8CCC9EA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C3C6-C050-4281-8BC3-1BF534C042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065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EB70080-0DA7-43E4-BBE2-079ACAC45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2FA275BE-90E3-4AEF-84E4-DC910DB841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3ECEAC0-E200-4DF5-921D-61FCD3FCFC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143AF58-AFA9-44CD-B1A3-DA4C2D720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364D-8569-4260-AD0E-089E56A781A1}" type="datetimeFigureOut">
              <a:rPr lang="hu-HU" smtClean="0"/>
              <a:t>2021. 01. 06.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8A82BDD-D90D-4549-A65D-13AE2951B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4BD4674-8F33-411C-AF7A-631771C37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2C3C6-C050-4281-8BC3-1BF534C042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019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42E4B65F-6FFA-4EB1-B2C2-B1ACC0C85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4CF6D1F-D288-412E-A1C9-F271D5706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0CC2ED8-B40F-4449-9C22-F9D5268A5C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4364D-8569-4260-AD0E-089E56A781A1}" type="datetimeFigureOut">
              <a:rPr lang="hu-HU" smtClean="0"/>
              <a:t>2021. 01. 06.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043E24B-B194-4802-88D4-81DCCAF762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2879603-24A2-4C60-888D-BCA3708D1F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2C3C6-C050-4281-8BC3-1BF534C042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4980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sv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hyperlink" Target="https://learningapps.org/watch?v=pokcnxg1v21" TargetMode="Externa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sv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hyperlink" Target="https://learningapps.org/watch?v=p74xbxvyt21" TargetMode="Externa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sv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hyperlink" Target="https://docs.google.com/forms/d/e/1FAIpQLSeFZWz6g99Xbj_VUyC4D_cmMJqHv-LcfQfkkUBAhGPk3cKMZQ/viewform?usp=sf_link" TargetMode="Externa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freebibleimages.or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kzXHBFXHW4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rpi.reformatus.hu/sites/default/files/interaktiv_tankonyvek/Hittan_7/9.html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3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Kép 9" descr="A képen személy látható&#10;&#10;Automatikusan generált leírás">
            <a:extLst>
              <a:ext uri="{FF2B5EF4-FFF2-40B4-BE49-F238E27FC236}">
                <a16:creationId xmlns:a16="http://schemas.microsoft.com/office/drawing/2014/main" id="{62637731-301C-42F6-95CD-AC5F912232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A817ABC-40A7-473E-8EE7-FFD30A9BDF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a készenlétről tanít</a:t>
            </a:r>
          </a:p>
        </p:txBody>
      </p:sp>
    </p:spTree>
    <p:extLst>
      <p:ext uri="{BB962C8B-B14F-4D97-AF65-F5344CB8AC3E}">
        <p14:creationId xmlns:p14="http://schemas.microsoft.com/office/powerpoint/2010/main" val="2597242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Kép 8" descr="A képen beltéri, rendetlen látható&#10;&#10;Automatikusan generált leírás">
            <a:extLst>
              <a:ext uri="{FF2B5EF4-FFF2-40B4-BE49-F238E27FC236}">
                <a16:creationId xmlns:a16="http://schemas.microsoft.com/office/drawing/2014/main" id="{B6D3AE84-DD31-410E-A196-DC15EC6B5A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91FA7874-F638-4E29-BD4B-81F7FCF62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2495"/>
            <a:ext cx="10515600" cy="34330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Bizonyos hivatásoknál nagyon fontos az állandó készenlét. Például, ha a tűzoltók közül egy nincs készenlétben, akkor a csapat késve érkezik a helyszínre, tehát súlyos következménye van. </a:t>
            </a:r>
          </a:p>
          <a:p>
            <a:pPr marL="0" indent="0" algn="ctr">
              <a:buNone/>
            </a:pPr>
            <a:endParaRPr lang="hu-HU" sz="2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hu-HU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a tanítványainak hasonló készenlétről beszél egy példázatban.</a:t>
            </a:r>
          </a:p>
        </p:txBody>
      </p:sp>
    </p:spTree>
    <p:extLst>
      <p:ext uri="{BB962C8B-B14F-4D97-AF65-F5344CB8AC3E}">
        <p14:creationId xmlns:p14="http://schemas.microsoft.com/office/powerpoint/2010/main" val="24815320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AB8EDC3-1C0D-4505-A2C7-839A5161F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69E294-3813-4588-9E9C-AEA08F9C4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ép 6" descr="A képen szöveg, graffiti, modellt állás, ablak látható&#10;&#10;Automatikusan generált leírás">
            <a:extLst>
              <a:ext uri="{FF2B5EF4-FFF2-40B4-BE49-F238E27FC236}">
                <a16:creationId xmlns:a16="http://schemas.microsoft.com/office/drawing/2014/main" id="{961919E1-9EDA-4E39-8BF9-8F83FCDFC3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pic>
        <p:nvPicPr>
          <p:cNvPr id="5" name="Kép 4" descr="A képen szöveg, személy, férfi látható&#10;&#10;Automatikusan generált leírás">
            <a:extLst>
              <a:ext uri="{FF2B5EF4-FFF2-40B4-BE49-F238E27FC236}">
                <a16:creationId xmlns:a16="http://schemas.microsoft.com/office/drawing/2014/main" id="{0ADAD36D-A724-405D-B4CE-AF604A666D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6" b="97917" l="6743" r="95436">
                        <a14:foregroundMark x1="38278" y1="8724" x2="38278" y2="8724"/>
                        <a14:foregroundMark x1="34544" y1="4036" x2="34544" y2="4036"/>
                        <a14:foregroundMark x1="11826" y1="89193" x2="11826" y2="89193"/>
                        <a14:foregroundMark x1="46680" y1="94141" x2="46680" y2="94141"/>
                        <a14:foregroundMark x1="27801" y1="97917" x2="27801" y2="97917"/>
                        <a14:foregroundMark x1="6743" y1="88672" x2="6743" y2="88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9" y="2599775"/>
            <a:ext cx="5283866" cy="4210442"/>
          </a:xfrm>
          <a:custGeom>
            <a:avLst/>
            <a:gdLst/>
            <a:ahLst/>
            <a:cxnLst/>
            <a:rect l="l" t="t" r="r" b="b"/>
            <a:pathLst>
              <a:path w="5283866" h="4210442">
                <a:moveTo>
                  <a:pt x="839883" y="18"/>
                </a:moveTo>
                <a:cubicBezTo>
                  <a:pt x="851945" y="328"/>
                  <a:pt x="864423" y="4671"/>
                  <a:pt x="875727" y="6050"/>
                </a:cubicBezTo>
                <a:cubicBezTo>
                  <a:pt x="1125267" y="36932"/>
                  <a:pt x="1374804" y="70296"/>
                  <a:pt x="1624617" y="99799"/>
                </a:cubicBezTo>
                <a:cubicBezTo>
                  <a:pt x="1858164" y="127373"/>
                  <a:pt x="2093363" y="133714"/>
                  <a:pt x="2328012" y="148051"/>
                </a:cubicBezTo>
                <a:cubicBezTo>
                  <a:pt x="2612016" y="165424"/>
                  <a:pt x="2895470" y="189965"/>
                  <a:pt x="3177820" y="228566"/>
                </a:cubicBezTo>
                <a:cubicBezTo>
                  <a:pt x="3373866" y="255590"/>
                  <a:pt x="3571843" y="274338"/>
                  <a:pt x="3770646" y="252831"/>
                </a:cubicBezTo>
                <a:cubicBezTo>
                  <a:pt x="3780572" y="251727"/>
                  <a:pt x="3791878" y="248144"/>
                  <a:pt x="3800149" y="251727"/>
                </a:cubicBezTo>
                <a:cubicBezTo>
                  <a:pt x="3896658" y="291986"/>
                  <a:pt x="4001986" y="263033"/>
                  <a:pt x="4102076" y="288400"/>
                </a:cubicBezTo>
                <a:cubicBezTo>
                  <a:pt x="4076434" y="386286"/>
                  <a:pt x="3966416" y="378289"/>
                  <a:pt x="3904377" y="446120"/>
                </a:cubicBezTo>
                <a:cubicBezTo>
                  <a:pt x="4005570" y="473141"/>
                  <a:pt x="4096562" y="500439"/>
                  <a:pt x="4188933" y="520843"/>
                </a:cubicBezTo>
                <a:cubicBezTo>
                  <a:pt x="4286818" y="542350"/>
                  <a:pt x="4369813" y="600531"/>
                  <a:pt x="4465492" y="626449"/>
                </a:cubicBezTo>
                <a:cubicBezTo>
                  <a:pt x="4485897" y="631964"/>
                  <a:pt x="4510437" y="651264"/>
                  <a:pt x="4517606" y="670015"/>
                </a:cubicBezTo>
                <a:cubicBezTo>
                  <a:pt x="4540768" y="730677"/>
                  <a:pt x="5003171" y="900804"/>
                  <a:pt x="4948576" y="954847"/>
                </a:cubicBezTo>
                <a:cubicBezTo>
                  <a:pt x="4925966" y="977182"/>
                  <a:pt x="4896738" y="993174"/>
                  <a:pt x="4866132" y="1015233"/>
                </a:cubicBezTo>
                <a:cubicBezTo>
                  <a:pt x="4912180" y="1056869"/>
                  <a:pt x="4964017" y="1075067"/>
                  <a:pt x="5019164" y="1087474"/>
                </a:cubicBezTo>
                <a:cubicBezTo>
                  <a:pt x="5035708" y="1091335"/>
                  <a:pt x="5051977" y="1099055"/>
                  <a:pt x="5053630" y="1117806"/>
                </a:cubicBezTo>
                <a:cubicBezTo>
                  <a:pt x="5055284" y="1137382"/>
                  <a:pt x="5038464" y="1145101"/>
                  <a:pt x="5024404" y="1154202"/>
                </a:cubicBezTo>
                <a:cubicBezTo>
                  <a:pt x="5004826" y="1166885"/>
                  <a:pt x="4985800" y="1177916"/>
                  <a:pt x="4960984" y="1179569"/>
                </a:cubicBezTo>
                <a:cubicBezTo>
                  <a:pt x="4920176" y="1182051"/>
                  <a:pt x="4900600" y="1217344"/>
                  <a:pt x="4876887" y="1243814"/>
                </a:cubicBezTo>
                <a:cubicBezTo>
                  <a:pt x="4863652" y="1258705"/>
                  <a:pt x="4857034" y="1288759"/>
                  <a:pt x="4880195" y="1293998"/>
                </a:cubicBezTo>
                <a:cubicBezTo>
                  <a:pt x="4935892" y="1306682"/>
                  <a:pt x="4931480" y="1343355"/>
                  <a:pt x="4930104" y="1384991"/>
                </a:cubicBezTo>
                <a:cubicBezTo>
                  <a:pt x="4928173" y="1436553"/>
                  <a:pt x="4895360" y="1460265"/>
                  <a:pt x="4855103" y="1480119"/>
                </a:cubicBezTo>
                <a:cubicBezTo>
                  <a:pt x="4841316" y="1487011"/>
                  <a:pt x="4821740" y="1486735"/>
                  <a:pt x="4816500" y="1508242"/>
                </a:cubicBezTo>
                <a:cubicBezTo>
                  <a:pt x="4839110" y="1528648"/>
                  <a:pt x="4866684" y="1512103"/>
                  <a:pt x="4890949" y="1517893"/>
                </a:cubicBezTo>
                <a:cubicBezTo>
                  <a:pt x="4911077" y="1522581"/>
                  <a:pt x="4944441" y="1520100"/>
                  <a:pt x="4916868" y="1557599"/>
                </a:cubicBezTo>
                <a:cubicBezTo>
                  <a:pt x="4908870" y="1568352"/>
                  <a:pt x="4918245" y="1576625"/>
                  <a:pt x="4928448" y="1577453"/>
                </a:cubicBezTo>
                <a:cubicBezTo>
                  <a:pt x="5010066" y="1586000"/>
                  <a:pt x="4972566" y="1661827"/>
                  <a:pt x="4998760" y="1701809"/>
                </a:cubicBezTo>
                <a:cubicBezTo>
                  <a:pt x="5005928" y="1712836"/>
                  <a:pt x="4998208" y="1731862"/>
                  <a:pt x="4986903" y="1736550"/>
                </a:cubicBezTo>
                <a:cubicBezTo>
                  <a:pt x="4914660" y="1767432"/>
                  <a:pt x="4904735" y="1841053"/>
                  <a:pt x="4869716" y="1904472"/>
                </a:cubicBezTo>
                <a:cubicBezTo>
                  <a:pt x="4907768" y="1929562"/>
                  <a:pt x="4953264" y="1935077"/>
                  <a:pt x="4994348" y="1951346"/>
                </a:cubicBezTo>
                <a:cubicBezTo>
                  <a:pt x="5037087" y="1968441"/>
                  <a:pt x="5037087" y="1981125"/>
                  <a:pt x="5001792" y="2030756"/>
                </a:cubicBezTo>
                <a:cubicBezTo>
                  <a:pt x="5093611" y="2041511"/>
                  <a:pt x="5093611" y="2041511"/>
                  <a:pt x="5065212" y="2119543"/>
                </a:cubicBezTo>
                <a:cubicBezTo>
                  <a:pt x="5142142" y="2126712"/>
                  <a:pt x="5192876" y="2163660"/>
                  <a:pt x="5204732" y="2244450"/>
                </a:cubicBezTo>
                <a:cubicBezTo>
                  <a:pt x="5210523" y="2283604"/>
                  <a:pt x="5245265" y="2302077"/>
                  <a:pt x="5283866" y="2328272"/>
                </a:cubicBezTo>
                <a:cubicBezTo>
                  <a:pt x="5235890" y="2353641"/>
                  <a:pt x="5203354" y="2406580"/>
                  <a:pt x="5147380" y="2350606"/>
                </a:cubicBezTo>
                <a:cubicBezTo>
                  <a:pt x="5126976" y="2330203"/>
                  <a:pt x="5128904" y="2356121"/>
                  <a:pt x="5126148" y="2363566"/>
                </a:cubicBezTo>
                <a:cubicBezTo>
                  <a:pt x="5119532" y="2381764"/>
                  <a:pt x="5133316" y="2393897"/>
                  <a:pt x="5142417" y="2407682"/>
                </a:cubicBezTo>
                <a:cubicBezTo>
                  <a:pt x="5151240" y="2421470"/>
                  <a:pt x="5161718" y="2436083"/>
                  <a:pt x="5164200" y="2451526"/>
                </a:cubicBezTo>
                <a:cubicBezTo>
                  <a:pt x="5165852" y="2462279"/>
                  <a:pt x="5157858" y="2477994"/>
                  <a:pt x="5149034" y="2485992"/>
                </a:cubicBezTo>
                <a:cubicBezTo>
                  <a:pt x="5102710" y="2528178"/>
                  <a:pt x="5130284" y="2623031"/>
                  <a:pt x="5042601" y="2635164"/>
                </a:cubicBezTo>
                <a:cubicBezTo>
                  <a:pt x="5003171" y="2640677"/>
                  <a:pt x="4984146" y="2675420"/>
                  <a:pt x="4955194" y="2694445"/>
                </a:cubicBezTo>
                <a:cubicBezTo>
                  <a:pt x="4854552" y="2760897"/>
                  <a:pt x="4787272" y="2846375"/>
                  <a:pt x="4756116" y="2963836"/>
                </a:cubicBezTo>
                <a:cubicBezTo>
                  <a:pt x="4747568" y="2996372"/>
                  <a:pt x="4714754" y="3022569"/>
                  <a:pt x="4693523" y="3051244"/>
                </a:cubicBezTo>
                <a:cubicBezTo>
                  <a:pt x="4703726" y="3072199"/>
                  <a:pt x="4759424" y="3026979"/>
                  <a:pt x="4739848" y="3082125"/>
                </a:cubicBezTo>
                <a:cubicBezTo>
                  <a:pt x="4724958" y="3123486"/>
                  <a:pt x="4686906" y="3149129"/>
                  <a:pt x="4651060" y="3173670"/>
                </a:cubicBezTo>
                <a:cubicBezTo>
                  <a:pt x="4610252" y="3201518"/>
                  <a:pt x="4565032" y="3223852"/>
                  <a:pt x="4546556" y="3275413"/>
                </a:cubicBezTo>
                <a:cubicBezTo>
                  <a:pt x="4542697" y="3286444"/>
                  <a:pt x="4530288" y="3298024"/>
                  <a:pt x="4519261" y="3302437"/>
                </a:cubicBezTo>
                <a:cubicBezTo>
                  <a:pt x="3944081" y="4209875"/>
                  <a:pt x="2528194" y="4215939"/>
                  <a:pt x="2364961" y="4209597"/>
                </a:cubicBezTo>
                <a:cubicBezTo>
                  <a:pt x="2167260" y="4201602"/>
                  <a:pt x="1980313" y="4145627"/>
                  <a:pt x="1796951" y="4075867"/>
                </a:cubicBezTo>
                <a:cubicBezTo>
                  <a:pt x="1719469" y="4046365"/>
                  <a:pt x="1647505" y="4004453"/>
                  <a:pt x="1572227" y="3971917"/>
                </a:cubicBezTo>
                <a:cubicBezTo>
                  <a:pt x="1468277" y="3926971"/>
                  <a:pt x="1388040" y="3841219"/>
                  <a:pt x="1284364" y="3805097"/>
                </a:cubicBezTo>
                <a:cubicBezTo>
                  <a:pt x="1177655" y="3767873"/>
                  <a:pt x="1086388" y="3699767"/>
                  <a:pt x="976645" y="3670815"/>
                </a:cubicBezTo>
                <a:cubicBezTo>
                  <a:pt x="918742" y="3655375"/>
                  <a:pt x="862768" y="3627527"/>
                  <a:pt x="871866" y="3547839"/>
                </a:cubicBezTo>
                <a:cubicBezTo>
                  <a:pt x="874349" y="3525228"/>
                  <a:pt x="859184" y="3506755"/>
                  <a:pt x="835195" y="3513373"/>
                </a:cubicBezTo>
                <a:cubicBezTo>
                  <a:pt x="789424" y="3525780"/>
                  <a:pt x="768744" y="3492967"/>
                  <a:pt x="743375" y="3468427"/>
                </a:cubicBezTo>
                <a:cubicBezTo>
                  <a:pt x="698156" y="3424863"/>
                  <a:pt x="655142" y="3378540"/>
                  <a:pt x="583175" y="3371370"/>
                </a:cubicBezTo>
                <a:cubicBezTo>
                  <a:pt x="596961" y="3337178"/>
                  <a:pt x="620399" y="3342142"/>
                  <a:pt x="641906" y="3349311"/>
                </a:cubicBezTo>
                <a:cubicBezTo>
                  <a:pt x="698432" y="3368062"/>
                  <a:pt x="754405" y="3389293"/>
                  <a:pt x="810930" y="3408042"/>
                </a:cubicBezTo>
                <a:cubicBezTo>
                  <a:pt x="847878" y="3420175"/>
                  <a:pt x="884551" y="3437271"/>
                  <a:pt x="933908" y="3423758"/>
                </a:cubicBezTo>
                <a:cubicBezTo>
                  <a:pt x="891445" y="3354826"/>
                  <a:pt x="819202" y="3342418"/>
                  <a:pt x="760747" y="3321187"/>
                </a:cubicBezTo>
                <a:cubicBezTo>
                  <a:pt x="687678" y="3294441"/>
                  <a:pt x="644664" y="3243980"/>
                  <a:pt x="593101" y="3187731"/>
                </a:cubicBezTo>
                <a:cubicBezTo>
                  <a:pt x="646869" y="3174220"/>
                  <a:pt x="680233" y="3215581"/>
                  <a:pt x="722419" y="3213374"/>
                </a:cubicBezTo>
                <a:cubicBezTo>
                  <a:pt x="724627" y="3206207"/>
                  <a:pt x="728486" y="3195729"/>
                  <a:pt x="727934" y="3195451"/>
                </a:cubicBezTo>
                <a:cubicBezTo>
                  <a:pt x="659002" y="3164570"/>
                  <a:pt x="626741" y="3106666"/>
                  <a:pt x="615987" y="3036630"/>
                </a:cubicBezTo>
                <a:cubicBezTo>
                  <a:pt x="610473" y="3000510"/>
                  <a:pt x="585381" y="2989205"/>
                  <a:pt x="560564" y="2972660"/>
                </a:cubicBezTo>
                <a:cubicBezTo>
                  <a:pt x="473984" y="2913930"/>
                  <a:pt x="382441" y="2860713"/>
                  <a:pt x="311302" y="2779924"/>
                </a:cubicBezTo>
                <a:cubicBezTo>
                  <a:pt x="393471" y="2790677"/>
                  <a:pt x="459371" y="2843341"/>
                  <a:pt x="547882" y="2865952"/>
                </a:cubicBezTo>
                <a:cubicBezTo>
                  <a:pt x="477570" y="2777166"/>
                  <a:pt x="386577" y="2732222"/>
                  <a:pt x="303582" y="2678453"/>
                </a:cubicBezTo>
                <a:cubicBezTo>
                  <a:pt x="265806" y="2653913"/>
                  <a:pt x="230790" y="2622479"/>
                  <a:pt x="185016" y="2609244"/>
                </a:cubicBezTo>
                <a:cubicBezTo>
                  <a:pt x="168748" y="2604556"/>
                  <a:pt x="142002" y="2594630"/>
                  <a:pt x="154963" y="2568435"/>
                </a:cubicBezTo>
                <a:cubicBezTo>
                  <a:pt x="165990" y="2546654"/>
                  <a:pt x="187773" y="2553269"/>
                  <a:pt x="207627" y="2559612"/>
                </a:cubicBezTo>
                <a:cubicBezTo>
                  <a:pt x="255328" y="2575330"/>
                  <a:pt x="304685" y="2575604"/>
                  <a:pt x="369207" y="2575330"/>
                </a:cubicBezTo>
                <a:cubicBezTo>
                  <a:pt x="315163" y="2503363"/>
                  <a:pt x="216174" y="2524871"/>
                  <a:pt x="169852" y="2449319"/>
                </a:cubicBezTo>
                <a:cubicBezTo>
                  <a:pt x="227755" y="2436083"/>
                  <a:pt x="272424" y="2463381"/>
                  <a:pt x="319299" y="2468619"/>
                </a:cubicBezTo>
                <a:cubicBezTo>
                  <a:pt x="361761" y="2473307"/>
                  <a:pt x="372239" y="2460624"/>
                  <a:pt x="362313" y="2418988"/>
                </a:cubicBezTo>
                <a:cubicBezTo>
                  <a:pt x="346873" y="2354190"/>
                  <a:pt x="370034" y="2321102"/>
                  <a:pt x="431798" y="2338750"/>
                </a:cubicBezTo>
                <a:cubicBezTo>
                  <a:pt x="489149" y="2355293"/>
                  <a:pt x="495215" y="2331030"/>
                  <a:pt x="479775" y="2294082"/>
                </a:cubicBezTo>
                <a:cubicBezTo>
                  <a:pt x="457716" y="2240315"/>
                  <a:pt x="482807" y="2198678"/>
                  <a:pt x="499903" y="2153458"/>
                </a:cubicBezTo>
                <a:cubicBezTo>
                  <a:pt x="526099" y="2084525"/>
                  <a:pt x="515069" y="2050885"/>
                  <a:pt x="458544" y="1999599"/>
                </a:cubicBezTo>
                <a:cubicBezTo>
                  <a:pt x="426835" y="1970921"/>
                  <a:pt x="392645" y="1946658"/>
                  <a:pt x="346596" y="1921843"/>
                </a:cubicBezTo>
                <a:cubicBezTo>
                  <a:pt x="452753" y="1908331"/>
                  <a:pt x="341358" y="1862836"/>
                  <a:pt x="378857" y="1834435"/>
                </a:cubicBezTo>
                <a:cubicBezTo>
                  <a:pt x="453856" y="1822854"/>
                  <a:pt x="515069" y="1913294"/>
                  <a:pt x="617091" y="1887376"/>
                </a:cubicBezTo>
                <a:cubicBezTo>
                  <a:pt x="491080" y="1809066"/>
                  <a:pt x="351835" y="1783423"/>
                  <a:pt x="260568" y="1679198"/>
                </a:cubicBezTo>
                <a:cubicBezTo>
                  <a:pt x="281523" y="1655484"/>
                  <a:pt x="302479" y="1677543"/>
                  <a:pt x="320402" y="1668720"/>
                </a:cubicBezTo>
                <a:cubicBezTo>
                  <a:pt x="319850" y="1663205"/>
                  <a:pt x="321230" y="1654932"/>
                  <a:pt x="317920" y="1652452"/>
                </a:cubicBezTo>
                <a:cubicBezTo>
                  <a:pt x="249815" y="1595650"/>
                  <a:pt x="248711" y="1594273"/>
                  <a:pt x="321779" y="1552359"/>
                </a:cubicBezTo>
                <a:cubicBezTo>
                  <a:pt x="347424" y="1537746"/>
                  <a:pt x="345218" y="1524786"/>
                  <a:pt x="331707" y="1506313"/>
                </a:cubicBezTo>
                <a:cubicBezTo>
                  <a:pt x="322055" y="1493353"/>
                  <a:pt x="310475" y="1481772"/>
                  <a:pt x="315990" y="1453371"/>
                </a:cubicBezTo>
                <a:cubicBezTo>
                  <a:pt x="355971" y="1489769"/>
                  <a:pt x="549259" y="1477912"/>
                  <a:pt x="583450" y="1474052"/>
                </a:cubicBezTo>
                <a:cubicBezTo>
                  <a:pt x="621777" y="1469917"/>
                  <a:pt x="659553" y="1452269"/>
                  <a:pt x="699809" y="1461919"/>
                </a:cubicBezTo>
                <a:cubicBezTo>
                  <a:pt x="732070" y="1469641"/>
                  <a:pt x="881516" y="1544364"/>
                  <a:pt x="902750" y="1458612"/>
                </a:cubicBezTo>
                <a:cubicBezTo>
                  <a:pt x="903853" y="1454475"/>
                  <a:pt x="964237" y="1464127"/>
                  <a:pt x="996774" y="1468814"/>
                </a:cubicBezTo>
                <a:cubicBezTo>
                  <a:pt x="1025451" y="1472674"/>
                  <a:pt x="1057712" y="1489769"/>
                  <a:pt x="1077012" y="1455578"/>
                </a:cubicBezTo>
                <a:cubicBezTo>
                  <a:pt x="1088317" y="1435450"/>
                  <a:pt x="1041719" y="1396571"/>
                  <a:pt x="1000083" y="1393262"/>
                </a:cubicBezTo>
                <a:cubicBezTo>
                  <a:pt x="963961" y="1390229"/>
                  <a:pt x="926186" y="1385817"/>
                  <a:pt x="891720" y="1394089"/>
                </a:cubicBezTo>
                <a:cubicBezTo>
                  <a:pt x="849258" y="1404017"/>
                  <a:pt x="826372" y="1388024"/>
                  <a:pt x="814515" y="1353557"/>
                </a:cubicBezTo>
                <a:cubicBezTo>
                  <a:pt x="801280" y="1315506"/>
                  <a:pt x="775911" y="1297858"/>
                  <a:pt x="740895" y="1280211"/>
                </a:cubicBezTo>
                <a:cubicBezTo>
                  <a:pt x="655967" y="1237474"/>
                  <a:pt x="574352" y="1188118"/>
                  <a:pt x="481154" y="1163301"/>
                </a:cubicBezTo>
                <a:cubicBezTo>
                  <a:pt x="462679" y="1158337"/>
                  <a:pt x="442276" y="1151719"/>
                  <a:pt x="433728" y="1118909"/>
                </a:cubicBezTo>
                <a:cubicBezTo>
                  <a:pt x="686023" y="1167987"/>
                  <a:pt x="915984" y="1295929"/>
                  <a:pt x="1176276" y="1288484"/>
                </a:cubicBezTo>
                <a:cubicBezTo>
                  <a:pt x="1105137" y="1247950"/>
                  <a:pt x="1022694" y="1245745"/>
                  <a:pt x="946867" y="1217344"/>
                </a:cubicBezTo>
                <a:cubicBezTo>
                  <a:pt x="1000635" y="1196113"/>
                  <a:pt x="1051094" y="1218172"/>
                  <a:pt x="1102104" y="1230304"/>
                </a:cubicBezTo>
                <a:cubicBezTo>
                  <a:pt x="1144843" y="1240230"/>
                  <a:pt x="1183446" y="1241885"/>
                  <a:pt x="1188133" y="1182603"/>
                </a:cubicBezTo>
                <a:cubicBezTo>
                  <a:pt x="1186478" y="1178742"/>
                  <a:pt x="1186754" y="1173780"/>
                  <a:pt x="1187030" y="1169092"/>
                </a:cubicBezTo>
                <a:cubicBezTo>
                  <a:pt x="1172690" y="1144552"/>
                  <a:pt x="1150358" y="1131868"/>
                  <a:pt x="1123887" y="1124698"/>
                </a:cubicBezTo>
                <a:cubicBezTo>
                  <a:pt x="1107894" y="1120286"/>
                  <a:pt x="1086663" y="1113668"/>
                  <a:pt x="1086938" y="1096023"/>
                </a:cubicBezTo>
                <a:cubicBezTo>
                  <a:pt x="1087765" y="1030674"/>
                  <a:pt x="1036756" y="1011647"/>
                  <a:pt x="985744" y="992622"/>
                </a:cubicBezTo>
                <a:cubicBezTo>
                  <a:pt x="1014145" y="960086"/>
                  <a:pt x="1036479" y="984074"/>
                  <a:pt x="1057987" y="981594"/>
                </a:cubicBezTo>
                <a:cubicBezTo>
                  <a:pt x="1072049" y="979939"/>
                  <a:pt x="1084733" y="976906"/>
                  <a:pt x="1084733" y="960086"/>
                </a:cubicBezTo>
                <a:cubicBezTo>
                  <a:pt x="1085008" y="946023"/>
                  <a:pt x="1078390" y="930030"/>
                  <a:pt x="1064605" y="929756"/>
                </a:cubicBezTo>
                <a:cubicBezTo>
                  <a:pt x="978300" y="927273"/>
                  <a:pt x="930599" y="836833"/>
                  <a:pt x="840985" y="836558"/>
                </a:cubicBezTo>
                <a:cubicBezTo>
                  <a:pt x="787493" y="836558"/>
                  <a:pt x="868834" y="785547"/>
                  <a:pt x="823615" y="764315"/>
                </a:cubicBezTo>
                <a:cubicBezTo>
                  <a:pt x="813687" y="759628"/>
                  <a:pt x="849533" y="752460"/>
                  <a:pt x="865526" y="753562"/>
                </a:cubicBezTo>
                <a:cubicBezTo>
                  <a:pt x="881242" y="754665"/>
                  <a:pt x="895304" y="768175"/>
                  <a:pt x="914331" y="758525"/>
                </a:cubicBezTo>
                <a:cubicBezTo>
                  <a:pt x="924808" y="724059"/>
                  <a:pt x="897787" y="711375"/>
                  <a:pt x="875452" y="701724"/>
                </a:cubicBezTo>
                <a:cubicBezTo>
                  <a:pt x="823889" y="679390"/>
                  <a:pt x="773706" y="652369"/>
                  <a:pt x="717181" y="644371"/>
                </a:cubicBezTo>
                <a:cubicBezTo>
                  <a:pt x="697053" y="641614"/>
                  <a:pt x="746133" y="604666"/>
                  <a:pt x="755783" y="591707"/>
                </a:cubicBezTo>
                <a:cubicBezTo>
                  <a:pt x="528304" y="455496"/>
                  <a:pt x="254778" y="462388"/>
                  <a:pt x="0" y="352370"/>
                </a:cubicBezTo>
                <a:cubicBezTo>
                  <a:pt x="56250" y="330864"/>
                  <a:pt x="97610" y="346580"/>
                  <a:pt x="135937" y="349889"/>
                </a:cubicBezTo>
                <a:cubicBezTo>
                  <a:pt x="231615" y="358160"/>
                  <a:pt x="326193" y="375256"/>
                  <a:pt x="421595" y="385458"/>
                </a:cubicBezTo>
                <a:cubicBezTo>
                  <a:pt x="468469" y="390421"/>
                  <a:pt x="512035" y="409172"/>
                  <a:pt x="564424" y="379393"/>
                </a:cubicBezTo>
                <a:cubicBezTo>
                  <a:pt x="599443" y="359540"/>
                  <a:pt x="655418" y="381046"/>
                  <a:pt x="698432" y="398694"/>
                </a:cubicBezTo>
                <a:cubicBezTo>
                  <a:pt x="734000" y="413307"/>
                  <a:pt x="767916" y="417167"/>
                  <a:pt x="815067" y="398694"/>
                </a:cubicBezTo>
                <a:cubicBezTo>
                  <a:pt x="772328" y="387389"/>
                  <a:pt x="739515" y="377463"/>
                  <a:pt x="705876" y="370568"/>
                </a:cubicBezTo>
                <a:cubicBezTo>
                  <a:pt x="679130" y="365055"/>
                  <a:pt x="742825" y="342719"/>
                  <a:pt x="775360" y="345477"/>
                </a:cubicBezTo>
                <a:cubicBezTo>
                  <a:pt x="820857" y="349337"/>
                  <a:pt x="795214" y="335000"/>
                  <a:pt x="787493" y="315146"/>
                </a:cubicBezTo>
                <a:cubicBezTo>
                  <a:pt x="779221" y="293915"/>
                  <a:pt x="803761" y="287298"/>
                  <a:pt x="819202" y="291709"/>
                </a:cubicBezTo>
                <a:cubicBezTo>
                  <a:pt x="878484" y="309081"/>
                  <a:pt x="937491" y="278474"/>
                  <a:pt x="998705" y="303291"/>
                </a:cubicBezTo>
                <a:cubicBezTo>
                  <a:pt x="983263" y="242077"/>
                  <a:pt x="949899" y="215331"/>
                  <a:pt x="880139" y="206783"/>
                </a:cubicBezTo>
                <a:cubicBezTo>
                  <a:pt x="853944" y="203475"/>
                  <a:pt x="826647" y="208438"/>
                  <a:pt x="804037" y="190790"/>
                </a:cubicBezTo>
                <a:cubicBezTo>
                  <a:pt x="791076" y="180590"/>
                  <a:pt x="776463" y="168457"/>
                  <a:pt x="786666" y="149707"/>
                </a:cubicBezTo>
                <a:cubicBezTo>
                  <a:pt x="793834" y="136471"/>
                  <a:pt x="809276" y="136471"/>
                  <a:pt x="821960" y="140884"/>
                </a:cubicBezTo>
                <a:cubicBezTo>
                  <a:pt x="878761" y="160461"/>
                  <a:pt x="938043" y="167630"/>
                  <a:pt x="997325" y="174800"/>
                </a:cubicBezTo>
                <a:cubicBezTo>
                  <a:pt x="1006426" y="175902"/>
                  <a:pt x="1016626" y="179487"/>
                  <a:pt x="1026829" y="161287"/>
                </a:cubicBezTo>
                <a:cubicBezTo>
                  <a:pt x="915984" y="131783"/>
                  <a:pt x="810655" y="89872"/>
                  <a:pt x="696777" y="73604"/>
                </a:cubicBezTo>
                <a:cubicBezTo>
                  <a:pt x="698432" y="65884"/>
                  <a:pt x="700086" y="58164"/>
                  <a:pt x="701741" y="50444"/>
                </a:cubicBezTo>
                <a:cubicBezTo>
                  <a:pt x="790801" y="61471"/>
                  <a:pt x="879864" y="72501"/>
                  <a:pt x="992362" y="86289"/>
                </a:cubicBezTo>
                <a:cubicBezTo>
                  <a:pt x="923153" y="42446"/>
                  <a:pt x="857805" y="57060"/>
                  <a:pt x="806519" y="18183"/>
                </a:cubicBezTo>
                <a:cubicBezTo>
                  <a:pt x="816170" y="3431"/>
                  <a:pt x="827820" y="-292"/>
                  <a:pt x="839883" y="18"/>
                </a:cubicBezTo>
                <a:close/>
              </a:path>
            </a:pathLst>
          </a:custGeom>
        </p:spPr>
      </p:pic>
      <p:sp>
        <p:nvSpPr>
          <p:cNvPr id="3" name="Beszédbuborék: ellipszis 2">
            <a:extLst>
              <a:ext uri="{FF2B5EF4-FFF2-40B4-BE49-F238E27FC236}">
                <a16:creationId xmlns:a16="http://schemas.microsoft.com/office/drawing/2014/main" id="{8ED53F39-8622-4557-B830-EB7576C88282}"/>
              </a:ext>
            </a:extLst>
          </p:cNvPr>
          <p:cNvSpPr/>
          <p:nvPr/>
        </p:nvSpPr>
        <p:spPr>
          <a:xfrm>
            <a:off x="2136564" y="47783"/>
            <a:ext cx="6288506" cy="355725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Akkor hasonló lesz a mennyek országa ahhoz a tíz szűzhöz, akik vették a lámpásukat, és kimentek a vőlegény fogadására.</a:t>
            </a:r>
          </a:p>
        </p:txBody>
      </p:sp>
    </p:spTree>
    <p:extLst>
      <p:ext uri="{BB962C8B-B14F-4D97-AF65-F5344CB8AC3E}">
        <p14:creationId xmlns:p14="http://schemas.microsoft.com/office/powerpoint/2010/main" val="31072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2F383F-B981-4BC3-9E2B-7BE938CE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625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A485AD-076E-4077-A6E6-C3C9F0C39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88DBDF-80D5-4FC0-8A54-9D660B728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6" name="Kép 5" descr="A képen szöveg látható&#10;&#10;Automatikusan generált leírás">
            <a:extLst>
              <a:ext uri="{FF2B5EF4-FFF2-40B4-BE49-F238E27FC236}">
                <a16:creationId xmlns:a16="http://schemas.microsoft.com/office/drawing/2014/main" id="{0AA25C6C-DF02-4C27-9FBC-AB17F55A3B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Ellipszis 3">
            <a:extLst>
              <a:ext uri="{FF2B5EF4-FFF2-40B4-BE49-F238E27FC236}">
                <a16:creationId xmlns:a16="http://schemas.microsoft.com/office/drawing/2014/main" id="{A8BDFCAB-D473-4BEC-8296-3AB2983E5E6C}"/>
              </a:ext>
            </a:extLst>
          </p:cNvPr>
          <p:cNvSpPr/>
          <p:nvPr/>
        </p:nvSpPr>
        <p:spPr>
          <a:xfrm>
            <a:off x="3911113" y="3732246"/>
            <a:ext cx="4366725" cy="292981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hu-HU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Öt közülük balga volt, öt pedig okos. </a:t>
            </a:r>
          </a:p>
        </p:txBody>
      </p:sp>
    </p:spTree>
    <p:extLst>
      <p:ext uri="{BB962C8B-B14F-4D97-AF65-F5344CB8AC3E}">
        <p14:creationId xmlns:p14="http://schemas.microsoft.com/office/powerpoint/2010/main" val="126059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F1BCD796-5EA1-4B78-8C16-C4655D8501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12" name="Ellipszis 11">
            <a:extLst>
              <a:ext uri="{FF2B5EF4-FFF2-40B4-BE49-F238E27FC236}">
                <a16:creationId xmlns:a16="http://schemas.microsoft.com/office/drawing/2014/main" id="{36631B8B-CB4B-4CAA-A93A-7A5C63D3429C}"/>
              </a:ext>
            </a:extLst>
          </p:cNvPr>
          <p:cNvSpPr/>
          <p:nvPr/>
        </p:nvSpPr>
        <p:spPr>
          <a:xfrm>
            <a:off x="236375" y="2556588"/>
            <a:ext cx="6052457" cy="412413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hu-HU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balgák ugyanis, amikor magukhoz vették lámpásukat, nem vittek magukkal olajat, </a:t>
            </a:r>
          </a:p>
          <a:p>
            <a:pPr algn="ctr">
              <a:spcAft>
                <a:spcPts val="600"/>
              </a:spcAft>
            </a:pPr>
            <a:r>
              <a:rPr lang="hu-HU" sz="28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az okosak viszont a lámpásukkal együtt olajat is vittek korsókban. </a:t>
            </a:r>
          </a:p>
        </p:txBody>
      </p:sp>
    </p:spTree>
    <p:extLst>
      <p:ext uri="{BB962C8B-B14F-4D97-AF65-F5344CB8AC3E}">
        <p14:creationId xmlns:p14="http://schemas.microsoft.com/office/powerpoint/2010/main" val="402682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Kép 5" descr="A képen anyag látható&#10;&#10;Automatikusan generált leírás">
            <a:extLst>
              <a:ext uri="{FF2B5EF4-FFF2-40B4-BE49-F238E27FC236}">
                <a16:creationId xmlns:a16="http://schemas.microsoft.com/office/drawing/2014/main" id="{1E251FE3-87EF-4514-BBD2-B1AF28695E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Ellipszis 7">
            <a:extLst>
              <a:ext uri="{FF2B5EF4-FFF2-40B4-BE49-F238E27FC236}">
                <a16:creationId xmlns:a16="http://schemas.microsoft.com/office/drawing/2014/main" id="{3E345299-5EA1-427D-9C6A-EC27874E95C3}"/>
              </a:ext>
            </a:extLst>
          </p:cNvPr>
          <p:cNvSpPr/>
          <p:nvPr/>
        </p:nvSpPr>
        <p:spPr>
          <a:xfrm>
            <a:off x="187570" y="234461"/>
            <a:ext cx="4354286" cy="290780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Mivel pedig a vőlegény késett, mindnyájan elálmosodtak, és elaludtak.</a:t>
            </a:r>
            <a:endParaRPr lang="hu-H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27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Kép 5" descr="A képen anyag látható&#10;&#10;Automatikusan generált leírás">
            <a:extLst>
              <a:ext uri="{FF2B5EF4-FFF2-40B4-BE49-F238E27FC236}">
                <a16:creationId xmlns:a16="http://schemas.microsoft.com/office/drawing/2014/main" id="{1E251FE3-87EF-4514-BBD2-B1AF28695E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Ellipszis 7">
            <a:extLst>
              <a:ext uri="{FF2B5EF4-FFF2-40B4-BE49-F238E27FC236}">
                <a16:creationId xmlns:a16="http://schemas.microsoft.com/office/drawing/2014/main" id="{3E345299-5EA1-427D-9C6A-EC27874E95C3}"/>
              </a:ext>
            </a:extLst>
          </p:cNvPr>
          <p:cNvSpPr/>
          <p:nvPr/>
        </p:nvSpPr>
        <p:spPr>
          <a:xfrm>
            <a:off x="187570" y="234461"/>
            <a:ext cx="4354286" cy="290780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Éjfélkor azután kiáltás hangzott:</a:t>
            </a:r>
            <a:endParaRPr lang="hu-H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08B40E44-A84D-4162-BB76-074B8BC04A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" b="99349" l="2344" r="91309">
                        <a14:foregroundMark x1="40918" y1="8203" x2="40918" y2="8203"/>
                        <a14:foregroundMark x1="52930" y1="5990" x2="52930" y2="5990"/>
                        <a14:foregroundMark x1="48633" y1="3776" x2="48633" y2="3776"/>
                        <a14:foregroundMark x1="11523" y1="13932" x2="11523" y2="13932"/>
                        <a14:foregroundMark x1="12891" y1="46484" x2="12891" y2="46484"/>
                        <a14:foregroundMark x1="16016" y1="55469" x2="8398" y2="33203"/>
                        <a14:foregroundMark x1="8398" y1="33203" x2="8594" y2="26302"/>
                        <a14:foregroundMark x1="8594" y1="26302" x2="12988" y2="12109"/>
                        <a14:foregroundMark x1="12988" y1="12109" x2="12305" y2="4297"/>
                        <a14:foregroundMark x1="5957" y1="4036" x2="391" y2="21354"/>
                        <a14:foregroundMark x1="391" y1="21354" x2="6348" y2="37240"/>
                        <a14:foregroundMark x1="6348" y1="37240" x2="2637" y2="43490"/>
                        <a14:foregroundMark x1="2637" y1="43490" x2="2734" y2="51172"/>
                        <a14:foregroundMark x1="2734" y1="51172" x2="5078" y2="57813"/>
                        <a14:foregroundMark x1="5078" y1="57813" x2="9277" y2="63411"/>
                        <a14:foregroundMark x1="9277" y1="63411" x2="12305" y2="77995"/>
                        <a14:foregroundMark x1="12305" y1="77995" x2="22656" y2="83333"/>
                        <a14:foregroundMark x1="22656" y1="83333" x2="25586" y2="89063"/>
                        <a14:foregroundMark x1="25586" y1="89063" x2="29688" y2="91146"/>
                        <a14:foregroundMark x1="32324" y1="97656" x2="38477" y2="97786"/>
                        <a14:foregroundMark x1="38477" y1="97786" x2="44531" y2="97135"/>
                        <a14:foregroundMark x1="44531" y1="97135" x2="50293" y2="98177"/>
                        <a14:foregroundMark x1="50293" y1="98177" x2="53711" y2="92318"/>
                        <a14:foregroundMark x1="53711" y1="92318" x2="59863" y2="91146"/>
                        <a14:foregroundMark x1="59863" y1="91146" x2="65625" y2="92708"/>
                        <a14:foregroundMark x1="65625" y1="92708" x2="71777" y2="92188"/>
                        <a14:foregroundMark x1="71777" y1="92188" x2="85742" y2="94922"/>
                        <a14:foregroundMark x1="54590" y1="54688" x2="49414" y2="58203"/>
                        <a14:foregroundMark x1="49414" y1="58203" x2="60645" y2="54167"/>
                        <a14:foregroundMark x1="87402" y1="97135" x2="91309" y2="99609"/>
                        <a14:foregroundMark x1="55957" y1="66927" x2="52441" y2="61719"/>
                        <a14:foregroundMark x1="52441" y1="61719" x2="54395" y2="68359"/>
                        <a14:foregroundMark x1="54395" y1="68359" x2="54980" y2="68359"/>
                        <a14:foregroundMark x1="56836" y1="19271" x2="51465" y2="21484"/>
                        <a14:foregroundMark x1="51465" y1="21484" x2="51465" y2="21484"/>
                        <a14:foregroundMark x1="56641" y1="67448" x2="51660" y2="72396"/>
                        <a14:foregroundMark x1="51660" y1="72396" x2="55371" y2="76693"/>
                        <a14:foregroundMark x1="23730" y1="72656" x2="19531" y2="67448"/>
                        <a14:foregroundMark x1="19531" y1="67448" x2="19043" y2="61719"/>
                        <a14:foregroundMark x1="3711" y1="10677" x2="6641" y2="24870"/>
                        <a14:foregroundMark x1="6641" y1="24870" x2="2441" y2="38542"/>
                        <a14:foregroundMark x1="2441" y1="38542" x2="4102" y2="51432"/>
                        <a14:foregroundMark x1="61523" y1="63151" x2="62500" y2="70964"/>
                        <a14:foregroundMark x1="62500" y1="70964" x2="61133" y2="71354"/>
                        <a14:foregroundMark x1="70313" y1="20703" x2="59863" y2="1953"/>
                        <a14:foregroundMark x1="4590" y1="4948" x2="4102" y2="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82"/>
            <a:ext cx="9144000" cy="6858000"/>
          </a:xfrm>
          <a:prstGeom prst="rect">
            <a:avLst/>
          </a:prstGeom>
        </p:spPr>
      </p:pic>
      <p:sp>
        <p:nvSpPr>
          <p:cNvPr id="2" name="Beszédbuborék: ellipszis 1">
            <a:extLst>
              <a:ext uri="{FF2B5EF4-FFF2-40B4-BE49-F238E27FC236}">
                <a16:creationId xmlns:a16="http://schemas.microsoft.com/office/drawing/2014/main" id="{BAC2BDC2-F346-45CC-8160-9F2C0B4C52BF}"/>
              </a:ext>
            </a:extLst>
          </p:cNvPr>
          <p:cNvSpPr/>
          <p:nvPr/>
        </p:nvSpPr>
        <p:spPr>
          <a:xfrm>
            <a:off x="6930188" y="234461"/>
            <a:ext cx="4061983" cy="221381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Íme, a vőlegény! Jöjjetek a fogadására!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54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Kép 8" descr="A képen szöveg, személy látható&#10;&#10;Automatikusan generált leírás">
            <a:extLst>
              <a:ext uri="{FF2B5EF4-FFF2-40B4-BE49-F238E27FC236}">
                <a16:creationId xmlns:a16="http://schemas.microsoft.com/office/drawing/2014/main" id="{00433A8B-8BEE-4491-9522-6157435501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0" name="Ellipszis 9">
            <a:extLst>
              <a:ext uri="{FF2B5EF4-FFF2-40B4-BE49-F238E27FC236}">
                <a16:creationId xmlns:a16="http://schemas.microsoft.com/office/drawing/2014/main" id="{EB5D4684-E9FB-4ADE-9F45-74DA189057E7}"/>
              </a:ext>
            </a:extLst>
          </p:cNvPr>
          <p:cNvSpPr/>
          <p:nvPr/>
        </p:nvSpPr>
        <p:spPr>
          <a:xfrm>
            <a:off x="313412" y="144505"/>
            <a:ext cx="6180693" cy="209484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Ekkor ezek a szüzek mind felébredtek, és rendbe hozták a lámpásukat. </a:t>
            </a:r>
            <a:endParaRPr lang="hu-H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74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5DE28C7-7A1A-4F95-BF77-9F7A8EF14C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Ellipszis 6">
            <a:extLst>
              <a:ext uri="{FF2B5EF4-FFF2-40B4-BE49-F238E27FC236}">
                <a16:creationId xmlns:a16="http://schemas.microsoft.com/office/drawing/2014/main" id="{70D97748-C29B-4290-B951-B120FC7F25B8}"/>
              </a:ext>
            </a:extLst>
          </p:cNvPr>
          <p:cNvSpPr/>
          <p:nvPr/>
        </p:nvSpPr>
        <p:spPr>
          <a:xfrm>
            <a:off x="423946" y="4469602"/>
            <a:ext cx="3028382" cy="209914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0" i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balgák így szóltak az okosakhoz:</a:t>
            </a:r>
            <a:endParaRPr lang="hu-H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Beszédbuborék: ellipszis 1">
            <a:extLst>
              <a:ext uri="{FF2B5EF4-FFF2-40B4-BE49-F238E27FC236}">
                <a16:creationId xmlns:a16="http://schemas.microsoft.com/office/drawing/2014/main" id="{BD6FC76E-2481-4393-A2E7-E056A3EAE66A}"/>
              </a:ext>
            </a:extLst>
          </p:cNvPr>
          <p:cNvSpPr/>
          <p:nvPr/>
        </p:nvSpPr>
        <p:spPr>
          <a:xfrm>
            <a:off x="5887453" y="0"/>
            <a:ext cx="4395536" cy="216568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Adjatok nekünk az olajotokból, mert a lámpásunk kialszik.</a:t>
            </a:r>
            <a:endParaRPr lang="hu-H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38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Kép 4" descr="A képen szöveg, személy látható&#10;&#10;Automatikusan generált leírás">
            <a:extLst>
              <a:ext uri="{FF2B5EF4-FFF2-40B4-BE49-F238E27FC236}">
                <a16:creationId xmlns:a16="http://schemas.microsoft.com/office/drawing/2014/main" id="{C1CB042A-9DAD-4EA0-A5A3-A126631AA2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Ellipszis 6">
            <a:extLst>
              <a:ext uri="{FF2B5EF4-FFF2-40B4-BE49-F238E27FC236}">
                <a16:creationId xmlns:a16="http://schemas.microsoft.com/office/drawing/2014/main" id="{67B423E9-89B2-491C-9F06-E5BF6FE43A17}"/>
              </a:ext>
            </a:extLst>
          </p:cNvPr>
          <p:cNvSpPr/>
          <p:nvPr/>
        </p:nvSpPr>
        <p:spPr>
          <a:xfrm>
            <a:off x="8210938" y="5058628"/>
            <a:ext cx="3437015" cy="137949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Az okosak így válaszoltak:</a:t>
            </a:r>
            <a:endParaRPr lang="hu-H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Beszédbuborék: ellipszis 1">
            <a:extLst>
              <a:ext uri="{FF2B5EF4-FFF2-40B4-BE49-F238E27FC236}">
                <a16:creationId xmlns:a16="http://schemas.microsoft.com/office/drawing/2014/main" id="{2A018275-A152-415B-88FB-0EEDFD73A43E}"/>
              </a:ext>
            </a:extLst>
          </p:cNvPr>
          <p:cNvSpPr/>
          <p:nvPr/>
        </p:nvSpPr>
        <p:spPr>
          <a:xfrm flipH="1">
            <a:off x="2698197" y="99299"/>
            <a:ext cx="6795606" cy="22991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Hátha nem lesz elég nekünk is meg nektek is, menjetek inkább a kereskedőkhöz, és vegyetek magatoknak!</a:t>
            </a:r>
            <a:endParaRPr lang="hu-H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33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Kép 4" descr="A képen szöveg, személy, modellt állás, csoport látható&#10;&#10;Automatikusan generált leírás">
            <a:extLst>
              <a:ext uri="{FF2B5EF4-FFF2-40B4-BE49-F238E27FC236}">
                <a16:creationId xmlns:a16="http://schemas.microsoft.com/office/drawing/2014/main" id="{FB2CC9D4-D021-4005-BFF6-069D98C6E4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Ellipszis 6">
            <a:extLst>
              <a:ext uri="{FF2B5EF4-FFF2-40B4-BE49-F238E27FC236}">
                <a16:creationId xmlns:a16="http://schemas.microsoft.com/office/drawing/2014/main" id="{9E94416E-D805-4ECD-A037-89E68C70290D}"/>
              </a:ext>
            </a:extLst>
          </p:cNvPr>
          <p:cNvSpPr/>
          <p:nvPr/>
        </p:nvSpPr>
        <p:spPr>
          <a:xfrm>
            <a:off x="170822" y="0"/>
            <a:ext cx="6621864" cy="261257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Amíg azok vásárolni voltak, megjött a vőlegény, és akik készen voltak, bementek vele a menyegzőre. Azután bezárták az ajtót.</a:t>
            </a:r>
          </a:p>
        </p:txBody>
      </p:sp>
    </p:spTree>
    <p:extLst>
      <p:ext uri="{BB962C8B-B14F-4D97-AF65-F5344CB8AC3E}">
        <p14:creationId xmlns:p14="http://schemas.microsoft.com/office/powerpoint/2010/main" val="40436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14" descr="A képen személy, beltéri látható&#10;&#10;Automatikusan generált leírás">
            <a:extLst>
              <a:ext uri="{FF2B5EF4-FFF2-40B4-BE49-F238E27FC236}">
                <a16:creationId xmlns:a16="http://schemas.microsoft.com/office/drawing/2014/main" id="{DEA1023E-B35D-4F77-9B11-10B0F34841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F753939C-1ACD-46A3-BE1B-A89069D12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096" y="820421"/>
            <a:ext cx="4803636" cy="1311664"/>
          </a:xfrm>
        </p:spPr>
        <p:txBody>
          <a:bodyPr>
            <a:normAutofit/>
          </a:bodyPr>
          <a:lstStyle/>
          <a:p>
            <a:r>
              <a:rPr lang="hu-HU" sz="3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Kedves Hittanos Barátom!</a:t>
            </a:r>
            <a:br>
              <a:rPr lang="hu-HU" sz="3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Isten hozott!</a:t>
            </a:r>
            <a:endParaRPr lang="hu-HU" sz="3100" dirty="0">
              <a:solidFill>
                <a:srgbClr val="000000"/>
              </a:solidFill>
            </a:endParaRPr>
          </a:p>
        </p:txBody>
      </p:sp>
      <p:sp>
        <p:nvSpPr>
          <p:cNvPr id="7" name="Tartalom helye 6">
            <a:extLst>
              <a:ext uri="{FF2B5EF4-FFF2-40B4-BE49-F238E27FC236}">
                <a16:creationId xmlns:a16="http://schemas.microsoft.com/office/drawing/2014/main" id="{9BF6B97B-4266-456E-B18E-ABE01B602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6" y="2249886"/>
            <a:ext cx="5678904" cy="378883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digitális hittanórán szükséged lesz a következőkre: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 kapcsolat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Laptop, okostelefon vagy tablet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Hangszóró vagy fülhallgató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Üres lap vagy a füzeted és ceruza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 lelkes hozzáállásod</a:t>
            </a:r>
            <a:endParaRPr lang="hu-H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67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Kép 4" descr="A képen szöveg, graffiti látható&#10;&#10;Automatikusan generált leírás">
            <a:extLst>
              <a:ext uri="{FF2B5EF4-FFF2-40B4-BE49-F238E27FC236}">
                <a16:creationId xmlns:a16="http://schemas.microsoft.com/office/drawing/2014/main" id="{2724FC8A-80C3-46B6-A8B5-3A799BD5A7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2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Kép 4" descr="A képen szöveg látható&#10;&#10;Automatikusan generált leírás">
            <a:extLst>
              <a:ext uri="{FF2B5EF4-FFF2-40B4-BE49-F238E27FC236}">
                <a16:creationId xmlns:a16="http://schemas.microsoft.com/office/drawing/2014/main" id="{61425710-CD9A-4725-BBF5-091C0F12EC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Ellipszis 6">
            <a:extLst>
              <a:ext uri="{FF2B5EF4-FFF2-40B4-BE49-F238E27FC236}">
                <a16:creationId xmlns:a16="http://schemas.microsoft.com/office/drawing/2014/main" id="{6AC00203-50F3-4B3A-AC1E-3925933BCAC3}"/>
              </a:ext>
            </a:extLst>
          </p:cNvPr>
          <p:cNvSpPr/>
          <p:nvPr/>
        </p:nvSpPr>
        <p:spPr>
          <a:xfrm>
            <a:off x="170822" y="4803983"/>
            <a:ext cx="4401178" cy="195942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Később megérkezett a többi szűz is, és így szóltak:</a:t>
            </a:r>
          </a:p>
        </p:txBody>
      </p:sp>
      <p:sp>
        <p:nvSpPr>
          <p:cNvPr id="2" name="Beszédbuborék: ellipszis 1">
            <a:extLst>
              <a:ext uri="{FF2B5EF4-FFF2-40B4-BE49-F238E27FC236}">
                <a16:creationId xmlns:a16="http://schemas.microsoft.com/office/drawing/2014/main" id="{8B6B4B0F-1D81-4C0D-BDA5-1D18951BBADD}"/>
              </a:ext>
            </a:extLst>
          </p:cNvPr>
          <p:cNvSpPr/>
          <p:nvPr/>
        </p:nvSpPr>
        <p:spPr>
          <a:xfrm>
            <a:off x="8725989" y="0"/>
            <a:ext cx="3464487" cy="164592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Uram, uram, nyiss ajtót nekünk!</a:t>
            </a:r>
          </a:p>
        </p:txBody>
      </p:sp>
    </p:spTree>
    <p:extLst>
      <p:ext uri="{BB962C8B-B14F-4D97-AF65-F5344CB8AC3E}">
        <p14:creationId xmlns:p14="http://schemas.microsoft.com/office/powerpoint/2010/main" val="137558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Kép 6" descr="A képen szöveg látható&#10;&#10;Automatikusan generált leírás">
            <a:extLst>
              <a:ext uri="{FF2B5EF4-FFF2-40B4-BE49-F238E27FC236}">
                <a16:creationId xmlns:a16="http://schemas.microsoft.com/office/drawing/2014/main" id="{8D8F631B-25E0-4B24-BF72-94C906A5D4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effectLst>
            <a:innerShdw blurRad="63500" dist="50800">
              <a:schemeClr val="tx1">
                <a:alpha val="50000"/>
              </a:schemeClr>
            </a:innerShdw>
          </a:effectLst>
        </p:spPr>
      </p:pic>
      <p:pic>
        <p:nvPicPr>
          <p:cNvPr id="13" name="Kép 12" descr="A képen szöveg, férfi, személy látható&#10;&#10;Automatikusan generált leírás">
            <a:extLst>
              <a:ext uri="{FF2B5EF4-FFF2-40B4-BE49-F238E27FC236}">
                <a16:creationId xmlns:a16="http://schemas.microsoft.com/office/drawing/2014/main" id="{8D908600-A11C-48C4-B856-D44C2C9111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" b="96224" l="9961" r="94824">
                        <a14:foregroundMark x1="66211" y1="8333" x2="66211" y2="8333"/>
                        <a14:foregroundMark x1="67871" y1="3385" x2="67871" y2="3385"/>
                        <a14:foregroundMark x1="87500" y1="89714" x2="87500" y2="89714"/>
                        <a14:foregroundMark x1="87500" y1="89714" x2="67969" y2="93620"/>
                        <a14:foregroundMark x1="67969" y1="93620" x2="55078" y2="93099"/>
                        <a14:foregroundMark x1="55078" y1="93099" x2="43164" y2="96354"/>
                        <a14:foregroundMark x1="43164" y1="96354" x2="42480" y2="96094"/>
                        <a14:foregroundMark x1="93555" y1="85547" x2="94824" y2="92839"/>
                        <a14:foregroundMark x1="94824" y1="92839" x2="94824" y2="92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1100" y="-1282"/>
            <a:ext cx="9144000" cy="6858000"/>
          </a:xfrm>
          <a:prstGeom prst="rect">
            <a:avLst/>
          </a:prstGeom>
        </p:spPr>
      </p:pic>
      <p:sp>
        <p:nvSpPr>
          <p:cNvPr id="20" name="Ellipszis 19">
            <a:extLst>
              <a:ext uri="{FF2B5EF4-FFF2-40B4-BE49-F238E27FC236}">
                <a16:creationId xmlns:a16="http://schemas.microsoft.com/office/drawing/2014/main" id="{02D7D2CD-D263-4B58-BDC9-DC4876598490}"/>
              </a:ext>
            </a:extLst>
          </p:cNvPr>
          <p:cNvSpPr/>
          <p:nvPr/>
        </p:nvSpPr>
        <p:spPr>
          <a:xfrm>
            <a:off x="308967" y="4364364"/>
            <a:ext cx="3412133" cy="159681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Ő azonban így válaszolt:</a:t>
            </a:r>
          </a:p>
        </p:txBody>
      </p:sp>
      <p:sp>
        <p:nvSpPr>
          <p:cNvPr id="2" name="Beszédbuborék: ellipszis 1">
            <a:extLst>
              <a:ext uri="{FF2B5EF4-FFF2-40B4-BE49-F238E27FC236}">
                <a16:creationId xmlns:a16="http://schemas.microsoft.com/office/drawing/2014/main" id="{FCAA569D-20D2-40F3-9143-9C5A36A7D57E}"/>
              </a:ext>
            </a:extLst>
          </p:cNvPr>
          <p:cNvSpPr/>
          <p:nvPr/>
        </p:nvSpPr>
        <p:spPr>
          <a:xfrm flipH="1">
            <a:off x="2560320" y="0"/>
            <a:ext cx="5248968" cy="309118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Bizony mondom nektek, nem ismerlek titeket. Vigyázzatok tehát, mert sem a napot, sem az órát nem tudjátok!</a:t>
            </a:r>
          </a:p>
        </p:txBody>
      </p:sp>
    </p:spTree>
    <p:extLst>
      <p:ext uri="{BB962C8B-B14F-4D97-AF65-F5344CB8AC3E}">
        <p14:creationId xmlns:p14="http://schemas.microsoft.com/office/powerpoint/2010/main" val="105074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sötét látható&#10;&#10;Automatikusan generált leírás">
            <a:extLst>
              <a:ext uri="{FF2B5EF4-FFF2-40B4-BE49-F238E27FC236}">
                <a16:creationId xmlns:a16="http://schemas.microsoft.com/office/drawing/2014/main" id="{CCADCAEC-B485-4C8B-91F5-57D244906E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2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4AA0318-C1B5-4877-965F-56B3A6D20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446"/>
            <a:ext cx="10515600" cy="41768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is beszél a készenlétről. Aki az Ő tanítványa, az ilyen készenlétben várja az Ő eljövetelét. Minden keresztyén várja Jézus visszajövetelét, de nem mindegy, hogy hogyan. </a:t>
            </a:r>
          </a:p>
        </p:txBody>
      </p:sp>
    </p:spTree>
    <p:extLst>
      <p:ext uri="{BB962C8B-B14F-4D97-AF65-F5344CB8AC3E}">
        <p14:creationId xmlns:p14="http://schemas.microsoft.com/office/powerpoint/2010/main" val="26521292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fű, kültéri, égbolt, piszok látható&#10;&#10;Automatikusan generált leírás">
            <a:extLst>
              <a:ext uri="{FF2B5EF4-FFF2-40B4-BE49-F238E27FC236}">
                <a16:creationId xmlns:a16="http://schemas.microsoft.com/office/drawing/2014/main" id="{24C9F912-CE85-4556-B7F5-22357CFB19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9F103983-8124-45A7-AF45-9E0698A90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139" y="445477"/>
            <a:ext cx="5422100" cy="6096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hitben sokszor nehéz kitartónak lenni. Fellángol, majd csak pislákol, vagy éppen nem is ég. Erről szól Jézus példázata, amelyet a kor esküvői szokásaiból merített. A menyasszony a szülői háznál várta a vőlegényt. A nyoszolyólányok is vele voltak, de amikor hír jött a vőlegény érkezéséről, akkor elé mentek mirtuszágakkal, és az este miatt mécsesekkel, így kísérték a lakodalmas házhoz. </a:t>
            </a:r>
          </a:p>
        </p:txBody>
      </p:sp>
    </p:spTree>
    <p:extLst>
      <p:ext uri="{BB962C8B-B14F-4D97-AF65-F5344CB8AC3E}">
        <p14:creationId xmlns:p14="http://schemas.microsoft.com/office/powerpoint/2010/main" val="427928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tűz, meggyújt, gyertya, sötét látható&#10;&#10;Automatikusan generált leírás">
            <a:extLst>
              <a:ext uri="{FF2B5EF4-FFF2-40B4-BE49-F238E27FC236}">
                <a16:creationId xmlns:a16="http://schemas.microsoft.com/office/drawing/2014/main" id="{2793C508-1A67-482C-BF50-3187DA0CF1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67591381-DFBA-4BBC-9E76-A4B0018FE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370" y="1534585"/>
            <a:ext cx="4706803" cy="378883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okosnak nevezi az előrelátó lányokat, akik kitartottak, és felkészülten várták a vőlegényt. Balgának azokat, akik ráérősen várakoztak.</a:t>
            </a:r>
          </a:p>
        </p:txBody>
      </p:sp>
    </p:spTree>
    <p:extLst>
      <p:ext uri="{BB962C8B-B14F-4D97-AF65-F5344CB8AC3E}">
        <p14:creationId xmlns:p14="http://schemas.microsoft.com/office/powerpoint/2010/main" val="83287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szöveg, asztal, beltéri, rendetlen látható&#10;&#10;Automatikusan generált leírás">
            <a:extLst>
              <a:ext uri="{FF2B5EF4-FFF2-40B4-BE49-F238E27FC236}">
                <a16:creationId xmlns:a16="http://schemas.microsoft.com/office/drawing/2014/main" id="{0EF58E82-3F42-43ED-B963-D37DA2D44C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06071"/>
            <a:ext cx="12191980" cy="48018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66A5D8-E184-4E8F-9001-D6F41E397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35" t="20008" r="8214" b="59122"/>
          <a:stretch/>
        </p:blipFill>
        <p:spPr>
          <a:xfrm flipV="1">
            <a:off x="0" y="0"/>
            <a:ext cx="12191999" cy="1713062"/>
          </a:xfrm>
          <a:custGeom>
            <a:avLst/>
            <a:gdLst>
              <a:gd name="connsiteX0" fmla="*/ 0 w 12191999"/>
              <a:gd name="connsiteY0" fmla="*/ 1713062 h 1713062"/>
              <a:gd name="connsiteX1" fmla="*/ 12191999 w 12191999"/>
              <a:gd name="connsiteY1" fmla="*/ 1713062 h 1713062"/>
              <a:gd name="connsiteX2" fmla="*/ 12191999 w 12191999"/>
              <a:gd name="connsiteY2" fmla="*/ 0 h 1713062"/>
              <a:gd name="connsiteX3" fmla="*/ 0 w 12191999"/>
              <a:gd name="connsiteY3" fmla="*/ 0 h 171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713062">
                <a:moveTo>
                  <a:pt x="0" y="1713062"/>
                </a:moveTo>
                <a:lnTo>
                  <a:pt x="12191999" y="1713062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B1D02B-BBFA-4A97-A021-7816ECC34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/>
          <a:srcRect/>
          <a:stretch/>
        </p:blipFill>
        <p:spPr>
          <a:xfrm flipV="1">
            <a:off x="0" y="3840845"/>
            <a:ext cx="12195047" cy="1614974"/>
          </a:xfrm>
          <a:custGeom>
            <a:avLst/>
            <a:gdLst>
              <a:gd name="connsiteX0" fmla="*/ 0 w 12191999"/>
              <a:gd name="connsiteY0" fmla="*/ 1614974 h 1614974"/>
              <a:gd name="connsiteX1" fmla="*/ 12191999 w 12191999"/>
              <a:gd name="connsiteY1" fmla="*/ 1614974 h 1614974"/>
              <a:gd name="connsiteX2" fmla="*/ 12191999 w 12191999"/>
              <a:gd name="connsiteY2" fmla="*/ 0 h 1614974"/>
              <a:gd name="connsiteX3" fmla="*/ 0 w 12191999"/>
              <a:gd name="connsiteY3" fmla="*/ 0 h 161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614974">
                <a:moveTo>
                  <a:pt x="0" y="1614974"/>
                </a:moveTo>
                <a:lnTo>
                  <a:pt x="12191999" y="1614974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DD7BED2-CC5E-4866-AC0C-DCF928AF8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5390368"/>
            <a:ext cx="12188952" cy="14676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6705D94-DC08-4DFE-8401-F853892A7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912" y="5214010"/>
            <a:ext cx="10592174" cy="6569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Rakd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sorba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példázat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eseményeit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FA40FD5-F22E-464A-B784-2FAAF00A5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7550" y="6011954"/>
            <a:ext cx="9416898" cy="4843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ctr">
              <a:buNone/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Kattints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mécsesre a feladat eléréséhez!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Ábra 8" descr="Gyertya egyszínű kitöltéssel">
            <a:hlinkClick r:id="rId5"/>
            <a:extLst>
              <a:ext uri="{FF2B5EF4-FFF2-40B4-BE49-F238E27FC236}">
                <a16:creationId xmlns:a16="http://schemas.microsoft.com/office/drawing/2014/main" id="{72779B50-C8EC-4477-B18F-2FAE1044E9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00390" y="579618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5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kültéri, fa, személy, ruha látható&#10;&#10;Automatikusan generált leírás">
            <a:extLst>
              <a:ext uri="{FF2B5EF4-FFF2-40B4-BE49-F238E27FC236}">
                <a16:creationId xmlns:a16="http://schemas.microsoft.com/office/drawing/2014/main" id="{8B0E1E00-5058-45A1-9349-A0C216B5BB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C27235B9-875B-44E9-996C-0099D8B98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551" y="1545903"/>
            <a:ext cx="5468992" cy="376619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példázat arra tanít bennünket, hogy Jézus olyan, mint a vőlegény, aki majd valamikor megérkezik. </a:t>
            </a:r>
          </a:p>
          <a:p>
            <a:pPr marL="0" indent="0" algn="ctr">
              <a:buNone/>
            </a:pP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Visszajön az utolsó ítéletkor.</a:t>
            </a:r>
          </a:p>
        </p:txBody>
      </p:sp>
    </p:spTree>
    <p:extLst>
      <p:ext uri="{BB962C8B-B14F-4D97-AF65-F5344CB8AC3E}">
        <p14:creationId xmlns:p14="http://schemas.microsoft.com/office/powerpoint/2010/main" val="193951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fa, kültéri látható&#10;&#10;Automatikusan generált leírás">
            <a:extLst>
              <a:ext uri="{FF2B5EF4-FFF2-40B4-BE49-F238E27FC236}">
                <a16:creationId xmlns:a16="http://schemas.microsoft.com/office/drawing/2014/main" id="{D2DABB97-70BC-4E7D-8660-9F33C35D90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3E6984CE-CB56-43C8-8A5D-875E0C3A0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47" y="818147"/>
            <a:ext cx="5283891" cy="524282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Kétféleképpen várhatjuk Őt:</a:t>
            </a:r>
          </a:p>
          <a:p>
            <a:pPr algn="ctr"/>
            <a:r>
              <a:rPr lang="hu-H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előrelátóan, kitartóan és folyamatosan rágondolva, készülve az érkezésére;</a:t>
            </a:r>
          </a:p>
          <a:p>
            <a:pPr algn="ctr"/>
            <a:r>
              <a:rPr lang="hu-H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vagy a </a:t>
            </a:r>
            <a:r>
              <a:rPr lang="hu-HU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mának</a:t>
            </a:r>
            <a:r>
              <a:rPr lang="hu-HU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élve, és semmivel nem törődve.</a:t>
            </a:r>
          </a:p>
          <a:p>
            <a:pPr marL="0" indent="0" algn="ctr">
              <a:buNone/>
            </a:pPr>
            <a:endParaRPr lang="hu-HU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hu-H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Jézus arra bátorít, hogy legyünk kitartóak és felkészülten várjuk az Ő visszajövetelét!</a:t>
            </a:r>
          </a:p>
          <a:p>
            <a:pPr marL="0" indent="0">
              <a:buNone/>
            </a:pPr>
            <a:endParaRPr lang="hu-HU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55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tartozék, bezárás látható&#10;&#10;Automatikusan generált leírás">
            <a:extLst>
              <a:ext uri="{FF2B5EF4-FFF2-40B4-BE49-F238E27FC236}">
                <a16:creationId xmlns:a16="http://schemas.microsoft.com/office/drawing/2014/main" id="{E88558E5-48EA-41CD-B425-2729C2C2D4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206071"/>
            <a:ext cx="12191980" cy="48018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66A5D8-E184-4E8F-9001-D6F41E397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35" t="20008" r="8214" b="59122"/>
          <a:stretch/>
        </p:blipFill>
        <p:spPr>
          <a:xfrm flipV="1">
            <a:off x="0" y="0"/>
            <a:ext cx="12191999" cy="1713062"/>
          </a:xfrm>
          <a:custGeom>
            <a:avLst/>
            <a:gdLst>
              <a:gd name="connsiteX0" fmla="*/ 0 w 12191999"/>
              <a:gd name="connsiteY0" fmla="*/ 1713062 h 1713062"/>
              <a:gd name="connsiteX1" fmla="*/ 12191999 w 12191999"/>
              <a:gd name="connsiteY1" fmla="*/ 1713062 h 1713062"/>
              <a:gd name="connsiteX2" fmla="*/ 12191999 w 12191999"/>
              <a:gd name="connsiteY2" fmla="*/ 0 h 1713062"/>
              <a:gd name="connsiteX3" fmla="*/ 0 w 12191999"/>
              <a:gd name="connsiteY3" fmla="*/ 0 h 171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713062">
                <a:moveTo>
                  <a:pt x="0" y="1713062"/>
                </a:moveTo>
                <a:lnTo>
                  <a:pt x="12191999" y="1713062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B1D02B-BBFA-4A97-A021-7816ECC34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/>
          <a:srcRect/>
          <a:stretch/>
        </p:blipFill>
        <p:spPr>
          <a:xfrm flipV="1">
            <a:off x="0" y="3840845"/>
            <a:ext cx="12195047" cy="1614974"/>
          </a:xfrm>
          <a:custGeom>
            <a:avLst/>
            <a:gdLst>
              <a:gd name="connsiteX0" fmla="*/ 0 w 12191999"/>
              <a:gd name="connsiteY0" fmla="*/ 1614974 h 1614974"/>
              <a:gd name="connsiteX1" fmla="*/ 12191999 w 12191999"/>
              <a:gd name="connsiteY1" fmla="*/ 1614974 h 1614974"/>
              <a:gd name="connsiteX2" fmla="*/ 12191999 w 12191999"/>
              <a:gd name="connsiteY2" fmla="*/ 0 h 1614974"/>
              <a:gd name="connsiteX3" fmla="*/ 0 w 12191999"/>
              <a:gd name="connsiteY3" fmla="*/ 0 h 161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614974">
                <a:moveTo>
                  <a:pt x="0" y="1614974"/>
                </a:moveTo>
                <a:lnTo>
                  <a:pt x="12191999" y="1614974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DD7BED2-CC5E-4866-AC0C-DCF928AF8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5390368"/>
            <a:ext cx="12188952" cy="14676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858BF88-4F3F-4C35-B1A3-051AF789A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912" y="5237158"/>
            <a:ext cx="10592174" cy="6569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Keresd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meg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aranymondás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szavait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ACFE921-9908-4CAE-9F18-51C00423C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7550" y="6007343"/>
            <a:ext cx="9416898" cy="4843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ctr">
              <a:buNone/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Kattints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mécsesre a feladat eléréséhez!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Ábra 8" descr="Gyertya egyszínű kitöltéssel">
            <a:hlinkClick r:id="rId5"/>
            <a:extLst>
              <a:ext uri="{FF2B5EF4-FFF2-40B4-BE49-F238E27FC236}">
                <a16:creationId xmlns:a16="http://schemas.microsoft.com/office/drawing/2014/main" id="{A387AA80-A133-4FD7-9154-3AD897AA0B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16433" y="581240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8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 descr="A képen felöltözött látható&#10;&#10;Automatikusan generált leírás">
            <a:extLst>
              <a:ext uri="{FF2B5EF4-FFF2-40B4-BE49-F238E27FC236}">
                <a16:creationId xmlns:a16="http://schemas.microsoft.com/office/drawing/2014/main" id="{E4512D72-B52B-48E3-8083-9081EA2C9E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24065D7-8DAA-4E8A-9B0D-DEF8FBA0B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Imádkozzunk!</a:t>
            </a:r>
            <a:endParaRPr lang="hu-HU" sz="3600" dirty="0"/>
          </a:p>
        </p:txBody>
      </p:sp>
      <p:cxnSp>
        <p:nvCxnSpPr>
          <p:cNvPr id="22" name="Straight Connector 18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DED2B24-04F0-497A-A16E-10F70A1BC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462" y="3417573"/>
            <a:ext cx="5181600" cy="261983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Azért, hogy a mai órán meg tudjuk hallani és érteni azt az üzenetet, amit Isten személyesen nekünk szán!</a:t>
            </a:r>
          </a:p>
        </p:txBody>
      </p:sp>
      <p:pic>
        <p:nvPicPr>
          <p:cNvPr id="15" name="Kép 14">
            <a:extLst>
              <a:ext uri="{FF2B5EF4-FFF2-40B4-BE49-F238E27FC236}">
                <a16:creationId xmlns:a16="http://schemas.microsoft.com/office/drawing/2014/main" id="{1E102F57-7E10-4012-A868-77F9A8FCD6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812" y="0"/>
            <a:ext cx="1391187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0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tartozék, bezárás látható&#10;&#10;Automatikusan generált leírás">
            <a:extLst>
              <a:ext uri="{FF2B5EF4-FFF2-40B4-BE49-F238E27FC236}">
                <a16:creationId xmlns:a16="http://schemas.microsoft.com/office/drawing/2014/main" id="{E88558E5-48EA-41CD-B425-2729C2C2D4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EF28D5B-2926-4FE4-BF22-EA37C737E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817"/>
          <a:stretch/>
        </p:blipFill>
        <p:spPr>
          <a:xfrm>
            <a:off x="0" y="3553566"/>
            <a:ext cx="12192000" cy="3304434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02E941BD-027E-419D-A57B-79D61423B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111" y="4606470"/>
            <a:ext cx="767645" cy="57513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E858BF88-4F3F-4C35-B1A3-051AF789A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20" y="4186990"/>
            <a:ext cx="11566358" cy="242482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Ezért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legyetek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készen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órában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jön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</a:t>
            </a:r>
            <a:b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Emberfia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amelyikben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gondoljátok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!”</a:t>
            </a:r>
            <a:b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Máté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24,44</a:t>
            </a:r>
          </a:p>
        </p:txBody>
      </p:sp>
    </p:spTree>
    <p:extLst>
      <p:ext uri="{BB962C8B-B14F-4D97-AF65-F5344CB8AC3E}">
        <p14:creationId xmlns:p14="http://schemas.microsoft.com/office/powerpoint/2010/main" val="145631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3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7C61EDF-08BE-4BF8-B2F0-B033F772A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hu-HU" sz="5400">
                <a:latin typeface="Arial" panose="020B0604020202020204" pitchFamily="34" charset="0"/>
                <a:cs typeface="Arial" panose="020B0604020202020204" pitchFamily="34" charset="0"/>
              </a:rPr>
              <a:t> Tudod-e?</a:t>
            </a:r>
          </a:p>
        </p:txBody>
      </p:sp>
      <p:pic>
        <p:nvPicPr>
          <p:cNvPr id="9" name="Kép 8" descr="A képen beltéri, személy látható&#10;&#10;Automatikusan generált leírás">
            <a:extLst>
              <a:ext uri="{FF2B5EF4-FFF2-40B4-BE49-F238E27FC236}">
                <a16:creationId xmlns:a16="http://schemas.microsoft.com/office/drawing/2014/main" id="{1BC8B26E-9416-4ED8-902C-22E3182343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3E60D1D-7EE8-4BD8-81FF-C92070277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hu-HU" sz="2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parúzia</a:t>
            </a:r>
            <a:r>
              <a:rPr lang="hu-HU" sz="2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(görög eredetű szó) eljövetelt jelent. Jézus második eljövetelére utal, amit megígért a tanítványainak, és azóta is várjuk, hogy visszajöjjön. Az őskeresztyének körében némelyek feladták a munkájukat, nem törődtek semmivel, mert azt gondolták, minek, ha Jézus úgyis hamarosan visszajön.</a:t>
            </a:r>
          </a:p>
          <a:p>
            <a:pPr marL="0" indent="0">
              <a:buNone/>
            </a:pPr>
            <a:endParaRPr lang="hu-HU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2200" dirty="0">
                <a:latin typeface="Arial" panose="020B0604020202020204" pitchFamily="34" charset="0"/>
                <a:cs typeface="Arial" panose="020B0604020202020204" pitchFamily="34" charset="0"/>
              </a:rPr>
              <a:t>Te mit tennél ma, ha tudnád, hogy Jézus holnap visszajön? Hogyan készülnél?</a:t>
            </a:r>
          </a:p>
        </p:txBody>
      </p:sp>
    </p:spTree>
    <p:extLst>
      <p:ext uri="{BB962C8B-B14F-4D97-AF65-F5344CB8AC3E}">
        <p14:creationId xmlns:p14="http://schemas.microsoft.com/office/powerpoint/2010/main" val="343348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FD941DB-BE5B-41AF-950B-2806008A66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206071"/>
            <a:ext cx="12191980" cy="48018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66A5D8-E184-4E8F-9001-D6F41E397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35" t="20008" r="8214" b="59122"/>
          <a:stretch/>
        </p:blipFill>
        <p:spPr>
          <a:xfrm flipV="1">
            <a:off x="0" y="0"/>
            <a:ext cx="12191999" cy="1713062"/>
          </a:xfrm>
          <a:custGeom>
            <a:avLst/>
            <a:gdLst>
              <a:gd name="connsiteX0" fmla="*/ 0 w 12191999"/>
              <a:gd name="connsiteY0" fmla="*/ 1713062 h 1713062"/>
              <a:gd name="connsiteX1" fmla="*/ 12191999 w 12191999"/>
              <a:gd name="connsiteY1" fmla="*/ 1713062 h 1713062"/>
              <a:gd name="connsiteX2" fmla="*/ 12191999 w 12191999"/>
              <a:gd name="connsiteY2" fmla="*/ 0 h 1713062"/>
              <a:gd name="connsiteX3" fmla="*/ 0 w 12191999"/>
              <a:gd name="connsiteY3" fmla="*/ 0 h 171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713062">
                <a:moveTo>
                  <a:pt x="0" y="1713062"/>
                </a:moveTo>
                <a:lnTo>
                  <a:pt x="12191999" y="1713062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B1D02B-BBFA-4A97-A021-7816ECC34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/>
          <a:srcRect/>
          <a:stretch/>
        </p:blipFill>
        <p:spPr>
          <a:xfrm flipV="1">
            <a:off x="0" y="3840845"/>
            <a:ext cx="12195047" cy="1614974"/>
          </a:xfrm>
          <a:custGeom>
            <a:avLst/>
            <a:gdLst>
              <a:gd name="connsiteX0" fmla="*/ 0 w 12191999"/>
              <a:gd name="connsiteY0" fmla="*/ 1614974 h 1614974"/>
              <a:gd name="connsiteX1" fmla="*/ 12191999 w 12191999"/>
              <a:gd name="connsiteY1" fmla="*/ 1614974 h 1614974"/>
              <a:gd name="connsiteX2" fmla="*/ 12191999 w 12191999"/>
              <a:gd name="connsiteY2" fmla="*/ 0 h 1614974"/>
              <a:gd name="connsiteX3" fmla="*/ 0 w 12191999"/>
              <a:gd name="connsiteY3" fmla="*/ 0 h 161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614974">
                <a:moveTo>
                  <a:pt x="0" y="1614974"/>
                </a:moveTo>
                <a:lnTo>
                  <a:pt x="12191999" y="1614974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DD7BED2-CC5E-4866-AC0C-DCF928AF8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5390368"/>
            <a:ext cx="12188952" cy="14676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A149AA6-3573-42AC-886E-1BEF94E5C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912" y="5200676"/>
            <a:ext cx="10592174" cy="65694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Válaszolj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leckéhez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kapcsolódó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kérdésekre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4469CC1-0E9C-4723-8429-AD5ADABD0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7550" y="6011198"/>
            <a:ext cx="9416898" cy="48437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ctr">
              <a:buNone/>
            </a:pP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Kattints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mécsesre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feladat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eléréséhez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9" name="Ábra 8" descr="Gyertya egyszínű kitöltéssel">
            <a:hlinkClick r:id="rId5"/>
            <a:extLst>
              <a:ext uri="{FF2B5EF4-FFF2-40B4-BE49-F238E27FC236}">
                <a16:creationId xmlns:a16="http://schemas.microsoft.com/office/drawing/2014/main" id="{50EB7AE3-0D91-4A3C-928D-DF9A0E6A64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64559" y="578285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0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A képen felöltözött látható&#10;&#10;Automatikusan generált leírás">
            <a:extLst>
              <a:ext uri="{FF2B5EF4-FFF2-40B4-BE49-F238E27FC236}">
                <a16:creationId xmlns:a16="http://schemas.microsoft.com/office/drawing/2014/main" id="{746BBF35-678D-40C5-AC86-DEB0346BFC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7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24065D7-8DAA-4E8A-9B0D-DEF8FBA0B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>
                <a:latin typeface="Arial" panose="020B0604020202020204" pitchFamily="34" charset="0"/>
                <a:cs typeface="Arial" panose="020B0604020202020204" pitchFamily="34" charset="0"/>
              </a:rPr>
              <a:t>Imádkozzunk!</a:t>
            </a:r>
            <a:endParaRPr lang="hu-HU" sz="36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DED2B24-04F0-497A-A16E-10F70A1BC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Azért, hogy készen találjon minket Krisztus, mikor újra eljön!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A49B24F0-E7A4-4036-BD65-DCD59EC366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812" y="0"/>
            <a:ext cx="1391187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4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ép 5" descr="A képen felöltözött látható&#10;&#10;Automatikusan generált leírás">
            <a:extLst>
              <a:ext uri="{FF2B5EF4-FFF2-40B4-BE49-F238E27FC236}">
                <a16:creationId xmlns:a16="http://schemas.microsoft.com/office/drawing/2014/main" id="{3E8B3742-F490-4C1A-B06D-552346945F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7" name="Tartalom helye 6">
            <a:extLst>
              <a:ext uri="{FF2B5EF4-FFF2-40B4-BE49-F238E27FC236}">
                <a16:creationId xmlns:a16="http://schemas.microsoft.com/office/drawing/2014/main" id="{9BF6B97B-4266-456E-B18E-ABE01B602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0863"/>
            <a:ext cx="10515600" cy="50861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hu-H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Atyánk, aki a mennyekben vagy, </a:t>
            </a:r>
          </a:p>
          <a:p>
            <a:pPr marL="0" indent="0" algn="ctr">
              <a:buNone/>
            </a:pPr>
            <a:r>
              <a:rPr lang="hu-H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szenteltessék meg a te neved,</a:t>
            </a:r>
            <a:br>
              <a:rPr lang="hu-H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jöjjön el a te országod, legyen meg a te akaratod, </a:t>
            </a:r>
          </a:p>
          <a:p>
            <a:pPr marL="0" indent="0" algn="ctr">
              <a:buNone/>
            </a:pPr>
            <a:r>
              <a:rPr lang="hu-H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amint a mennyben, úgy a földön is;</a:t>
            </a:r>
            <a:br>
              <a:rPr lang="hu-H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Mindennapi kenyerünket add meg nekünk ma,</a:t>
            </a:r>
            <a:br>
              <a:rPr lang="hu-H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hu-HU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bocsásd</a:t>
            </a:r>
            <a:r>
              <a:rPr lang="hu-H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meg vétkeinket, miképpen mi is megbocsátunk az ellenünk vétkezőknek;</a:t>
            </a:r>
            <a:br>
              <a:rPr lang="hu-H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ne </a:t>
            </a:r>
            <a:r>
              <a:rPr lang="hu-HU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vígy</a:t>
            </a:r>
            <a:r>
              <a:rPr lang="hu-H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minket kísértésbe, de szabadíts meg a gonosztól;</a:t>
            </a:r>
            <a:br>
              <a:rPr lang="hu-H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Mert tied az ország, a hatalom és a dicsőség mindörökké.</a:t>
            </a:r>
            <a:br>
              <a:rPr lang="hu-H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Ámen.</a:t>
            </a:r>
            <a:br>
              <a:rPr lang="hu-H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Mt</a:t>
            </a:r>
            <a:r>
              <a:rPr lang="hu-H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6,9-13)</a:t>
            </a:r>
          </a:p>
        </p:txBody>
      </p:sp>
      <p:pic>
        <p:nvPicPr>
          <p:cNvPr id="22" name="Kép 21">
            <a:extLst>
              <a:ext uri="{FF2B5EF4-FFF2-40B4-BE49-F238E27FC236}">
                <a16:creationId xmlns:a16="http://schemas.microsoft.com/office/drawing/2014/main" id="{2E9FDAA3-C2C0-4EA6-97F5-AE44F4F4B3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2109" y="0"/>
            <a:ext cx="135989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73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személy látható&#10;&#10;Automatikusan generált leírás">
            <a:extLst>
              <a:ext uri="{FF2B5EF4-FFF2-40B4-BE49-F238E27FC236}">
                <a16:creationId xmlns:a16="http://schemas.microsoft.com/office/drawing/2014/main" id="{D0D38363-F936-4BD1-A654-FE497DE61B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A817ABC-40A7-473E-8EE7-FFD30A9BDF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6700" y="2117336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Áldás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békesség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03E91BCC-DBEF-4270-84F2-6E058DD073A3}"/>
              </a:ext>
            </a:extLst>
          </p:cNvPr>
          <p:cNvSpPr txBox="1"/>
          <p:nvPr/>
        </p:nvSpPr>
        <p:spPr>
          <a:xfrm>
            <a:off x="251365" y="5903495"/>
            <a:ext cx="6566529" cy="812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PPT-ben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felhasznált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képek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www.freebibleimages.org</a:t>
            </a:r>
            <a:r>
              <a:rPr lang="hu-H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internetes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oldalon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találhatóak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ingyenesen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letölthetők</a:t>
            </a:r>
            <a:r>
              <a:rPr lang="hu-H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valamint a szerző saját tulajdonát képezik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4572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019CCC9-1AD3-4AC6-837A-ED6B77C2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750" y="241901"/>
            <a:ext cx="5006336" cy="87105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Ének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ljünk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ép 8" descr="A képen személy, fa, kültéri, zene látható&#10;&#10;Automatikusan generált leírás">
            <a:extLst>
              <a:ext uri="{FF2B5EF4-FFF2-40B4-BE49-F238E27FC236}">
                <a16:creationId xmlns:a16="http://schemas.microsoft.com/office/drawing/2014/main" id="{30BE6D9D-737F-4BE4-B6A0-CE39C0431D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Tartalom helye 6">
            <a:extLst>
              <a:ext uri="{FF2B5EF4-FFF2-40B4-BE49-F238E27FC236}">
                <a16:creationId xmlns:a16="http://schemas.microsoft.com/office/drawing/2014/main" id="{D909104A-8EAB-4226-851D-9DD0105D0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523336"/>
            <a:ext cx="3244536" cy="338975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|: J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visszaj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ö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n, </a:t>
            </a: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mind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készen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várjuk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Ő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t! :|  3x</a:t>
            </a:r>
          </a:p>
          <a:p>
            <a:pPr marL="0" indent="0">
              <a:buNone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Halleluja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Halleluja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pPr marL="0" indent="0">
              <a:buNone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 k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sz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 v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rj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Ő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t!</a:t>
            </a: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|: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Elj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ö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 a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Kir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minden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szem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megl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tja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Ő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t! :|  3x</a:t>
            </a: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Halleluja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Halleluja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pPr marL="0" indent="0">
              <a:buNone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 mind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megl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tja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Ő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t!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0606DDF1-82FF-4304-B9CB-D2909F1AD723}"/>
              </a:ext>
            </a:extLst>
          </p:cNvPr>
          <p:cNvSpPr txBox="1"/>
          <p:nvPr/>
        </p:nvSpPr>
        <p:spPr>
          <a:xfrm>
            <a:off x="9088498" y="1433109"/>
            <a:ext cx="350126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|: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Zengj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ü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ladalt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oldog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sz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vvel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ldjuk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Ő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t!:|  3x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Halleluja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Halleluja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ú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jra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ldjuk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Ő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t!</a:t>
            </a:r>
          </a:p>
          <a:p>
            <a:pPr marL="0" indent="0">
              <a:spcAft>
                <a:spcPts val="600"/>
              </a:spcAft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|: J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zus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visszaj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ö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n,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mindig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szen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rjuk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Ő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t! :|  3x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Halleluja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Halleluja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K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szen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rjuk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ő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t!</a:t>
            </a:r>
          </a:p>
          <a:p>
            <a:pPr marL="0" indent="0">
              <a:spcAft>
                <a:spcPts val="600"/>
              </a:spcAft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Halleluja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Halleluja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21" name="Téglalap 20">
            <a:extLst>
              <a:ext uri="{FF2B5EF4-FFF2-40B4-BE49-F238E27FC236}">
                <a16:creationId xmlns:a16="http://schemas.microsoft.com/office/drawing/2014/main" id="{0453720A-4025-43F9-9521-C9E5EA5EA4DF}"/>
              </a:ext>
            </a:extLst>
          </p:cNvPr>
          <p:cNvSpPr/>
          <p:nvPr/>
        </p:nvSpPr>
        <p:spPr>
          <a:xfrm>
            <a:off x="5451544" y="5460122"/>
            <a:ext cx="4929705" cy="9791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zene elindításához kattints</a:t>
            </a:r>
            <a:endParaRPr lang="hu-HU" sz="4000" b="1" cap="al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Kép 21">
            <a:hlinkClick r:id="rId3"/>
            <a:extLst>
              <a:ext uri="{FF2B5EF4-FFF2-40B4-BE49-F238E27FC236}">
                <a16:creationId xmlns:a16="http://schemas.microsoft.com/office/drawing/2014/main" id="{D45A74BB-FBCF-4B89-9486-FB8029FFB0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2870" y="5142748"/>
            <a:ext cx="1574791" cy="1609998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E06624E9-282E-4C43-8BCB-0BD0843002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131" y="0"/>
            <a:ext cx="1379910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78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személy, fal, nő, beltéri látható&#10;&#10;Automatikusan generált leírás">
            <a:extLst>
              <a:ext uri="{FF2B5EF4-FFF2-40B4-BE49-F238E27FC236}">
                <a16:creationId xmlns:a16="http://schemas.microsoft.com/office/drawing/2014/main" id="{4DF401F8-E6C8-46D0-8A14-5708FF68D5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EAD1DDFA-CC47-4C5C-A551-52C632389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hu-HU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Beszéljétek meg a csoportban a kérdéseket!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6C0C8D0-72F5-42A9-B14A-CDC0C7C84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6198414" cy="4726276"/>
          </a:xfrm>
        </p:spPr>
        <p:txBody>
          <a:bodyPr anchor="ctr">
            <a:normAutofit/>
          </a:bodyPr>
          <a:lstStyle/>
          <a:p>
            <a:r>
              <a:rPr lang="hu-H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Hogyan készülsz el reggelente, mikor suliba kell menni?</a:t>
            </a:r>
          </a:p>
          <a:p>
            <a:r>
              <a:rPr lang="hu-H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Hogyan készülsz el reggelente, mikor online tanítás van?</a:t>
            </a:r>
          </a:p>
          <a:p>
            <a:r>
              <a:rPr lang="hu-H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Mennyi időbe telik míg a szobádban rendet raksz, ha vendégek jönnek hozzátok?</a:t>
            </a:r>
          </a:p>
        </p:txBody>
      </p:sp>
      <p:pic>
        <p:nvPicPr>
          <p:cNvPr id="19" name="Kép 18">
            <a:extLst>
              <a:ext uri="{FF2B5EF4-FFF2-40B4-BE49-F238E27FC236}">
                <a16:creationId xmlns:a16="http://schemas.microsoft.com/office/drawing/2014/main" id="{AFCC085E-A292-45C5-8F27-E757985C16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9995" y="0"/>
            <a:ext cx="1372005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505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Kép 8" descr="A képen beltéri, rendetlen látható&#10;&#10;Automatikusan generált leírás">
            <a:extLst>
              <a:ext uri="{FF2B5EF4-FFF2-40B4-BE49-F238E27FC236}">
                <a16:creationId xmlns:a16="http://schemas.microsoft.com/office/drawing/2014/main" id="{B6D3AE84-DD31-410E-A196-DC15EC6B5A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91FA7874-F638-4E29-BD4B-81F7FCF62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6716"/>
            <a:ext cx="10515600" cy="43802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„Amikor egyetemre jártam, az egyik matekórámra a csoportból csak egy ember járt be, aki szorgalmasan jegyzetelt a csoportnak. De egy alkalommal lebetegedett, ezért mi mentünk jegyzetelni. Sajnos elkéstünk az óráról. Az üres terem nem zavarta a tanár urat, már a második táblán írt, mikor beértünk. Mind a mai napig nem tudom, hogy vajon ez volt az első két tábla vagy már </a:t>
            </a:r>
            <a:r>
              <a:rPr lang="hu-HU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törölt</a:t>
            </a:r>
            <a:r>
              <a:rPr lang="hu-H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mire beértünk?”</a:t>
            </a:r>
          </a:p>
          <a:p>
            <a:pPr marL="0" indent="0" algn="ctr">
              <a:buNone/>
            </a:pPr>
            <a:r>
              <a:rPr lang="hu-HU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Egy matektanár vallomása - </a:t>
            </a:r>
          </a:p>
        </p:txBody>
      </p:sp>
    </p:spTree>
    <p:extLst>
      <p:ext uri="{BB962C8B-B14F-4D97-AF65-F5344CB8AC3E}">
        <p14:creationId xmlns:p14="http://schemas.microsoft.com/office/powerpoint/2010/main" val="1584706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 descr="A képen beltéri látható&#10;&#10;Automatikusan generált leírás">
            <a:extLst>
              <a:ext uri="{FF2B5EF4-FFF2-40B4-BE49-F238E27FC236}">
                <a16:creationId xmlns:a16="http://schemas.microsoft.com/office/drawing/2014/main" id="{26E04B66-E7AC-419A-9853-E41DC881D1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6307" y="595421"/>
            <a:ext cx="7715693" cy="56584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729"/>
          <a:stretch>
            <a:fillRect/>
          </a:stretch>
        </p:blipFill>
        <p:spPr>
          <a:xfrm>
            <a:off x="3466214" y="550975"/>
            <a:ext cx="8725786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3E6E407-F07B-441B-8905-76D90C347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990475"/>
            <a:ext cx="4295304" cy="23838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Beszéljétek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meg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párban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01AF010-8B68-4891-B81A-DA9ADA5BE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32" y="3015774"/>
            <a:ext cx="4478215" cy="1819039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következményei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lehetnek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annak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ha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állunk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készen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eseményre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C5244AA1-7B89-43CA-9113-6298CBEA88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1836" y="0"/>
            <a:ext cx="1400164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2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 Fill">
            <a:extLst>
              <a:ext uri="{FF2B5EF4-FFF2-40B4-BE49-F238E27FC236}">
                <a16:creationId xmlns:a16="http://schemas.microsoft.com/office/drawing/2014/main" id="{9DAE9059-5BC0-4B75-B536-54BFB08FF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63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lor fill">
            <a:extLst>
              <a:ext uri="{FF2B5EF4-FFF2-40B4-BE49-F238E27FC236}">
                <a16:creationId xmlns:a16="http://schemas.microsoft.com/office/drawing/2014/main" id="{F17EE558-8341-47F3-B29A-14E701B36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4"/>
            <a:ext cx="12188949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Kép 4" descr="A képen személy látható&#10;&#10;Automatikusan generált leírás">
            <a:extLst>
              <a:ext uri="{FF2B5EF4-FFF2-40B4-BE49-F238E27FC236}">
                <a16:creationId xmlns:a16="http://schemas.microsoft.com/office/drawing/2014/main" id="{9117CE99-051F-499B-8DB7-F174E0CFCA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" y="14767"/>
            <a:ext cx="12192001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3FC59CD-C9DA-4650-8128-10CD2396E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987BEC2-A37A-4BD2-B378-ED56E0786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8A84300-60A4-4D45-BC17-FE0C4F193D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4AD69DF-D02A-4EED-92C3-CA0EBA0471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75F2D3B-3AD8-4842-8C23-DF279210C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FCF15B7-4678-4175-81C2-84308D09BA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DC6AEC7-0ECD-41FC-9A7D-4CCCCBC307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B8BBA06-D341-464C-8CF0-207A7D2A0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1FC5AD75-ADD2-4326-97F2-F5D557C47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556" y="383457"/>
            <a:ext cx="10158984" cy="2686825"/>
          </a:xfrm>
        </p:spPr>
        <p:txBody>
          <a:bodyPr anchor="b">
            <a:normAutofit/>
          </a:bodyPr>
          <a:lstStyle/>
          <a:p>
            <a:pPr algn="ctr"/>
            <a:r>
              <a:rPr lang="hu-HU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Olvasd el a hittankönyvből a készenlétről szóló részt!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2D5865E-5BC2-427B-8AD0-76512BA53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556" y="3183805"/>
            <a:ext cx="10158984" cy="3094165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tankönyv eléréséhez kattints a könyv piktogramra!</a:t>
            </a:r>
          </a:p>
          <a:p>
            <a:pPr marL="0" indent="0" algn="ctr">
              <a:buNone/>
            </a:pPr>
            <a:endParaRPr lang="hu-HU" sz="1800" dirty="0">
              <a:solidFill>
                <a:schemeClr val="bg1"/>
              </a:solidFill>
            </a:endParaRPr>
          </a:p>
        </p:txBody>
      </p:sp>
      <p:pic>
        <p:nvPicPr>
          <p:cNvPr id="22" name="Kép 21">
            <a:hlinkClick r:id="rId3"/>
            <a:extLst>
              <a:ext uri="{FF2B5EF4-FFF2-40B4-BE49-F238E27FC236}">
                <a16:creationId xmlns:a16="http://schemas.microsoft.com/office/drawing/2014/main" id="{1661D7B1-5544-47C3-9D88-4E58D80BD1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8511" y="3812005"/>
            <a:ext cx="1396248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4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A08391B5-8BAD-4BCB-9775-6535917830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657"/>
          <a:stretch/>
        </p:blipFill>
        <p:spPr>
          <a:xfrm>
            <a:off x="0" y="3542616"/>
            <a:ext cx="12192000" cy="3315384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70E4184-77D9-4366-B5C0-524E6060C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138" y="4530070"/>
            <a:ext cx="4149970" cy="1509931"/>
          </a:xfrm>
        </p:spPr>
        <p:txBody>
          <a:bodyPr>
            <a:normAutofit/>
          </a:bodyPr>
          <a:lstStyle/>
          <a:p>
            <a:r>
              <a:rPr lang="hu-HU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Beszélgessetek a csoporttal!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F45592F-721C-475D-9D95-7845477FD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0985" y="4440158"/>
            <a:ext cx="7455877" cy="1920101"/>
          </a:xfrm>
        </p:spPr>
        <p:txBody>
          <a:bodyPr anchor="ctr">
            <a:noAutofit/>
          </a:bodyPr>
          <a:lstStyle/>
          <a:p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Melyek azok a foglalkozások, hivatások, melyekhez kiemelten fontos az ilyen fajta készenlét?</a:t>
            </a:r>
          </a:p>
          <a:p>
            <a:r>
              <a:rPr lang="hu-HU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Milyen veszélyei lennének, ha ők nem lennének megfelelően készen egy-egy riasztás alkalmával?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86BEDB3D-5B44-4221-AF1B-A2CBF806E8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29" y="3259715"/>
            <a:ext cx="1372005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8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1117</Words>
  <Application>Microsoft Office PowerPoint</Application>
  <PresentationFormat>Szélesvásznú</PresentationFormat>
  <Paragraphs>93</Paragraphs>
  <Slides>35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Office-téma</vt:lpstr>
      <vt:lpstr>Jézus a készenlétről tanít</vt:lpstr>
      <vt:lpstr>Kedves Hittanos Barátom! Isten hozott!</vt:lpstr>
      <vt:lpstr>Imádkozzunk!</vt:lpstr>
      <vt:lpstr>Énekeljünk!</vt:lpstr>
      <vt:lpstr>Beszéljétek meg a csoportban a kérdéseket!</vt:lpstr>
      <vt:lpstr>PowerPoint-bemutató</vt:lpstr>
      <vt:lpstr>Beszéljétek meg párban!</vt:lpstr>
      <vt:lpstr>Olvasd el a hittankönyvből a készenlétről szóló részt!</vt:lpstr>
      <vt:lpstr>Beszélgessetek a csoporttal!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Rakd sorba a példázat eseményeit!</vt:lpstr>
      <vt:lpstr>PowerPoint-bemutató</vt:lpstr>
      <vt:lpstr>PowerPoint-bemutató</vt:lpstr>
      <vt:lpstr>Keresd meg az aranymondás szavait!</vt:lpstr>
      <vt:lpstr>„Ezért legyetek ti is készen, mert abban az órában jön el az Emberfia, amelyikben nem is gondoljátok!” Máté 24,44</vt:lpstr>
      <vt:lpstr> Tudod-e?</vt:lpstr>
      <vt:lpstr>Válaszolj a leckéhez kapcsolódó kérdésekre!</vt:lpstr>
      <vt:lpstr>Imádkozzunk!</vt:lpstr>
      <vt:lpstr>PowerPoint-bemutató</vt:lpstr>
      <vt:lpstr>Áldás békesség!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Jézus a készenlétről tanít</dc:title>
  <dc:creator>Kincső Sándor</dc:creator>
  <cp:lastModifiedBy>Kincső Sándor</cp:lastModifiedBy>
  <cp:revision>6</cp:revision>
  <dcterms:created xsi:type="dcterms:W3CDTF">2021-01-03T04:16:43Z</dcterms:created>
  <dcterms:modified xsi:type="dcterms:W3CDTF">2021-01-06T09:19:00Z</dcterms:modified>
</cp:coreProperties>
</file>