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2" r:id="rId4"/>
    <p:sldId id="257" r:id="rId5"/>
    <p:sldId id="279" r:id="rId6"/>
    <p:sldId id="277" r:id="rId7"/>
    <p:sldId id="262" r:id="rId8"/>
    <p:sldId id="265" r:id="rId9"/>
    <p:sldId id="271" r:id="rId10"/>
    <p:sldId id="263" r:id="rId11"/>
    <p:sldId id="282" r:id="rId12"/>
    <p:sldId id="273" r:id="rId13"/>
    <p:sldId id="283" r:id="rId14"/>
    <p:sldId id="274" r:id="rId15"/>
    <p:sldId id="269" r:id="rId16"/>
    <p:sldId id="260" r:id="rId17"/>
    <p:sldId id="276" r:id="rId18"/>
    <p:sldId id="275" r:id="rId19"/>
    <p:sldId id="284" r:id="rId20"/>
    <p:sldId id="281" r:id="rId21"/>
    <p:sldId id="267" r:id="rId22"/>
    <p:sldId id="268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C12"/>
    <a:srgbClr val="0B5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/>
  </p:normalViewPr>
  <p:slideViewPr>
    <p:cSldViewPr snapToGrid="0">
      <p:cViewPr varScale="1">
        <p:scale>
          <a:sx n="84" d="100"/>
          <a:sy n="84" d="100"/>
        </p:scale>
        <p:origin x="34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F7809F-2CA5-45D2-BEA5-194B08C9B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1032B01-3345-4B53-AF39-63378F055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37AB050-14E1-491C-A3E7-E27F61A93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17C2AC-C8B5-4C00-9314-7B54DBD3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BDADE9C-DED0-42DE-9AD7-63A7B9E3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067106"/>
      </p:ext>
    </p:extLst>
  </p:cSld>
  <p:clrMapOvr>
    <a:masterClrMapping/>
  </p:clrMapOvr>
  <p:transition spd="slow"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7D156B-9F60-4550-AA89-7F264743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A842FB8-0A0F-4A00-8AC6-EED64604E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9BA6BB6-E36D-4DF5-9310-24364C22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696D014-6D16-49F7-AD55-D280D966F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51127B9-B98D-4D06-81DC-0036CC62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5024347"/>
      </p:ext>
    </p:extLst>
  </p:cSld>
  <p:clrMapOvr>
    <a:masterClrMapping/>
  </p:clrMapOvr>
  <p:transition spd="slow"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0C5BE75-DFDA-4694-A5FB-F2AAA6E25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56CBB6B-5569-4D68-81B4-A39BC6D58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13DF01-0403-4229-8385-67B1A483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7661F2A-3856-4D2F-A7AD-45971614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CE38D80-CBAD-41EC-B0AF-BB5249B9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1214085"/>
      </p:ext>
    </p:extLst>
  </p:cSld>
  <p:clrMapOvr>
    <a:masterClrMapping/>
  </p:clrMapOvr>
  <p:transition spd="slow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06740B-D97B-436E-8E18-9DD9E90A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39C520-82DF-48DB-87C6-08D182ED2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ED44A86-D9B5-4CE8-920B-23660C9C4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5946044-C4EE-4E6A-A044-8AFF58CD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1894C8-E382-47A1-8EEE-36783A63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6470664"/>
      </p:ext>
    </p:extLst>
  </p:cSld>
  <p:clrMapOvr>
    <a:masterClrMapping/>
  </p:clrMapOvr>
  <p:transition spd="slow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0181A1-28BF-403C-A5E4-C36A1C67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56ED4C-ED09-4108-BA32-5DB0F76D5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59F309-F7A1-4F32-8A97-771F768E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6FD742-7A2E-4FB0-BDBF-7830508F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B3D81F-F211-454D-9156-D7D413F1A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2804102"/>
      </p:ext>
    </p:extLst>
  </p:cSld>
  <p:clrMapOvr>
    <a:masterClrMapping/>
  </p:clrMapOvr>
  <p:transition spd="slow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7A59D0-EB82-4850-8244-BBA91207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1155282-9874-4E5D-9571-A904C2AB5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819EC27-95B4-45C1-A3CD-1589B8824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D6CA514-F84D-46AD-8C48-994513E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0B370A0-2244-4C05-95FC-85E0E6D9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C533420-B80E-4E0D-8E10-04921A80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9825346"/>
      </p:ext>
    </p:extLst>
  </p:cSld>
  <p:clrMapOvr>
    <a:masterClrMapping/>
  </p:clrMapOvr>
  <p:transition spd="slow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2B2DBD-D2F6-4688-8F17-EE551C7C2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D5A7D84-7BB8-4594-A401-11DD87E94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D8881BE-D71F-41E3-97AA-800F838D1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CED8949-C365-4094-B0DC-2F8DF97FE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96D6310-FF58-44EB-8429-72AA5E465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B0658FF-9F74-4D67-A14D-E224693D0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816DC5B-D556-4029-9E5C-F1314D50D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02870B-CE16-466B-ABD4-3442C351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0438593"/>
      </p:ext>
    </p:extLst>
  </p:cSld>
  <p:clrMapOvr>
    <a:masterClrMapping/>
  </p:clrMapOvr>
  <p:transition spd="slow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1B4FC9-A4A4-443A-8AD8-F57E7F20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253278B-2530-44D0-B3FE-DB4FEB5AB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F2E3D50-681D-44D0-8DAA-AF1D5DEDE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08CD375-B8EA-462B-B833-11E3E767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7275339"/>
      </p:ext>
    </p:extLst>
  </p:cSld>
  <p:clrMapOvr>
    <a:masterClrMapping/>
  </p:clrMapOvr>
  <p:transition spd="slow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DB6FD0A-DB98-4502-9091-95742335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0E3B93F-D167-4F81-BAA4-AD5E814D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9D515E5-7789-43A6-8986-513CABD2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124540"/>
      </p:ext>
    </p:extLst>
  </p:cSld>
  <p:clrMapOvr>
    <a:masterClrMapping/>
  </p:clrMapOvr>
  <p:transition spd="slow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6C634C-8EA3-4F53-9D33-87A2DC67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A690F2-47B6-47D7-A9C3-CC0736C99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352B9EB-60AE-42AD-9AF4-C7C0AB6F3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9B3134E-27C3-451E-8BA5-2BC811A23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BCF0ADE-25A2-4484-97CC-DAA209C2E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5BE9358-3E66-43FF-96BA-2D98C096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857896"/>
      </p:ext>
    </p:extLst>
  </p:cSld>
  <p:clrMapOvr>
    <a:masterClrMapping/>
  </p:clrMapOvr>
  <p:transition spd="slow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F24A8A-798B-47B2-BD7D-3B0730AF8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11EB61C-E1A1-4B2B-805B-6BD5987B8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9CFA797-FAF5-44C3-85CB-E68696692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9E170C3-0C22-43E8-B6BD-4E1029BE3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C0B8A36-261D-447E-8137-D87B6F7F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F3A8C11-E05C-4D19-8094-838C4E86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7222880"/>
      </p:ext>
    </p:extLst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55280B4-0C7D-47FE-8899-579DD586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CE3B896-1266-4DF1-894C-26AA8B886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69CADC1-83D0-4AA1-A60C-461E0BFA2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5B7B2-11EE-484A-865D-B61D03870705}" type="datetimeFigureOut">
              <a:rPr lang="hu-HU" smtClean="0"/>
              <a:t>2021. 01. 21.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62341A7-4CF2-4B24-9D03-A11B22396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1B5CA54-B01A-4220-8739-42E19251D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51EB6-4118-4A9F-8297-8291B4DD05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308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T3v0M8cS2k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OKbxYnmpG8&amp;list=PLxdmQbNLQQ4KLkVGIbC9XA0DeAvusw10R&amp;index=61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Hittan_7/10.html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5.sv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hu/" TargetMode="External"/><Relationship Id="rId4" Type="http://schemas.openxmlformats.org/officeDocument/2006/relationships/hyperlink" Target="https://unsplash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jQUU81uR0T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fal, beltéri, bútor látható&#10;&#10;Automatikusan generált leírás">
            <a:extLst>
              <a:ext uri="{FF2B5EF4-FFF2-40B4-BE49-F238E27FC236}">
                <a16:creationId xmlns:a16="http://schemas.microsoft.com/office/drawing/2014/main" id="{B9024E7D-7E57-4D45-9572-6C945A08F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D71BCB7-F763-4DF7-8F90-C4F14D40C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045105"/>
          </a:xfrm>
        </p:spPr>
        <p:txBody>
          <a:bodyPr>
            <a:normAutofit/>
          </a:bodyPr>
          <a:lstStyle/>
          <a:p>
            <a:r>
              <a:rPr lang="hu-HU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tesz elégedetté?</a:t>
            </a:r>
          </a:p>
        </p:txBody>
      </p:sp>
    </p:spTree>
    <p:extLst>
      <p:ext uri="{BB962C8B-B14F-4D97-AF65-F5344CB8AC3E}">
        <p14:creationId xmlns:p14="http://schemas.microsoft.com/office/powerpoint/2010/main" val="76024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D55D8E-96C8-4394-BF6B-4969F847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188999"/>
            <a:ext cx="6586491" cy="1676603"/>
          </a:xfrm>
        </p:spPr>
        <p:txBody>
          <a:bodyPr>
            <a:normAutofit/>
          </a:bodyPr>
          <a:lstStyle/>
          <a:p>
            <a: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  <a:t>Elégedettnek lenni ma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23876C-76FA-42B7-A652-AF9B2D243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473200"/>
            <a:ext cx="6586489" cy="47506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Olyan sok impulzus ér egyetlen nap is minket, rengeteg információt kapunk pillanatok alatt, amíg a közösségi médiát pörgetjük. Ezeket a felénk érkező információkat nekünk egyből rangsorolnunk kell, tetszik, nem tetszik. Az internet világában már mindent személyre szabnak nekünk, csak azokat a híreket, azokat a reklámokat és videókat dobja fel nekünk, ami minket érdekel. Az élet minden területén könnyedén megtalálhatjuk azt, ami nekünk szól. </a:t>
            </a:r>
          </a:p>
        </p:txBody>
      </p:sp>
      <p:pic>
        <p:nvPicPr>
          <p:cNvPr id="10" name="Kép 9" descr="A képen szöveg, társasház látható&#10;&#10;Automatikusan generált leírás">
            <a:extLst>
              <a:ext uri="{FF2B5EF4-FFF2-40B4-BE49-F238E27FC236}">
                <a16:creationId xmlns:a16="http://schemas.microsoft.com/office/drawing/2014/main" id="{B58B21C8-24CF-4DDB-A3D5-5245440FB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90193862"/>
      </p:ext>
    </p:extLst>
  </p:cSld>
  <p:clrMapOvr>
    <a:masterClrMapping/>
  </p:clrMapOvr>
  <p:transition spd="slow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D55D8E-96C8-4394-BF6B-4969F847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188999"/>
            <a:ext cx="6586491" cy="1676603"/>
          </a:xfrm>
        </p:spPr>
        <p:txBody>
          <a:bodyPr>
            <a:normAutofit/>
          </a:bodyPr>
          <a:lstStyle/>
          <a:p>
            <a: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  <a:t>Elégedettnek lenni ma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23876C-76FA-42B7-A652-AF9B2D243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865602"/>
            <a:ext cx="6586489" cy="43582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Ezzel viszont arra is ösztönöznek minket, hogy mindenből a legújabbat és a legmenőbbet szerezzük meg, hogy soha semmi sem elég. Pörgetem tovább a közösségi médiát, a játékomhoz kell a legújabb kiegészítő, a mobilom is olyan régi már, a ruháimról nem is beszélve. Soha semmi sem elég, nem elég jó, nem elég sok, nem elég nagy, nem elég drága, nem elég új, nem elég sikeres.</a:t>
            </a:r>
          </a:p>
        </p:txBody>
      </p:sp>
      <p:pic>
        <p:nvPicPr>
          <p:cNvPr id="5" name="Kép 4" descr="A képen kültéri, épület, égbolt, társasház látható&#10;&#10;Automatikusan generált leírás">
            <a:extLst>
              <a:ext uri="{FF2B5EF4-FFF2-40B4-BE49-F238E27FC236}">
                <a16:creationId xmlns:a16="http://schemas.microsoft.com/office/drawing/2014/main" id="{A449943F-3652-4E86-A552-8C563413F2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/>
          <a:stretch/>
        </p:blipFill>
        <p:spPr>
          <a:xfrm>
            <a:off x="-118533" y="0"/>
            <a:ext cx="4846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75102"/>
      </p:ext>
    </p:extLst>
  </p:cSld>
  <p:clrMapOvr>
    <a:masterClrMapping/>
  </p:clrMapOvr>
  <p:transition spd="slow">
    <p:push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D55D8E-96C8-4394-BF6B-4969F847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0"/>
            <a:ext cx="5138808" cy="4829387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Nézd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rövid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kisfilmet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fogyasztói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társadalomról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annak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egyik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veszélyéről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laptopra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videó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eléréséhez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elektronika, fényképezőgép látható&#10;&#10;Automatikusan generált leírás">
            <a:extLst>
              <a:ext uri="{FF2B5EF4-FFF2-40B4-BE49-F238E27FC236}">
                <a16:creationId xmlns:a16="http://schemas.microsoft.com/office/drawing/2014/main" id="{BA151876-4432-42B6-98FE-4A653EBD5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2" r="22126" b="-2"/>
          <a:stretch/>
        </p:blipFill>
        <p:spPr>
          <a:xfrm>
            <a:off x="1120701" y="1112060"/>
            <a:ext cx="3861262" cy="4633859"/>
          </a:xfrm>
          <a:prstGeom prst="rect">
            <a:avLst/>
          </a:prstGeom>
          <a:effectLst/>
        </p:spPr>
      </p:pic>
      <p:pic>
        <p:nvPicPr>
          <p:cNvPr id="21" name="Ábra 20" descr="Internet egyszínű kitöltéssel">
            <a:hlinkClick r:id="rId3"/>
            <a:extLst>
              <a:ext uri="{FF2B5EF4-FFF2-40B4-BE49-F238E27FC236}">
                <a16:creationId xmlns:a16="http://schemas.microsoft.com/office/drawing/2014/main" id="{18738704-57FF-4CAB-A817-0657308D8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50032" y="5469467"/>
            <a:ext cx="1264965" cy="12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7148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1FAE9D-493F-468A-9BAD-FE13F8DF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580" y="239939"/>
            <a:ext cx="6422849" cy="1676603"/>
          </a:xfrm>
        </p:spPr>
        <p:txBody>
          <a:bodyPr>
            <a:normAutofit fontScale="90000"/>
          </a:bodyPr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Beszélgessetek a csoportban!</a:t>
            </a:r>
            <a:r>
              <a:rPr lang="hu-HU" sz="3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3700" dirty="0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6A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32075AB8-A77F-40C8-B962-54D5AFB39A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r="-1" b="-1"/>
          <a:stretch/>
        </p:blipFill>
        <p:spPr>
          <a:xfrm>
            <a:off x="649224" y="722376"/>
            <a:ext cx="3337560" cy="5413248"/>
          </a:xfrm>
          <a:prstGeom prst="rect">
            <a:avLst/>
          </a:prstGeom>
          <a:effectLst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1AB115-4AB2-4C85-BCB9-5C61C7DF6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81" y="1338350"/>
            <a:ext cx="6422848" cy="4885470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 az első reakciód arra, amit láttál?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Milyen érzéseket vált ki belőled?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Szerinted mennyi igazság ebben a kisfilmben?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Nagyjából mennyi időt töltesz egy nap a telefonoddal?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Mennyi időt bírnak ki a dolgaid? Milyen hosszú életet élnek?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Milyen kérdés fogalmazódott meg benned a film kapcsán?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D1C29EBD-26FE-40BB-9A0B-899B033AA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130" y="5490000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0051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D55D8E-96C8-4394-BF6B-4969F847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  <a:t>Elégedettnek lenni ma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23876C-76FA-42B7-A652-AF9B2D243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Néha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nemcsak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tárgyainkról, a teljesítményükről gondolkodunk úgy, hogy nem elég, hanem saját magunkról is. Mikor a tükörbe nézünk, azt éljük meg, hogy nem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elég,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amit nyújtani tudunk, nem elég a teljesítményünk, nem elég a barátságunk, nem elég a tudásunk. Az elégedetlenség az életünk minden szintjén megjelenhet.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ép 10" descr="A képen beltéri, padló, fal, díszített látható&#10;&#10;Automatikusan generált leírás">
            <a:extLst>
              <a:ext uri="{FF2B5EF4-FFF2-40B4-BE49-F238E27FC236}">
                <a16:creationId xmlns:a16="http://schemas.microsoft.com/office/drawing/2014/main" id="{2A04A139-098B-4616-B113-62FB4CF2E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1568745"/>
      </p:ext>
    </p:extLst>
  </p:cSld>
  <p:clrMapOvr>
    <a:masterClrMapping/>
  </p:clrMapOvr>
  <p:transition spd="slow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849C1B-CD8B-4AE5-82E4-AC372723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33" y="354955"/>
            <a:ext cx="7474172" cy="1325563"/>
          </a:xfrm>
        </p:spPr>
        <p:txBody>
          <a:bodyPr>
            <a:normAutofit/>
          </a:bodyPr>
          <a:lstStyle/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Hallgasd meg az éneket!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16CACD0-40D1-4D1F-BACA-5D0941AE7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33" y="1615260"/>
            <a:ext cx="8185293" cy="494270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Fejemben az kavarog, hogy nem vagyok így elég jó,</a:t>
            </a:r>
            <a:b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És gyötör a hazugság, hogy megfelelni nem tudok.</a:t>
            </a:r>
          </a:p>
          <a:p>
            <a:pPr marL="0" indent="0">
              <a:buNone/>
            </a:pP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Több vagyok-e én, mint minden sikerem és bukásom?</a:t>
            </a:r>
            <a:b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Emlékeztess újra, hogy én ki vagyok, mert nem tudom.</a:t>
            </a:r>
          </a:p>
          <a:p>
            <a:pPr marL="0" indent="0">
              <a:buNone/>
            </a:pPr>
            <a:r>
              <a:rPr lang="hu-HU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Refr</a:t>
            </a: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Azt mondod, szeretsz, mikor semmit sem érzek,</a:t>
            </a:r>
            <a:b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Azt mondod, erő van gyengeségemben,</a:t>
            </a:r>
            <a:b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Azt mondod, Te fogsz, mikor kudarcot vallok,</a:t>
            </a:r>
            <a:b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mindenki elhagy, így szólsz: Tied vagyok.</a:t>
            </a:r>
            <a:b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És elhiszem, hogy az vagyok,</a:t>
            </a:r>
            <a:b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Kinek mondasz, én elhiszem!</a:t>
            </a:r>
          </a:p>
          <a:p>
            <a:pPr marL="0" indent="0">
              <a:buNone/>
            </a:pP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Énnekem már csak az számít: Te hogy nézel rám, Uram,</a:t>
            </a:r>
            <a:b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Benned vagyok értékes, csak Benned lelek magamra.</a:t>
            </a:r>
            <a:b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Ó-ó, azt mondod, szeretsz…</a:t>
            </a:r>
          </a:p>
          <a:p>
            <a:pPr marL="0" indent="0">
              <a:buNone/>
            </a:pP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Eléd</a:t>
            </a: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hozom mindenem és leteszem a lábadnál</a:t>
            </a:r>
            <a:b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Kudarcaim, győzelmeim – mindet neked adom át.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D5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növény látható&#10;&#10;Automatikusan generált leírás">
            <a:extLst>
              <a:ext uri="{FF2B5EF4-FFF2-40B4-BE49-F238E27FC236}">
                <a16:creationId xmlns:a16="http://schemas.microsoft.com/office/drawing/2014/main" id="{E5C9B1C2-D20B-4DAF-903B-C8F00396B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7" name="Téglalap 16">
            <a:extLst>
              <a:ext uri="{FF2B5EF4-FFF2-40B4-BE49-F238E27FC236}">
                <a16:creationId xmlns:a16="http://schemas.microsoft.com/office/drawing/2014/main" id="{DE5BC52F-EE93-4F86-86B6-49AD19C19685}"/>
              </a:ext>
            </a:extLst>
          </p:cNvPr>
          <p:cNvSpPr/>
          <p:nvPr/>
        </p:nvSpPr>
        <p:spPr>
          <a:xfrm>
            <a:off x="5801674" y="528176"/>
            <a:ext cx="4929705" cy="97912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zene elindításához kattints</a:t>
            </a:r>
            <a:endParaRPr lang="hu-HU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Kép 15">
            <a:hlinkClick r:id="rId3"/>
            <a:extLst>
              <a:ext uri="{FF2B5EF4-FFF2-40B4-BE49-F238E27FC236}">
                <a16:creationId xmlns:a16="http://schemas.microsoft.com/office/drawing/2014/main" id="{FB2DB877-ACAD-47CE-B6BD-356FDE019B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176" y="212738"/>
            <a:ext cx="1574791" cy="160999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1B9BC13-2EBC-47E5-B4B3-D33A775FE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2988" y="5490000"/>
            <a:ext cx="1369012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8255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0EEF141-74AF-4D03-91C7-28423DEB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121" y="938577"/>
            <a:ext cx="5407279" cy="1807305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tesz elégedetté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61428CE-0072-49F2-8EC9-1D5B54409D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11" name="Tartalom helye 10">
            <a:extLst>
              <a:ext uri="{FF2B5EF4-FFF2-40B4-BE49-F238E27FC236}">
                <a16:creationId xmlns:a16="http://schemas.microsoft.com/office/drawing/2014/main" id="{22E46511-FD6F-4A75-A6D9-7BA6DF8BA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3061430"/>
            <a:ext cx="4840010" cy="25773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Istennek te elég vagy és 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Ő 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azt ígéri neked, hogy gondoskodik rólad, megad neked mindent, amire szükséged van.</a:t>
            </a:r>
          </a:p>
        </p:txBody>
      </p:sp>
    </p:spTree>
    <p:extLst>
      <p:ext uri="{BB962C8B-B14F-4D97-AF65-F5344CB8AC3E}">
        <p14:creationId xmlns:p14="http://schemas.microsoft.com/office/powerpoint/2010/main" val="2908440934"/>
      </p:ext>
    </p:extLst>
  </p:cSld>
  <p:clrMapOvr>
    <a:masterClrMapping/>
  </p:clrMapOvr>
  <p:transition spd="slow">
    <p:push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FC8BDC1-D5D2-4026-AA20-2BD1F67BB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49" y="436360"/>
            <a:ext cx="3404369" cy="2244634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Projekt munka</a:t>
            </a:r>
          </a:p>
        </p:txBody>
      </p:sp>
      <p:pic>
        <p:nvPicPr>
          <p:cNvPr id="5" name="Kép 4" descr="A képen szöveg, fal, beltéri látható&#10;&#10;Automatikusan generált leírás">
            <a:extLst>
              <a:ext uri="{FF2B5EF4-FFF2-40B4-BE49-F238E27FC236}">
                <a16:creationId xmlns:a16="http://schemas.microsoft.com/office/drawing/2014/main" id="{BD697A68-2704-45F3-A7B2-8C3399170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184849"/>
            <a:ext cx="4317491" cy="36731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52841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FCA2CA-156A-4C0D-837B-7F0E3AF7C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921" y="397565"/>
            <a:ext cx="3378708" cy="571538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Már sok válasz született a fogyasztói társadalom negatívumaira, például a minimalizmus, vagy a tudatos fogyasztóvá válás, esetleg a hulladékmentesség. </a:t>
            </a:r>
          </a:p>
          <a:p>
            <a:pPr marL="0" indent="0" algn="ctr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Keress egy számodra szimpatikus feloldást és készíts róla bemutatót a csoportnak!</a:t>
            </a:r>
          </a:p>
        </p:txBody>
      </p:sp>
      <p:pic>
        <p:nvPicPr>
          <p:cNvPr id="7" name="Kép 6" descr="A képen rakéta látható&#10;&#10;Automatikusan generált leírás">
            <a:extLst>
              <a:ext uri="{FF2B5EF4-FFF2-40B4-BE49-F238E27FC236}">
                <a16:creationId xmlns:a16="http://schemas.microsoft.com/office/drawing/2014/main" id="{A61C34FF-BB2F-4D31-9B10-B77A64F12A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838" y="-6"/>
            <a:ext cx="3384162" cy="68580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5305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C17193C1-DAA8-43D3-A8C2-9BF4DCE14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3231" y="5489996"/>
            <a:ext cx="139183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693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D55D8E-96C8-4394-BF6B-4969F847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5" y="4066655"/>
            <a:ext cx="11353790" cy="1477115"/>
          </a:xfr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Olvasd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el 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tankönyvben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ide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tartozó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részt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fogyasztói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társadalomról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„G</a:t>
            </a:r>
            <a:r>
              <a:rPr lang="en-US" sz="3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ondold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végig</a:t>
            </a:r>
            <a:r>
              <a:rPr lang="hu-HU" sz="3700" smtClean="0"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hu-HU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részt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tankönyv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eléréséhez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könyvre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3590165-CE5A-4CCD-AFF7-9F9DF66EA8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3" r="-1" b="10102"/>
          <a:stretch/>
        </p:blipFill>
        <p:spPr>
          <a:xfrm>
            <a:off x="0" y="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9" name="Ábra 18" descr="Mesélés egyszínű kitöltéssel">
            <a:hlinkClick r:id="rId3"/>
            <a:extLst>
              <a:ext uri="{FF2B5EF4-FFF2-40B4-BE49-F238E27FC236}">
                <a16:creationId xmlns:a16="http://schemas.microsoft.com/office/drawing/2014/main" id="{491AB624-37F0-4EE8-B3C9-E451FC07F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53306" y="5127858"/>
            <a:ext cx="1135888" cy="1135888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25589914-A430-473A-9352-F97701640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8309" y="554377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0271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5389B4-E200-4F98-A570-799580D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579" y="629266"/>
            <a:ext cx="6422849" cy="1676603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Hálanapló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rakéta látható&#10;&#10;Automatikusan generált leírás">
            <a:extLst>
              <a:ext uri="{FF2B5EF4-FFF2-40B4-BE49-F238E27FC236}">
                <a16:creationId xmlns:a16="http://schemas.microsoft.com/office/drawing/2014/main" id="{DE3BC738-ECF0-4168-BE23-EE06B9CB0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49224" y="722376"/>
            <a:ext cx="3337560" cy="5413248"/>
          </a:xfrm>
          <a:prstGeom prst="rect">
            <a:avLst/>
          </a:prstGeom>
          <a:effectLst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A46249-3522-4D44-B221-0EFCCA49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81" y="2438400"/>
            <a:ext cx="6422848" cy="3785419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Készíts leltárt, miért lehetsz hálás!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Próbálj meg minden nap egy hétig feljegyezni legalább öt dolgot, amiért aznap hálás voltál!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Fogalmazd meg a háládat Istennek is imádságban!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A753042-F84E-4EAD-B2E9-9D075AD22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35" y="5490000"/>
            <a:ext cx="137636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7519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42968B7-2D44-4144-946A-A7521A7A7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E98DFB58-F1DC-45D9-BAE3-DB83ECDDE10F}"/>
              </a:ext>
            </a:extLst>
          </p:cNvPr>
          <p:cNvSpPr txBox="1"/>
          <p:nvPr/>
        </p:nvSpPr>
        <p:spPr>
          <a:xfrm>
            <a:off x="838201" y="1065862"/>
            <a:ext cx="3313164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Kedves</a:t>
            </a: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Hittanos</a:t>
            </a: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Barátom</a:t>
            </a: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Isten</a:t>
            </a: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hozott</a:t>
            </a: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8A0ED196-60A1-4745-93FC-15E20FD54A7C}"/>
              </a:ext>
            </a:extLst>
          </p:cNvPr>
          <p:cNvSpPr txBox="1"/>
          <p:nvPr/>
        </p:nvSpPr>
        <p:spPr>
          <a:xfrm>
            <a:off x="5155379" y="1065862"/>
            <a:ext cx="6385829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hittanórán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szükséged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következőkre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kapcsolat</a:t>
            </a:r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Laptop,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okostelefon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tablet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Hangszóró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fülhallgató</a:t>
            </a:r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Üres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lap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füzeted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ceruza</a:t>
            </a:r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lelkes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hozzáállásod</a:t>
            </a:r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952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Kép 9" descr="A képen szöveg, padló, beltéri, asztal látható&#10;&#10;Automatikusan generált leírás">
            <a:extLst>
              <a:ext uri="{FF2B5EF4-FFF2-40B4-BE49-F238E27FC236}">
                <a16:creationId xmlns:a16="http://schemas.microsoft.com/office/drawing/2014/main" id="{22BEA7E4-8C21-4154-A67F-A0CEF85C9D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r="324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A46908D8-EFE2-4A0C-AEF3-8E65691D4B70}"/>
              </a:ext>
            </a:extLst>
          </p:cNvPr>
          <p:cNvSpPr txBox="1"/>
          <p:nvPr/>
        </p:nvSpPr>
        <p:spPr>
          <a:xfrm>
            <a:off x="8643193" y="922714"/>
            <a:ext cx="2942813" cy="5035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Azért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elégedettséget tudjunk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érezni az életünk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minden területén!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8A2AC9E7-6B7E-4599-BC37-99C894C96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813" y="5497943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8627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4D5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16CACD0-40D1-4D1F-BACA-5D0941AE7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372533"/>
            <a:ext cx="6422136" cy="62145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Atyánk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mennyekben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szenteltessék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meg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neved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jöjjön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el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országod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legyen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meg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akaratod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amint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mennyben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úgy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földön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is;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Mindennapi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kenyerünket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add meg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nekünk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ma,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bocsásd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vétkeinket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miképpen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 is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megbocsátunk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ellenünk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vétkezőknek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minket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kísértésbe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szabadíts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meg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gonosztól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tied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hatalom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dicsőség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mindörökké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Ámen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4" name="Kép 3" descr="A képen kültéri, személy látható&#10;&#10;Automatikusan generált leírás">
            <a:extLst>
              <a:ext uri="{FF2B5EF4-FFF2-40B4-BE49-F238E27FC236}">
                <a16:creationId xmlns:a16="http://schemas.microsoft.com/office/drawing/2014/main" id="{3DA3D759-B2C0-49EF-A231-6196C9FD5A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4" r="44679"/>
          <a:stretch/>
        </p:blipFill>
        <p:spPr>
          <a:xfrm>
            <a:off x="649224" y="721800"/>
            <a:ext cx="3385158" cy="54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6655"/>
      </p:ext>
    </p:extLst>
  </p:cSld>
  <p:clrMapOvr>
    <a:masterClrMapping/>
  </p:clrMapOvr>
  <p:transition spd="slow">
    <p:push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D55D8E-96C8-4394-BF6B-4969F847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4675886"/>
            <a:ext cx="3685032" cy="1608328"/>
          </a:xfrm>
        </p:spPr>
        <p:txBody>
          <a:bodyPr>
            <a:normAutofit/>
          </a:bodyPr>
          <a:lstStyle/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Áldás békesség!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1B9CAF73-92E0-421B-9CBB-6CAF38509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növény látható&#10;&#10;Automatikusan generált leírás">
            <a:extLst>
              <a:ext uri="{FF2B5EF4-FFF2-40B4-BE49-F238E27FC236}">
                <a16:creationId xmlns:a16="http://schemas.microsoft.com/office/drawing/2014/main" id="{F9C69BC2-DF30-4912-8234-309718DA92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77" y="644525"/>
            <a:ext cx="4840941" cy="3291840"/>
          </a:xfrm>
          <a:prstGeom prst="rect">
            <a:avLst/>
          </a:prstGeom>
        </p:spPr>
      </p:pic>
      <p:sp>
        <p:nvSpPr>
          <p:cNvPr id="32" name="Rounded Rectangle 16">
            <a:extLst>
              <a:ext uri="{FF2B5EF4-FFF2-40B4-BE49-F238E27FC236}">
                <a16:creationId xmlns:a16="http://schemas.microsoft.com/office/drawing/2014/main" id="{A6705D2C-3D75-4306-94DF-E75EE9F2D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növény, zöld, virág, agávé látható&#10;&#10;Automatikusan generált leírás">
            <a:extLst>
              <a:ext uri="{FF2B5EF4-FFF2-40B4-BE49-F238E27FC236}">
                <a16:creationId xmlns:a16="http://schemas.microsoft.com/office/drawing/2014/main" id="{4FCDA74A-3113-4970-BADD-C804C1BD73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484" y="845686"/>
            <a:ext cx="4974336" cy="2798078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23876C-76FA-42B7-A652-AF9B2D243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373" y="5078779"/>
            <a:ext cx="6675627" cy="802542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PPT-ben felhasznált képek a </a:t>
            </a:r>
            <a:r>
              <a:rPr lang="hu-H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https://unsplash.com/</a:t>
            </a:r>
            <a:r>
              <a:rPr lang="hu-H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és a </a:t>
            </a:r>
            <a:r>
              <a:rPr lang="hu-H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https://pixabay.com/hu/</a:t>
            </a:r>
            <a:r>
              <a:rPr lang="hu-H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internetes oldalon találhatóak és ingyenesen letölthetők!</a:t>
            </a:r>
            <a:endParaRPr lang="hu-HU" sz="20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4862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Kép 9" descr="A képen szöveg, padló, beltéri, asztal látható&#10;&#10;Automatikusan generált leírás">
            <a:extLst>
              <a:ext uri="{FF2B5EF4-FFF2-40B4-BE49-F238E27FC236}">
                <a16:creationId xmlns:a16="http://schemas.microsoft.com/office/drawing/2014/main" id="{22BEA7E4-8C21-4154-A67F-A0CEF85C9D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r="324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A46908D8-EFE2-4A0C-AEF3-8E65691D4B70}"/>
              </a:ext>
            </a:extLst>
          </p:cNvPr>
          <p:cNvSpPr txBox="1"/>
          <p:nvPr/>
        </p:nvSpPr>
        <p:spPr>
          <a:xfrm>
            <a:off x="8643193" y="922714"/>
            <a:ext cx="2942813" cy="5035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Azért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órán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meg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tudjuk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hallani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érteni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azt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üzenetet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amit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Isten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személyesen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nekünk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szán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8A2AC9E7-6B7E-4599-BC37-99C894C96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813" y="5490000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0883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849C1B-CD8B-4AE5-82E4-AC372723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538" y="391949"/>
            <a:ext cx="5138808" cy="144022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Énekeljünk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4D5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DA1D5E3-2621-4271-906B-8782B289B49E}"/>
              </a:ext>
            </a:extLst>
          </p:cNvPr>
          <p:cNvSpPr txBox="1"/>
          <p:nvPr/>
        </p:nvSpPr>
        <p:spPr>
          <a:xfrm>
            <a:off x="6961192" y="1909830"/>
            <a:ext cx="4658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ének szövegét a videóban találod.</a:t>
            </a:r>
          </a:p>
        </p:txBody>
      </p:sp>
      <p:pic>
        <p:nvPicPr>
          <p:cNvPr id="4" name="Kép 3" descr="A képen beltéri, fekete, computer, egér látható&#10;&#10;Automatikusan generált leírás">
            <a:extLst>
              <a:ext uri="{FF2B5EF4-FFF2-40B4-BE49-F238E27FC236}">
                <a16:creationId xmlns:a16="http://schemas.microsoft.com/office/drawing/2014/main" id="{52290A65-3047-461F-A29B-2EA8F3360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8"/>
          <a:stretch/>
        </p:blipFill>
        <p:spPr>
          <a:xfrm>
            <a:off x="646745" y="640079"/>
            <a:ext cx="4809175" cy="557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B41E18A-3154-40FD-B612-861BAA97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090" y="5490000"/>
            <a:ext cx="1379910" cy="1368000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AD710364-AD93-4580-9B77-DCEDEF49F4BF}"/>
              </a:ext>
            </a:extLst>
          </p:cNvPr>
          <p:cNvSpPr/>
          <p:nvPr/>
        </p:nvSpPr>
        <p:spPr>
          <a:xfrm>
            <a:off x="5661716" y="3428989"/>
            <a:ext cx="4929705" cy="97912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zene elindításához kattints</a:t>
            </a:r>
            <a:endParaRPr lang="hu-HU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ép 13">
            <a:hlinkClick r:id="rId4"/>
            <a:extLst>
              <a:ext uri="{FF2B5EF4-FFF2-40B4-BE49-F238E27FC236}">
                <a16:creationId xmlns:a16="http://schemas.microsoft.com/office/drawing/2014/main" id="{EFA7CF5D-A0A2-4C72-A8ED-5B7E8C4D49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903" y="3113552"/>
            <a:ext cx="1574791" cy="160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4405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4CA6237B-FDE9-4E9F-9234-4714B242F39F}"/>
              </a:ext>
            </a:extLst>
          </p:cNvPr>
          <p:cNvSpPr/>
          <p:nvPr/>
        </p:nvSpPr>
        <p:spPr>
          <a:xfrm>
            <a:off x="0" y="0"/>
            <a:ext cx="12192000" cy="6884086"/>
          </a:xfrm>
          <a:prstGeom prst="rect">
            <a:avLst/>
          </a:prstGeom>
          <a:solidFill>
            <a:srgbClr val="1D2C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ED55D8E-96C8-4394-BF6B-4969F847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7" y="395955"/>
            <a:ext cx="4391024" cy="784830"/>
          </a:xfrm>
        </p:spPr>
        <p:txBody>
          <a:bodyPr anchor="t">
            <a:norm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23876C-76FA-42B7-A652-AF9B2D243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67" y="1435830"/>
            <a:ext cx="4391024" cy="1188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hangozna ezeknek az emojiknak a szájából az elég szó?</a:t>
            </a:r>
          </a:p>
          <a:p>
            <a:pPr marL="0" indent="0">
              <a:buNone/>
            </a:pPr>
            <a:r>
              <a:rPr lang="hu-HU" sz="2000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 ki hangosan!</a:t>
            </a:r>
          </a:p>
        </p:txBody>
      </p:sp>
      <p:pic>
        <p:nvPicPr>
          <p:cNvPr id="6" name="Kép 5" descr="A képen beltéri, élő, díszített, bútor látható&#10;&#10;Automatikusan generált leírás">
            <a:extLst>
              <a:ext uri="{FF2B5EF4-FFF2-40B4-BE49-F238E27FC236}">
                <a16:creationId xmlns:a16="http://schemas.microsoft.com/office/drawing/2014/main" id="{802AD0A6-7BA9-4245-BC37-A18D45A8FA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r="24282" b="-1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BA7CD62E-3B91-433B-81CF-E4202D514847}"/>
              </a:ext>
            </a:extLst>
          </p:cNvPr>
          <p:cNvSpPr txBox="1"/>
          <p:nvPr/>
        </p:nvSpPr>
        <p:spPr>
          <a:xfrm>
            <a:off x="567267" y="1213026"/>
            <a:ext cx="51699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jelentései vannak az ELÉG szónak?</a:t>
            </a:r>
          </a:p>
          <a:p>
            <a:pPr>
              <a:spcAft>
                <a:spcPts val="600"/>
              </a:spcAft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Beszéljétek meg a csoportban!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863FDAEC-88BA-4E81-8ED9-A1C3804680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58" y="2744762"/>
            <a:ext cx="4995336" cy="3371852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391CC18-F242-4D91-88FD-BD61D6B0D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9995" y="5516086"/>
            <a:ext cx="1372005" cy="136800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4EF6CD1C-C343-4B37-AD58-4B33D9035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4961" y="5516086"/>
            <a:ext cx="1417039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4879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5389B4-E200-4F98-A570-799580D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579" y="629266"/>
            <a:ext cx="6422849" cy="1676603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Leltár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rakéta látható&#10;&#10;Automatikusan generált leírás">
            <a:extLst>
              <a:ext uri="{FF2B5EF4-FFF2-40B4-BE49-F238E27FC236}">
                <a16:creationId xmlns:a16="http://schemas.microsoft.com/office/drawing/2014/main" id="{DE3BC738-ECF0-4168-BE23-EE06B9CB0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49224" y="722376"/>
            <a:ext cx="3337560" cy="5413248"/>
          </a:xfrm>
          <a:prstGeom prst="rect">
            <a:avLst/>
          </a:prstGeom>
          <a:effectLst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A46249-3522-4D44-B221-0EFCCA49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81" y="2438400"/>
            <a:ext cx="6422848" cy="3785419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Készíts leltárt, hogy hány cipőd, hány pólód, hány könyved van!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Kérdezd meg szüleidet, nagyszüleidet, hogy nekik mennyi volt.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Beszélgessetek erről otthon!</a:t>
            </a:r>
          </a:p>
          <a:p>
            <a:pPr marL="0" indent="0"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A753042-F84E-4EAD-B2E9-9D075AD22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35" y="5490000"/>
            <a:ext cx="137636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8024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3970" y="450221"/>
            <a:ext cx="6715972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ED55D8E-96C8-4394-BF6B-4969F847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719" y="4131734"/>
            <a:ext cx="4393840" cy="26447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Elég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-e?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Neked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elég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Hányszor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szerepel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rejtvényben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kérdés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ELÉG-E?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9112" y="4521269"/>
            <a:ext cx="4442445" cy="1886509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Kép 3" descr="A képen beltéri, fal, rendetlen látható&#10;&#10;Automatikusan generált leírás">
            <a:extLst>
              <a:ext uri="{FF2B5EF4-FFF2-40B4-BE49-F238E27FC236}">
                <a16:creationId xmlns:a16="http://schemas.microsoft.com/office/drawing/2014/main" id="{DDF86333-8D11-40B0-B1F6-09F07532AA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58524" b="-2"/>
          <a:stretch/>
        </p:blipFill>
        <p:spPr>
          <a:xfrm>
            <a:off x="466344" y="450221"/>
            <a:ext cx="4393840" cy="595755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4487" y="4521270"/>
            <a:ext cx="2115455" cy="1890204"/>
          </a:xfrm>
          <a:prstGeom prst="rect">
            <a:avLst/>
          </a:prstGeom>
          <a:solidFill>
            <a:srgbClr val="48553A">
              <a:alpha val="95000"/>
            </a:srgbClr>
          </a:solidFill>
          <a:ln w="25400">
            <a:solidFill>
              <a:srgbClr val="48553A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0" name="Táblázat 7">
            <a:extLst>
              <a:ext uri="{FF2B5EF4-FFF2-40B4-BE49-F238E27FC236}">
                <a16:creationId xmlns:a16="http://schemas.microsoft.com/office/drawing/2014/main" id="{AB6B83B7-0382-4367-A789-B1D6B417A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625267"/>
              </p:ext>
            </p:extLst>
          </p:nvPr>
        </p:nvGraphicFramePr>
        <p:xfrm>
          <a:off x="6425018" y="1118311"/>
          <a:ext cx="3904315" cy="2428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0863">
                  <a:extLst>
                    <a:ext uri="{9D8B030D-6E8A-4147-A177-3AD203B41FA5}">
                      <a16:colId xmlns:a16="http://schemas.microsoft.com/office/drawing/2014/main" val="269782161"/>
                    </a:ext>
                  </a:extLst>
                </a:gridCol>
                <a:gridCol w="780863">
                  <a:extLst>
                    <a:ext uri="{9D8B030D-6E8A-4147-A177-3AD203B41FA5}">
                      <a16:colId xmlns:a16="http://schemas.microsoft.com/office/drawing/2014/main" val="1573108771"/>
                    </a:ext>
                  </a:extLst>
                </a:gridCol>
                <a:gridCol w="780863">
                  <a:extLst>
                    <a:ext uri="{9D8B030D-6E8A-4147-A177-3AD203B41FA5}">
                      <a16:colId xmlns:a16="http://schemas.microsoft.com/office/drawing/2014/main" val="1957134809"/>
                    </a:ext>
                  </a:extLst>
                </a:gridCol>
                <a:gridCol w="780863">
                  <a:extLst>
                    <a:ext uri="{9D8B030D-6E8A-4147-A177-3AD203B41FA5}">
                      <a16:colId xmlns:a16="http://schemas.microsoft.com/office/drawing/2014/main" val="3173889092"/>
                    </a:ext>
                  </a:extLst>
                </a:gridCol>
                <a:gridCol w="780863">
                  <a:extLst>
                    <a:ext uri="{9D8B030D-6E8A-4147-A177-3AD203B41FA5}">
                      <a16:colId xmlns:a16="http://schemas.microsoft.com/office/drawing/2014/main" val="1449600628"/>
                    </a:ext>
                  </a:extLst>
                </a:gridCol>
              </a:tblGrid>
              <a:tr h="485747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É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096294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74907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É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É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É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745331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983063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É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780986"/>
                  </a:ext>
                </a:extLst>
              </a:tr>
            </a:tbl>
          </a:graphicData>
        </a:graphic>
      </p:graphicFrame>
      <p:pic>
        <p:nvPicPr>
          <p:cNvPr id="22" name="Kép 21">
            <a:extLst>
              <a:ext uri="{FF2B5EF4-FFF2-40B4-BE49-F238E27FC236}">
                <a16:creationId xmlns:a16="http://schemas.microsoft.com/office/drawing/2014/main" id="{3515EEEC-CB30-4E2A-993A-7D749EB42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673" y="4780523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8068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AEBC83DA-9089-4A05-9A78-3F6470B08467}"/>
              </a:ext>
            </a:extLst>
          </p:cNvPr>
          <p:cNvSpPr txBox="1"/>
          <p:nvPr/>
        </p:nvSpPr>
        <p:spPr>
          <a:xfrm>
            <a:off x="482505" y="418447"/>
            <a:ext cx="9389628" cy="1731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Készíts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elégedettségi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mutatót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Mennyire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vagy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elégedett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következőkkel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endParaRPr lang="hu-HU" sz="2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Jelöld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1-5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fokozatú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skálán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(1=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nem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vagyok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elégedett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5=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nagyon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elégedett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vagyok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3EB2BDB-59EA-4A8C-A721-A4B276E6661C}"/>
              </a:ext>
            </a:extLst>
          </p:cNvPr>
          <p:cNvSpPr txBox="1"/>
          <p:nvPr/>
        </p:nvSpPr>
        <p:spPr>
          <a:xfrm>
            <a:off x="482505" y="2612636"/>
            <a:ext cx="451282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hajam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színe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magasságom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tanulmányi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eredményeim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lakóhelyem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falum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városom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nevem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zsebpénzem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55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artalom helye 8" descr="A képen növény, csokor látható&#10;&#10;Automatikusan generált leírás">
            <a:extLst>
              <a:ext uri="{FF2B5EF4-FFF2-40B4-BE49-F238E27FC236}">
                <a16:creationId xmlns:a16="http://schemas.microsoft.com/office/drawing/2014/main" id="{90E1E471-1A05-4D2C-B4AB-9EFDD3E28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1D0212C-D35C-4684-B76B-7D040662FAF6}"/>
              </a:ext>
            </a:extLst>
          </p:cNvPr>
          <p:cNvSpPr txBox="1"/>
          <p:nvPr/>
        </p:nvSpPr>
        <p:spPr>
          <a:xfrm>
            <a:off x="5177319" y="2943348"/>
            <a:ext cx="4911561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telefonom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szobám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családom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kapcsolatom Istennel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gyülekezetem, ahová járok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hitem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Összességében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mindenem,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amim van</a:t>
            </a:r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2A8EB8CF-1766-4DD9-9095-A03CE0CFD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35" y="5498467"/>
            <a:ext cx="137636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0469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3EB2BDB-59EA-4A8C-A721-A4B276E6661C}"/>
              </a:ext>
            </a:extLst>
          </p:cNvPr>
          <p:cNvSpPr txBox="1"/>
          <p:nvPr/>
        </p:nvSpPr>
        <p:spPr>
          <a:xfrm>
            <a:off x="689287" y="2777149"/>
            <a:ext cx="4391007" cy="3213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hajam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színe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magasságom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tanulmányi eredményeim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lakóhelyem (falum, városom)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nevem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zsebpénzem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C5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749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beltéri, virág, porcelán látható&#10;&#10;Automatikusan generált leírás">
            <a:extLst>
              <a:ext uri="{FF2B5EF4-FFF2-40B4-BE49-F238E27FC236}">
                <a16:creationId xmlns:a16="http://schemas.microsoft.com/office/drawing/2014/main" id="{DA2BA522-19B4-4303-8BB5-25176AD31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EBC83DA-9089-4A05-9A78-3F6470B08467}"/>
              </a:ext>
            </a:extLst>
          </p:cNvPr>
          <p:cNvSpPr txBox="1"/>
          <p:nvPr/>
        </p:nvSpPr>
        <p:spPr>
          <a:xfrm>
            <a:off x="434707" y="486959"/>
            <a:ext cx="9285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Kérdezd meg a padtársad véleményét is ezekről és írd a sajátod mellé, majd hasonlítsd össze a kettőt!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1D0212C-D35C-4684-B76B-7D040662FAF6}"/>
              </a:ext>
            </a:extLst>
          </p:cNvPr>
          <p:cNvSpPr txBox="1"/>
          <p:nvPr/>
        </p:nvSpPr>
        <p:spPr>
          <a:xfrm>
            <a:off x="5192563" y="2759097"/>
            <a:ext cx="4896317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telefonom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szobám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családom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kapcsolatom Istennel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gyülekezetem, ahová járok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hitem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>
                <a:latin typeface="Arial" panose="020B0604020202020204" pitchFamily="34" charset="0"/>
                <a:cs typeface="Arial" panose="020B0604020202020204" pitchFamily="34" charset="0"/>
              </a:rPr>
              <a:t>Összességében </a:t>
            </a:r>
            <a:r>
              <a:rPr lang="hu-HU" sz="2400" smtClean="0">
                <a:latin typeface="Arial" panose="020B0604020202020204" pitchFamily="34" charset="0"/>
                <a:cs typeface="Arial" panose="020B0604020202020204" pitchFamily="34" charset="0"/>
              </a:rPr>
              <a:t>mindenem,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amim van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1445E927-C4B2-4E5A-8495-AAB3B9C2E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35" y="5498467"/>
            <a:ext cx="1376365" cy="1368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23F8A2B-1C6E-438E-849C-F62EB7B4E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5145" y="4130467"/>
            <a:ext cx="1400164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7986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775</Words>
  <Application>Microsoft Office PowerPoint</Application>
  <PresentationFormat>Szélesvásznú</PresentationFormat>
  <Paragraphs>123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Office-téma</vt:lpstr>
      <vt:lpstr>Mi tesz elégedetté?</vt:lpstr>
      <vt:lpstr>PowerPoint-bemutató</vt:lpstr>
      <vt:lpstr>PowerPoint-bemutató</vt:lpstr>
      <vt:lpstr>Énekeljünk!</vt:lpstr>
      <vt:lpstr>Elég</vt:lpstr>
      <vt:lpstr>Leltár</vt:lpstr>
      <vt:lpstr>Elég-e? Neked elég? Hányszor szerepel a rejtvényben a kérdés: ELÉG-E?</vt:lpstr>
      <vt:lpstr>PowerPoint-bemutató</vt:lpstr>
      <vt:lpstr>PowerPoint-bemutató</vt:lpstr>
      <vt:lpstr>Elégedettnek lenni ma</vt:lpstr>
      <vt:lpstr>Elégedettnek lenni ma</vt:lpstr>
      <vt:lpstr>Nézd meg ez a rövid kisfilmet a fogyasztói társadalomról és annak egyik veszélyéről! Kattints a laptopra a videó eléréséhez!</vt:lpstr>
      <vt:lpstr>Beszélgessetek a csoportban! </vt:lpstr>
      <vt:lpstr>Elégedettnek lenni ma</vt:lpstr>
      <vt:lpstr>Hallgasd meg az éneket!</vt:lpstr>
      <vt:lpstr>Isten tesz elégedetté</vt:lpstr>
      <vt:lpstr>Projekt munka</vt:lpstr>
      <vt:lpstr>Olvasd el a tankönyvben az ide tartozó részt a fogyasztói társadalomról és a „Gondold végig!” részt! A tankönyv eléréséhez kattints a könyvre!</vt:lpstr>
      <vt:lpstr>Hálanapló</vt:lpstr>
      <vt:lpstr>PowerPoint-bemutató</vt:lpstr>
      <vt:lpstr>PowerPoint-bemutató</vt:lpstr>
      <vt:lpstr>Áldás békesség!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tesz elégedetté?</dc:title>
  <dc:creator>Kincső Sándor</dc:creator>
  <cp:lastModifiedBy>RPI</cp:lastModifiedBy>
  <cp:revision>7</cp:revision>
  <dcterms:created xsi:type="dcterms:W3CDTF">2021-01-20T22:37:26Z</dcterms:created>
  <dcterms:modified xsi:type="dcterms:W3CDTF">2021-01-21T08:46:21Z</dcterms:modified>
</cp:coreProperties>
</file>