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86" r:id="rId2"/>
    <p:sldId id="258" r:id="rId3"/>
    <p:sldId id="279" r:id="rId4"/>
    <p:sldId id="257" r:id="rId5"/>
    <p:sldId id="306" r:id="rId6"/>
    <p:sldId id="293" r:id="rId7"/>
    <p:sldId id="312" r:id="rId8"/>
    <p:sldId id="296" r:id="rId9"/>
    <p:sldId id="297" r:id="rId10"/>
    <p:sldId id="313" r:id="rId11"/>
    <p:sldId id="314" r:id="rId12"/>
    <p:sldId id="315" r:id="rId13"/>
    <p:sldId id="263" r:id="rId14"/>
    <p:sldId id="316" r:id="rId15"/>
    <p:sldId id="301" r:id="rId16"/>
    <p:sldId id="302" r:id="rId17"/>
    <p:sldId id="273" r:id="rId18"/>
    <p:sldId id="278" r:id="rId19"/>
    <p:sldId id="317" r:id="rId20"/>
    <p:sldId id="290" r:id="rId21"/>
    <p:sldId id="307" r:id="rId22"/>
    <p:sldId id="264" r:id="rId23"/>
    <p:sldId id="318" r:id="rId24"/>
    <p:sldId id="310" r:id="rId25"/>
    <p:sldId id="304" r:id="rId26"/>
    <p:sldId id="260" r:id="rId27"/>
    <p:sldId id="291" r:id="rId28"/>
    <p:sldId id="292" r:id="rId29"/>
    <p:sldId id="287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niglet" panose="020B0604020202020204" charset="0"/>
      <p:regular r:id="rId36"/>
    </p:embeddedFont>
    <p:embeddedFont>
      <p:font typeface="Bangers" panose="020B0604020202020204" charset="-18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6973B3-A491-4395-BA48-33EA01F55D4C}">
  <a:tblStyle styleId="{A76973B3-A491-4395-BA48-33EA01F55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8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12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61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48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67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98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152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70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909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089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244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719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466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170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682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59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3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6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44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6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24965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7/12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pqamApNF3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JYL40vBh6g?t=27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://rpi.reformatus.hu/sites/default/files/interaktiv_tankonyvek/Hittan_7/12.html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17rVC1ghc?t=79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xqn017Yn_A" TargetMode="External"/><Relationship Id="rId13" Type="http://schemas.openxmlformats.org/officeDocument/2006/relationships/hyperlink" Target="https://www.youtube.com/watch?v=0wawwN7CroY" TargetMode="External"/><Relationship Id="rId3" Type="http://schemas.openxmlformats.org/officeDocument/2006/relationships/hyperlink" Target="https://www.youtube.com/watch?v=EaNqkslUvJk" TargetMode="External"/><Relationship Id="rId7" Type="http://schemas.openxmlformats.org/officeDocument/2006/relationships/hyperlink" Target="https://www.youtube.com/watch?v=8jHi0fKDlII" TargetMode="External"/><Relationship Id="rId12" Type="http://schemas.openxmlformats.org/officeDocument/2006/relationships/hyperlink" Target="https://www.youtube.com/watch?v=cMzgsDdGy6A" TargetMode="Externa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IqxGGazwYn8" TargetMode="External"/><Relationship Id="rId11" Type="http://schemas.openxmlformats.org/officeDocument/2006/relationships/hyperlink" Target="https://www.youtube.com/watch?v=kTw-Fuzv7do" TargetMode="External"/><Relationship Id="rId5" Type="http://schemas.openxmlformats.org/officeDocument/2006/relationships/hyperlink" Target="https://www.youtube.com/watch?v=l0P2rE4Rq_A" TargetMode="External"/><Relationship Id="rId15" Type="http://schemas.openxmlformats.org/officeDocument/2006/relationships/hyperlink" Target="https://www.youtube.com/watch?v=dVaAtcVhBMQ" TargetMode="External"/><Relationship Id="rId10" Type="http://schemas.openxmlformats.org/officeDocument/2006/relationships/hyperlink" Target="https://www.youtube.com/watch?v=0K9ubBE6MIY" TargetMode="External"/><Relationship Id="rId4" Type="http://schemas.openxmlformats.org/officeDocument/2006/relationships/hyperlink" Target="https://www.youtube.com/watch?v=AOQV2wXvMlg" TargetMode="External"/><Relationship Id="rId9" Type="http://schemas.openxmlformats.org/officeDocument/2006/relationships/hyperlink" Target="https://www.youtube.com/watch?v=zaTjEe83deU" TargetMode="External"/><Relationship Id="rId14" Type="http://schemas.openxmlformats.org/officeDocument/2006/relationships/hyperlink" Target="https://www.youtube.com/watch?v=Zn8H0QjC2Sw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xqn017Yn_A" TargetMode="External"/><Relationship Id="rId13" Type="http://schemas.openxmlformats.org/officeDocument/2006/relationships/hyperlink" Target="https://www.youtube.com/watch?v=0wawwN7CroY" TargetMode="External"/><Relationship Id="rId3" Type="http://schemas.openxmlformats.org/officeDocument/2006/relationships/hyperlink" Target="https://www.youtube.com/watch?v=EaNqkslUvJk" TargetMode="External"/><Relationship Id="rId7" Type="http://schemas.openxmlformats.org/officeDocument/2006/relationships/hyperlink" Target="https://www.youtube.com/watch?v=8jHi0fKDlII" TargetMode="External"/><Relationship Id="rId12" Type="http://schemas.openxmlformats.org/officeDocument/2006/relationships/hyperlink" Target="https://www.youtube.com/watch?v=cMzgsDdGy6A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IqxGGazwYn8" TargetMode="External"/><Relationship Id="rId11" Type="http://schemas.openxmlformats.org/officeDocument/2006/relationships/hyperlink" Target="https://www.youtube.com/watch?v=kTw-Fuzv7do" TargetMode="External"/><Relationship Id="rId5" Type="http://schemas.openxmlformats.org/officeDocument/2006/relationships/hyperlink" Target="https://www.youtube.com/watch?v=l0P2rE4Rq_A" TargetMode="External"/><Relationship Id="rId15" Type="http://schemas.openxmlformats.org/officeDocument/2006/relationships/hyperlink" Target="https://www.youtube.com/watch?v=dVaAtcVhBMQ" TargetMode="External"/><Relationship Id="rId10" Type="http://schemas.openxmlformats.org/officeDocument/2006/relationships/hyperlink" Target="https://www.youtube.com/watch?v=0K9ubBE6MIY" TargetMode="External"/><Relationship Id="rId4" Type="http://schemas.openxmlformats.org/officeDocument/2006/relationships/hyperlink" Target="https://www.youtube.com/watch?v=AOQV2wXvMlg" TargetMode="External"/><Relationship Id="rId9" Type="http://schemas.openxmlformats.org/officeDocument/2006/relationships/hyperlink" Target="https://www.youtube.com/watch?v=zaTjEe83deU" TargetMode="External"/><Relationship Id="rId14" Type="http://schemas.openxmlformats.org/officeDocument/2006/relationships/hyperlink" Target="https://www.youtube.com/watch?v=Zn8H0QjC2Sw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hyperlink" Target="http://sdg.org.hu/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://uj.refisz.hu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ie.hu/portal/" TargetMode="External"/><Relationship Id="rId11" Type="http://schemas.openxmlformats.org/officeDocument/2006/relationships/hyperlink" Target="https://www.youtube.com/watch?v=CS9OO0S5w2k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hyperlink" Target="https://ifjusagepito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3Xtvcsjktt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84317" y="1991850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Hogyan bánjunk a javainkkal?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10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792480" y="658368"/>
            <a:ext cx="7315200" cy="3925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l">
              <a:buNone/>
            </a:pPr>
            <a:r>
              <a:rPr lang="hu-HU" sz="18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„Furcsa költözködésnek volt a tanúja 1560 telén Debrecen. Menekült lelkészként a városba érkezett Kassáról Huszár Gál. Ugyanis az egri érsek eretnekség vádjával elfogatta, és éppen Egerbe, a saját börtönébe akarta </a:t>
            </a:r>
            <a:r>
              <a:rPr lang="hu-HU" sz="1800" b="0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szállíttatni</a:t>
            </a:r>
            <a:r>
              <a:rPr lang="hu-HU" sz="18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ott pedig a biztos halál várt volna reá. Ifjú tisztelői ásták ki kassai börtönének a falát. Szabadulásának mindkét város örült, mert régi kereskedelmi és rokoni kapcsolatok fűzték össze Kassát és Debrecent.</a:t>
            </a:r>
          </a:p>
          <a:p>
            <a:pPr marL="88900" indent="0" algn="l">
              <a:buNone/>
            </a:pP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Sokan bámulták a költözködést és segédkeztek. …ez a pap nem kifosztott nincstelenként érkezik: a szekerek egymás után gördülnek a papház elé, de a szokásos bútorok közül alig akad rajtuk valami. Ellenben furcsa holmik: először is egy halom szépen faragott gerenda, ölesek és még hosszabbak is, gondos ácsmunkával csapolva és vésve valamennyi.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4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792480" y="658368"/>
            <a:ext cx="7315200" cy="3925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l"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Talán </a:t>
            </a: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szövőszék? – véli az egyik szorgoskodó. </a:t>
            </a:r>
            <a:endParaRPr lang="hu-HU" sz="1800" dirty="0" smtClean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 algn="l"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Lehet, hogy sátrat akar szőni, mint Pál apostol – teszi hozzá eléggé bizonytalanul.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Ilyen mocskos székbe nem ülnék még ponyvát szőni se! – hirtelenkedik egy gubacsapó mester. S igaza lehet: össze van </a:t>
            </a:r>
            <a:r>
              <a:rPr lang="hu-HU" sz="18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kenődve</a:t>
            </a: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mindenik darab fekete, piros, zöld festékkel. A tempósabbak el akarják dönteni, hogy mire valók, pedig ők se tudják.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Borsajtók ezek – állapítja meg olyan határozottan egy jókedvű hang, mintha valóban tudná.</a:t>
            </a:r>
          </a:p>
          <a:p>
            <a:pPr marL="88900" indent="0" algn="l">
              <a:spcBef>
                <a:spcPts val="0"/>
              </a:spcBef>
              <a:buNone/>
            </a:pP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Formára, méretre lehetnének azok. Ha összeraknák őket, kitelne belőlük egy akkora sajtó, hogy a város összes szőlőjének a termését kinyomhatnák rajta. </a:t>
            </a:r>
            <a:endParaRPr lang="hu-HU" sz="1800" dirty="0" smtClean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 algn="l"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 </a:t>
            </a: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minek is kellene egyetlen papnak ekkora borsajtó?</a:t>
            </a:r>
            <a:endParaRPr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8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792480" y="999744"/>
            <a:ext cx="7315200" cy="3584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l">
              <a:buNone/>
            </a:pPr>
            <a:r>
              <a:rPr lang="hu-HU" sz="1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találgatták volna továbbra is, de már újabb furcsaságot szedtek le a szekérről. Ez meg olyan lett volna, mint egy sublót, ha nem volna ferde a teteje. Emiatt viszont írópult lehetne, de abba meg minek az a soktenyérnyinél is keskenyebb fiók</a:t>
            </a:r>
          </a:p>
          <a:p>
            <a:pPr marL="88900" indent="0" algn="l">
              <a:buNone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fiókban csupa akkora rekesztékek, hogy egy-két kisebb alma elférne bennük vagy a nagyobbaknak három-négy. De nem azt őriznek bennük, hanem maroknyi ólompálcikát.</a:t>
            </a:r>
          </a:p>
          <a:p>
            <a:pPr marL="88900" indent="0">
              <a:buNone/>
            </a:pPr>
            <a:r>
              <a:rPr lang="hu-HU" sz="180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még a lezárt ládákban? Mi ez az egész furcsa cókmók?”</a:t>
            </a:r>
          </a:p>
          <a:p>
            <a:pPr marL="88900" indent="0" algn="l">
              <a:buNone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 algn="r">
              <a:buNone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Bottyán János: Hitünk hősei (részlet)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5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73448" y="1633728"/>
            <a:ext cx="6946675" cy="2351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Milyen körülmények között és milyen helyzetben érkezett Huszár Gál Debrecenbe?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Mit jelent a nincstelen szó? Magyarázzátok meg részletesen!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Honnan tudta az egyik bámészkodó, hogy Pál apostol sátrat szőtt? Keressétek meg a Bibliában az ApCsel 18,1-3-at!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Mit gondolsz, mi lehetett, amit költöztetett a lelkipásztor?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Nézz utána annak, hogy mit jelentenek a szövegben található idegen szavak!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Beszéljétek meg a kérdéseket!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73449" y="1775050"/>
            <a:ext cx="3396300" cy="2210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előbb elolvasott részlet Huszár Gálról szól, aki egy tudós, irodalmár, nyomdász és református lelkész volt.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Huszár Gál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2"/>
          </p:nvPr>
        </p:nvSpPr>
        <p:spPr>
          <a:xfrm>
            <a:off x="4674251" y="1121665"/>
            <a:ext cx="3396300" cy="2219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Nézzétek meg a tankönyvben, hogy milyen nyomdai eszközökkel költözött, majd olvassátok el az életérő szóló részt!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Kattints 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hittankönyvre!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hlinkClick r:id="rId3"/>
            <a:extLst>
              <a:ext uri="{FF2B5EF4-FFF2-40B4-BE49-F238E27FC236}">
                <a16:creationId xmlns:a16="http://schemas.microsoft.com/office/drawing/2014/main" id="{04EFBF47-D217-48F1-AA6C-0FB26AF6C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898" y="3298586"/>
            <a:ext cx="1144826" cy="11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solidFill>
                  <a:srgbClr val="000000"/>
                </a:solidFill>
                <a:effectLst/>
                <a:latin typeface="Bangers" panose="020B0604020202020204" charset="-18"/>
                <a:ea typeface="Times New Roman" panose="02020603050405020304" pitchFamily="18" charset="0"/>
                <a:cs typeface="Arial" panose="020B0604020202020204" pitchFamily="34" charset="0"/>
              </a:rPr>
              <a:t>Református Énekeskönyv, 151. dicséret</a:t>
            </a:r>
            <a:endParaRPr lang="hu-HU" sz="4000" dirty="0">
              <a:effectLst/>
              <a:latin typeface="Bangers" panose="020B0604020202020204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4294967295"/>
          </p:nvPr>
        </p:nvSpPr>
        <p:spPr>
          <a:xfrm>
            <a:off x="685800" y="842048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 Huszár Gál egyik éneke, amit a mai napig énekelni szoktunk a templomban.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Próbáld meg eljátszani a saját hangszereden, vagy énekeld el! Akár kis együttest is indíthattok az osztályban.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Google Shape;196;p25"/>
          <p:cNvSpPr/>
          <p:nvPr/>
        </p:nvSpPr>
        <p:spPr>
          <a:xfrm rot="-1065586">
            <a:off x="806666" y="2502339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 rot="148705">
            <a:off x="318222" y="141950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 rot="895552">
            <a:off x="8164222" y="-45518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 rot="2271768">
            <a:off x="8017791" y="2196293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6B644CF-54DF-471B-8D66-30C498B11B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042" y="954365"/>
            <a:ext cx="7605913" cy="3510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830FCA5-D54F-4ABD-964E-7A06EAF5853B}"/>
              </a:ext>
            </a:extLst>
          </p:cNvPr>
          <p:cNvSpPr txBox="1"/>
          <p:nvPr/>
        </p:nvSpPr>
        <p:spPr>
          <a:xfrm>
            <a:off x="685799" y="4580573"/>
            <a:ext cx="752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Találsz egy kis segítséget a dallamhoz ebben a videóban. Kattints a csillagra!</a:t>
            </a:r>
          </a:p>
        </p:txBody>
      </p:sp>
      <p:sp>
        <p:nvSpPr>
          <p:cNvPr id="17" name="Google Shape;197;p25">
            <a:hlinkClick r:id="rId4"/>
            <a:extLst>
              <a:ext uri="{FF2B5EF4-FFF2-40B4-BE49-F238E27FC236}">
                <a16:creationId xmlns:a16="http://schemas.microsoft.com/office/drawing/2014/main" id="{37FCAA65-6FE2-4449-AF81-A4249B3DA5D2}"/>
              </a:ext>
            </a:extLst>
          </p:cNvPr>
          <p:cNvSpPr/>
          <p:nvPr/>
        </p:nvSpPr>
        <p:spPr>
          <a:xfrm rot="148705">
            <a:off x="8361528" y="4355496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60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/>
          <p:nvPr/>
        </p:nvSpPr>
        <p:spPr>
          <a:xfrm>
            <a:off x="4181017" y="994513"/>
            <a:ext cx="4184700" cy="2672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3989900" y="805701"/>
            <a:ext cx="4566939" cy="355541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4294967295"/>
          </p:nvPr>
        </p:nvSpPr>
        <p:spPr>
          <a:xfrm>
            <a:off x="675650" y="747350"/>
            <a:ext cx="2897400" cy="3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60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Hallgasd meg!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videóra, hallgass meg belőle legalább 1 percet és mondd el, mit gondolsz róla!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 descr="A képen szöveg, személy, férfi, beltéri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617438EA-84D7-413E-BA42-C60477859C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017" y="1153616"/>
            <a:ext cx="4184700" cy="23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50;p20">
            <a:extLst>
              <a:ext uri="{FF2B5EF4-FFF2-40B4-BE49-F238E27FC236}">
                <a16:creationId xmlns:a16="http://schemas.microsoft.com/office/drawing/2014/main" id="{A84BE62F-43BB-41A4-A8C9-CD08866751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1682">
            <a:off x="977419" y="1056306"/>
            <a:ext cx="4938961" cy="76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/>
              <a:t>Albert Schweitzer</a:t>
            </a:r>
            <a:endParaRPr sz="4800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EC213AB9-E04C-4949-9D3C-00E00D2BA3B9}"/>
              </a:ext>
            </a:extLst>
          </p:cNvPr>
          <p:cNvSpPr txBox="1"/>
          <p:nvPr/>
        </p:nvSpPr>
        <p:spPr>
          <a:xfrm>
            <a:off x="1182670" y="2051546"/>
            <a:ext cx="55955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Shweitzer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másik hősünk.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Olvassátok el a padtársaddal az ő életét is a tankönyvből, majd válasszatok egy kulcsszót, amivel összefoglalnátok az ő életét.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Kattint a hittankönyvre!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073A31D7-B409-4F33-8A77-6528D87152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377" y="1984376"/>
            <a:ext cx="2286000" cy="296227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34A8FF0F-3F2A-4008-9267-33FDF35A9D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88" y="0"/>
            <a:ext cx="1048512" cy="1024426"/>
          </a:xfrm>
          <a:prstGeom prst="rect">
            <a:avLst/>
          </a:prstGeom>
        </p:spPr>
      </p:pic>
      <p:pic>
        <p:nvPicPr>
          <p:cNvPr id="31" name="Kép 30">
            <a:hlinkClick r:id="rId5"/>
            <a:extLst>
              <a:ext uri="{FF2B5EF4-FFF2-40B4-BE49-F238E27FC236}">
                <a16:creationId xmlns:a16="http://schemas.microsoft.com/office/drawing/2014/main" id="{C29130A6-8CFC-460B-A8CF-7E5A5809D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74" y="3424073"/>
            <a:ext cx="1073651" cy="1051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/>
          <p:nvPr/>
        </p:nvSpPr>
        <p:spPr>
          <a:xfrm>
            <a:off x="4181017" y="994513"/>
            <a:ext cx="4184700" cy="2672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3989900" y="805701"/>
            <a:ext cx="4566939" cy="355541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4294967295"/>
          </p:nvPr>
        </p:nvSpPr>
        <p:spPr>
          <a:xfrm>
            <a:off x="304800" y="427777"/>
            <a:ext cx="3682287" cy="42879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60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Nézd meg!</a:t>
            </a:r>
            <a:endParaRPr sz="6000" dirty="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kisfilmet Albert Schweitzer életéről a 13-16. percig! Közben keresd a kérdésre a választ!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nevezte a bennszülötteknek Jézust a prédikációiban? Miért tehette ezt meg?</a:t>
            </a:r>
          </a:p>
        </p:txBody>
      </p:sp>
      <p:pic>
        <p:nvPicPr>
          <p:cNvPr id="3" name="Kép 2" descr="A képen szöveg, televízió, képernyő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CAE98508-459C-40C7-89D3-A3D3330DE0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209" y="1155823"/>
            <a:ext cx="4187508" cy="235547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EC79CA3-AA69-415D-A521-04FF00C8917A}"/>
              </a:ext>
            </a:extLst>
          </p:cNvPr>
          <p:cNvSpPr txBox="1"/>
          <p:nvPr/>
        </p:nvSpPr>
        <p:spPr>
          <a:xfrm>
            <a:off x="3390197" y="4585969"/>
            <a:ext cx="5449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számítógépre a videó elindításához!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Beszélgessetek a csoporttal a kérdésekről!</a:t>
            </a:r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917575" y="1474250"/>
            <a:ext cx="3153600" cy="1794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a közös Albert Schweitzer és Huszár Gál életútjában? 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252025" y="1701626"/>
            <a:ext cx="3974400" cy="1794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gondolsz, miért volt Schweitzer számára ennyire fontos az afrikai kórház?</a:t>
            </a:r>
            <a:endParaRPr lang="hu-H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7;p12">
            <a:extLst>
              <a:ext uri="{FF2B5EF4-FFF2-40B4-BE49-F238E27FC236}">
                <a16:creationId xmlns:a16="http://schemas.microsoft.com/office/drawing/2014/main" id="{F5AEFB35-A170-4771-81C2-EB56329F0042}"/>
              </a:ext>
            </a:extLst>
          </p:cNvPr>
          <p:cNvSpPr txBox="1">
            <a:spLocks/>
          </p:cNvSpPr>
          <p:nvPr/>
        </p:nvSpPr>
        <p:spPr>
          <a:xfrm>
            <a:off x="1405293" y="3355278"/>
            <a:ext cx="3974400" cy="116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motiválta Huszár Gált a nyomdászatra? </a:t>
            </a:r>
          </a:p>
        </p:txBody>
      </p:sp>
      <p:sp>
        <p:nvSpPr>
          <p:cNvPr id="12" name="Google Shape;278;p34">
            <a:extLst>
              <a:ext uri="{FF2B5EF4-FFF2-40B4-BE49-F238E27FC236}">
                <a16:creationId xmlns:a16="http://schemas.microsoft.com/office/drawing/2014/main" id="{2208C32C-455E-430D-8014-0494DA162B47}"/>
              </a:ext>
            </a:extLst>
          </p:cNvPr>
          <p:cNvSpPr/>
          <p:nvPr/>
        </p:nvSpPr>
        <p:spPr>
          <a:xfrm>
            <a:off x="7449312" y="109729"/>
            <a:ext cx="1656172" cy="1536192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98AD42F-5216-4B1C-8BAD-6EE1507DA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443" y="389300"/>
            <a:ext cx="979910" cy="9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0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build="p"/>
      <p:bldP spid="77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286640" y="659038"/>
            <a:ext cx="6362180" cy="14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Kedves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Hittanos</a:t>
            </a:r>
            <a:r>
              <a:rPr lang="hu-HU" sz="4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Barátom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Isten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hozott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286640" y="2449037"/>
            <a:ext cx="6593700" cy="2397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Google Shape;86;p13" descr="photo-1434030216411-0b793f4b4173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160" y="296957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Beszélgessetek a csoporttal a kérdésekről!</a:t>
            </a:r>
            <a:endParaRPr dirty="0"/>
          </a:p>
        </p:txBody>
      </p:sp>
      <p:sp>
        <p:nvSpPr>
          <p:cNvPr id="12" name="Google Shape;278;p34">
            <a:extLst>
              <a:ext uri="{FF2B5EF4-FFF2-40B4-BE49-F238E27FC236}">
                <a16:creationId xmlns:a16="http://schemas.microsoft.com/office/drawing/2014/main" id="{2208C32C-455E-430D-8014-0494DA162B47}"/>
              </a:ext>
            </a:extLst>
          </p:cNvPr>
          <p:cNvSpPr/>
          <p:nvPr/>
        </p:nvSpPr>
        <p:spPr>
          <a:xfrm>
            <a:off x="7449312" y="109729"/>
            <a:ext cx="1656172" cy="1536192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98AD42F-5216-4B1C-8BAD-6EE1507DA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443" y="389300"/>
            <a:ext cx="979910" cy="977050"/>
          </a:xfrm>
          <a:prstGeom prst="rect">
            <a:avLst/>
          </a:prstGeom>
        </p:spPr>
      </p:pic>
      <p:sp>
        <p:nvSpPr>
          <p:cNvPr id="14" name="Google Shape;76;p12">
            <a:extLst>
              <a:ext uri="{FF2B5EF4-FFF2-40B4-BE49-F238E27FC236}">
                <a16:creationId xmlns:a16="http://schemas.microsoft.com/office/drawing/2014/main" id="{A9EC298C-E42F-48FF-8766-6625606370A9}"/>
              </a:ext>
            </a:extLst>
          </p:cNvPr>
          <p:cNvSpPr txBox="1">
            <a:spLocks/>
          </p:cNvSpPr>
          <p:nvPr/>
        </p:nvSpPr>
        <p:spPr>
          <a:xfrm>
            <a:off x="736725" y="1990496"/>
            <a:ext cx="3153600" cy="108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javai voltak a két hősünknek?</a:t>
            </a:r>
          </a:p>
        </p:txBody>
      </p:sp>
      <p:sp>
        <p:nvSpPr>
          <p:cNvPr id="15" name="Google Shape;76;p12">
            <a:extLst>
              <a:ext uri="{FF2B5EF4-FFF2-40B4-BE49-F238E27FC236}">
                <a16:creationId xmlns:a16="http://schemas.microsoft.com/office/drawing/2014/main" id="{7A863BCB-9192-4C7E-A54F-3DE602BC35EF}"/>
              </a:ext>
            </a:extLst>
          </p:cNvPr>
          <p:cNvSpPr txBox="1">
            <a:spLocks/>
          </p:cNvSpPr>
          <p:nvPr/>
        </p:nvSpPr>
        <p:spPr>
          <a:xfrm>
            <a:off x="814844" y="3204355"/>
            <a:ext cx="4222464" cy="179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Hogyan használták ezeket Isten dicsőségére?</a:t>
            </a:r>
          </a:p>
        </p:txBody>
      </p:sp>
      <p:sp>
        <p:nvSpPr>
          <p:cNvPr id="16" name="Google Shape;76;p12">
            <a:extLst>
              <a:ext uri="{FF2B5EF4-FFF2-40B4-BE49-F238E27FC236}">
                <a16:creationId xmlns:a16="http://schemas.microsoft.com/office/drawing/2014/main" id="{F970494A-97E2-42F3-BC63-8BFB9BFC6576}"/>
              </a:ext>
            </a:extLst>
          </p:cNvPr>
          <p:cNvSpPr txBox="1">
            <a:spLocks/>
          </p:cNvSpPr>
          <p:nvPr/>
        </p:nvSpPr>
        <p:spPr>
          <a:xfrm>
            <a:off x="4030094" y="1605782"/>
            <a:ext cx="3757349" cy="179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gondolsz neked milyen javaid vannak?</a:t>
            </a:r>
          </a:p>
        </p:txBody>
      </p:sp>
      <p:sp>
        <p:nvSpPr>
          <p:cNvPr id="17" name="Google Shape;76;p12">
            <a:extLst>
              <a:ext uri="{FF2B5EF4-FFF2-40B4-BE49-F238E27FC236}">
                <a16:creationId xmlns:a16="http://schemas.microsoft.com/office/drawing/2014/main" id="{0B40D612-0649-4E75-B2D2-163E5ECFC2E6}"/>
              </a:ext>
            </a:extLst>
          </p:cNvPr>
          <p:cNvSpPr txBox="1">
            <a:spLocks/>
          </p:cNvSpPr>
          <p:nvPr/>
        </p:nvSpPr>
        <p:spPr>
          <a:xfrm>
            <a:off x="5037308" y="2763302"/>
            <a:ext cx="3153600" cy="179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 hogyan tudnál ezekkel másokon segíteni?</a:t>
            </a:r>
          </a:p>
        </p:txBody>
      </p:sp>
    </p:spTree>
    <p:extLst>
      <p:ext uri="{BB962C8B-B14F-4D97-AF65-F5344CB8AC3E}">
        <p14:creationId xmlns:p14="http://schemas.microsoft.com/office/powerpoint/2010/main" val="185695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4" grpId="0" build="p"/>
      <p:bldP spid="15" grpId="0" build="p"/>
      <p:bldP spid="16" grpId="0" build="p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72125" y="1536192"/>
            <a:ext cx="4271700" cy="2109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Magyarországi Református Egyháznak vannak olyan missziói és intézményei, amelyek a társadalom különböző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rétegeihez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szólnak. Így akarnak segíteni rajtuk.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Melyikről hallottál már? 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6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Börtönmisszió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Cigánymisszió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Drogterápiás Intézet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Menekültmisszió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Hajléktalan-missziós Szolgálat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Iszákosmentő 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3315993" y="1801925"/>
            <a:ext cx="2295300" cy="257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hu-HU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Házasság- és </a:t>
            </a:r>
            <a:r>
              <a:rPr lang="hu-H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Családsegítő </a:t>
            </a:r>
            <a:r>
              <a:rPr lang="hu-H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Szolgálat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Telefon-lelkigondozás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3"/>
          </p:nvPr>
        </p:nvSpPr>
        <p:spPr>
          <a:xfrm>
            <a:off x="5611293" y="1801925"/>
            <a:ext cx="2295300" cy="2064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Kórházlelkészi Szolgálat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Vakmisszió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Hallássérült- és 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Siketmisszió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Repülőtéri 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Lepramisszió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41;p19">
            <a:extLst>
              <a:ext uri="{FF2B5EF4-FFF2-40B4-BE49-F238E27FC236}">
                <a16:creationId xmlns:a16="http://schemas.microsoft.com/office/drawing/2014/main" id="{FBC590BE-8A49-4951-BB99-34FE1F5EC4CA}"/>
              </a:ext>
            </a:extLst>
          </p:cNvPr>
          <p:cNvSpPr txBox="1">
            <a:spLocks/>
          </p:cNvSpPr>
          <p:nvPr/>
        </p:nvSpPr>
        <p:spPr>
          <a:xfrm rot="161729">
            <a:off x="862730" y="1028769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hu-HU" dirty="0"/>
              <a:t>Melyik keltette fel az érdeklődésed? Kattints rá és nézd meg a rövid bemutató videót!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6A2CEA4-1514-4728-A4D9-24BBED339FC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124" y="4038870"/>
            <a:ext cx="1123876" cy="1104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Börtönmisszió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Cigánymisszió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Drogterápiás Intézet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Menekültmisszió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Hajléktalan-missziós Szolgálat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Iszákosmentő 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3315993" y="1801925"/>
            <a:ext cx="2295300" cy="257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Házasság-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és Családsegítő 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Szolgálat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Telefon-lelkigondozás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3"/>
          </p:nvPr>
        </p:nvSpPr>
        <p:spPr>
          <a:xfrm>
            <a:off x="5611293" y="1801925"/>
            <a:ext cx="2295300" cy="2064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Kórházlelkészi Szolgálat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Vakmisszió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Hallássérült- és 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Siketmisszió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Repülőtéri Misszió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Lepramisszió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41;p19">
            <a:extLst>
              <a:ext uri="{FF2B5EF4-FFF2-40B4-BE49-F238E27FC236}">
                <a16:creationId xmlns:a16="http://schemas.microsoft.com/office/drawing/2014/main" id="{FBC590BE-8A49-4951-BB99-34FE1F5EC4CA}"/>
              </a:ext>
            </a:extLst>
          </p:cNvPr>
          <p:cNvSpPr txBox="1">
            <a:spLocks/>
          </p:cNvSpPr>
          <p:nvPr/>
        </p:nvSpPr>
        <p:spPr>
          <a:xfrm rot="161729">
            <a:off x="862730" y="1028769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hu-HU" dirty="0"/>
              <a:t>Kis csoportban nézzetek meg egy missziót és beszélgessetek annak munkájáról, </a:t>
            </a:r>
            <a:r>
              <a:rPr lang="hu-HU" dirty="0" err="1" smtClean="0"/>
              <a:t>haszNáról</a:t>
            </a:r>
            <a:r>
              <a:rPr lang="hu-HU" dirty="0"/>
              <a:t>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6A2CEA4-1514-4728-A4D9-24BBED339FC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124" y="4038870"/>
            <a:ext cx="1123876" cy="11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4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1;p19">
            <a:extLst>
              <a:ext uri="{FF2B5EF4-FFF2-40B4-BE49-F238E27FC236}">
                <a16:creationId xmlns:a16="http://schemas.microsoft.com/office/drawing/2014/main" id="{27286299-BEC5-48B9-A588-89D5155CDF11}"/>
              </a:ext>
            </a:extLst>
          </p:cNvPr>
          <p:cNvSpPr txBox="1">
            <a:spLocks/>
          </p:cNvSpPr>
          <p:nvPr/>
        </p:nvSpPr>
        <p:spPr>
          <a:xfrm rot="161729">
            <a:off x="698168" y="1038534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hu-HU" dirty="0"/>
              <a:t>Az alábbi szervezetek fiatalok között folytatnak missziót:</a:t>
            </a:r>
          </a:p>
        </p:txBody>
      </p:sp>
      <p:pic>
        <p:nvPicPr>
          <p:cNvPr id="13" name="Picture 2">
            <a:hlinkClick r:id="rId3"/>
            <a:extLst>
              <a:ext uri="{FF2B5EF4-FFF2-40B4-BE49-F238E27FC236}">
                <a16:creationId xmlns:a16="http://schemas.microsoft.com/office/drawing/2014/main" id="{4A7872E0-511D-4991-A246-17DD6231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825" y1="37409" x2="39720" y2="26582"/>
                        <a14:foregroundMark x1="39720" y1="26582" x2="40633" y2="27068"/>
                        <a14:foregroundMark x1="49757" y1="34550" x2="59489" y2="48723"/>
                        <a14:foregroundMark x1="59489" y1="48723" x2="41910" y2="45742"/>
                        <a14:foregroundMark x1="41910" y1="45742" x2="36253" y2="29440"/>
                        <a14:foregroundMark x1="36253" y1="29440" x2="51399" y2="37226"/>
                        <a14:foregroundMark x1="51399" y1="37226" x2="51399" y2="37409"/>
                        <a14:foregroundMark x1="70499" y1="36618" x2="58394" y2="25243"/>
                        <a14:foregroundMark x1="58394" y1="25243" x2="41727" y2="23479"/>
                        <a14:foregroundMark x1="41727" y1="23479" x2="27372" y2="32178"/>
                        <a14:foregroundMark x1="27372" y1="32178" x2="36010" y2="49392"/>
                        <a14:foregroundMark x1="36010" y1="49392" x2="51338" y2="60280"/>
                        <a14:foregroundMark x1="51338" y1="60280" x2="65268" y2="48723"/>
                        <a14:foregroundMark x1="65268" y1="48723" x2="69282" y2="36192"/>
                        <a14:foregroundMark x1="72202" y1="37835" x2="62713" y2="23723"/>
                        <a14:foregroundMark x1="62713" y1="23723" x2="28954" y2="24148"/>
                        <a14:foregroundMark x1="28954" y1="24148" x2="20742" y2="39781"/>
                        <a14:foregroundMark x1="20742" y1="39781" x2="31995" y2="54258"/>
                        <a14:foregroundMark x1="31995" y1="54258" x2="45560" y2="64416"/>
                        <a14:foregroundMark x1="45560" y1="64416" x2="61800" y2="54684"/>
                        <a14:foregroundMark x1="61800" y1="54684" x2="72932" y2="42397"/>
                        <a14:foregroundMark x1="72932" y1="42397" x2="72993" y2="36983"/>
                        <a14:foregroundMark x1="37713" y1="59002" x2="21472" y2="60523"/>
                        <a14:foregroundMark x1="21472" y1="60523" x2="21107" y2="77433"/>
                        <a14:foregroundMark x1="21107" y1="77433" x2="56995" y2="80170"/>
                        <a14:foregroundMark x1="56995" y1="80170" x2="74392" y2="77859"/>
                        <a14:foregroundMark x1="74392" y1="77859" x2="84611" y2="64842"/>
                        <a14:foregroundMark x1="84611" y1="64842" x2="70195" y2="54745"/>
                        <a14:foregroundMark x1="70195" y1="54745" x2="63869" y2="54015"/>
                        <a14:foregroundMark x1="29015" y1="59002" x2="14903" y2="68491"/>
                        <a14:foregroundMark x1="14903" y1="68491" x2="24635" y2="81509"/>
                        <a14:foregroundMark x1="24635" y1="81509" x2="36496" y2="68978"/>
                        <a14:foregroundMark x1="36496" y1="68978" x2="28163" y2="58577"/>
                        <a14:foregroundMark x1="34854" y1="62713" x2="17214" y2="60280"/>
                        <a14:foregroundMark x1="17214" y1="60280" x2="20560" y2="78771"/>
                        <a14:foregroundMark x1="20560" y1="78771" x2="34428" y2="67944"/>
                        <a14:foregroundMark x1="34428" y1="67944" x2="33151" y2="64416"/>
                        <a14:foregroundMark x1="76338" y1="61496" x2="87956" y2="73783"/>
                        <a14:foregroundMark x1="87956" y1="73783" x2="69830" y2="75912"/>
                        <a14:foregroundMark x1="69830" y1="75912" x2="77555" y2="64416"/>
                        <a14:foregroundMark x1="24027" y1="64416" x2="24027" y2="81326"/>
                        <a14:foregroundMark x1="24027" y1="81326" x2="26521" y2="65146"/>
                        <a14:foregroundMark x1="26521" y1="65146" x2="24027" y2="63139"/>
                        <a14:foregroundMark x1="55596" y1="31204" x2="55170" y2="32847"/>
                        <a14:foregroundMark x1="53893" y1="32421" x2="55170" y2="34550"/>
                        <a14:foregroundMark x1="20316" y1="68552" x2="19891" y2="67701"/>
                        <a14:foregroundMark x1="19465" y1="74757" x2="25304" y2="73114"/>
                        <a14:foregroundMark x1="29440" y1="70195" x2="13686" y2="76460"/>
                        <a14:foregroundMark x1="13686" y1="76460" x2="21959" y2="68552"/>
                        <a14:foregroundMark x1="68431" y1="36983" x2="59307" y2="23236"/>
                        <a14:foregroundMark x1="59307" y1="23236" x2="70925" y2="33273"/>
                        <a14:foregroundMark x1="72993" y1="36192" x2="61618" y2="22506"/>
                        <a14:foregroundMark x1="61618" y1="22506" x2="73844" y2="28285"/>
                        <a14:foregroundMark x1="36023" y1="63039" x2="52345" y2="67917"/>
                        <a14:foregroundMark x1="52345" y1="67917" x2="67355" y2="61538"/>
                        <a14:foregroundMark x1="67355" y1="61538" x2="48405" y2="66792"/>
                        <a14:foregroundMark x1="48405" y1="66792" x2="59850" y2="76173"/>
                        <a14:foregroundMark x1="59850" y1="76173" x2="57786" y2="72233"/>
                        <a14:foregroundMark x1="75422" y1="69606" x2="60413" y2="68105"/>
                        <a14:foregroundMark x1="60413" y1="68105" x2="75047" y2="68105"/>
                        <a14:foregroundMark x1="75047" y1="68105" x2="55535" y2="69794"/>
                        <a14:foregroundMark x1="55535" y1="69794" x2="71482" y2="66979"/>
                        <a14:foregroundMark x1="71482" y1="66979" x2="59662" y2="71107"/>
                        <a14:foregroundMark x1="74484" y1="69231" x2="72045" y2="64728"/>
                        <a14:foregroundMark x1="66229" y1="64353" x2="64165" y2="64728"/>
                        <a14:foregroundMark x1="74672" y1="66229" x2="74859" y2="65103"/>
                        <a14:foregroundMark x1="73546" y1="64353" x2="75422" y2="65666"/>
                        <a14:foregroundMark x1="74859" y1="65103" x2="73358" y2="67542"/>
                        <a14:foregroundMark x1="66792" y1="65666" x2="65478" y2="64728"/>
                        <a14:foregroundMark x1="63227" y1="64916" x2="65291" y2="65666"/>
                        <a14:foregroundMark x1="63977" y1="64916" x2="63977" y2="66417"/>
                        <a14:foregroundMark x1="63977" y1="65291" x2="62852" y2="66979"/>
                        <a14:foregroundMark x1="62664" y1="65291" x2="62289" y2="67167"/>
                        <a14:foregroundMark x1="57786" y1="33959" x2="60600" y2="46341"/>
                        <a14:foregroundMark x1="57411" y1="30394" x2="42402" y2="29268"/>
                        <a14:foregroundMark x1="42402" y1="29268" x2="38086" y2="30019"/>
                        <a14:foregroundMark x1="42777" y1="40525" x2="30582" y2="32645"/>
                        <a14:foregroundMark x1="45779" y1="49906" x2="33583" y2="43902"/>
                        <a14:foregroundMark x1="48968" y1="71670" x2="34522" y2="65103"/>
                        <a14:foregroundMark x1="34522" y1="65103" x2="34897" y2="6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764" y="1131649"/>
            <a:ext cx="3247485" cy="32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5 éves a KIE">
            <a:hlinkClick r:id="rId6"/>
            <a:extLst>
              <a:ext uri="{FF2B5EF4-FFF2-40B4-BE49-F238E27FC236}">
                <a16:creationId xmlns:a16="http://schemas.microsoft.com/office/drawing/2014/main" id="{ABF8D730-8E40-4FA8-A840-4455A4F1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729" l="1304" r="99348">
                        <a14:foregroundMark x1="1957" y1="11809" x2="15870" y2="63568"/>
                        <a14:foregroundMark x1="15870" y1="63568" x2="49565" y2="99497"/>
                        <a14:foregroundMark x1="49565" y1="99497" x2="69783" y2="85930"/>
                        <a14:foregroundMark x1="69783" y1="85930" x2="85000" y2="65327"/>
                        <a14:foregroundMark x1="85000" y1="65327" x2="98913" y2="12814"/>
                        <a14:foregroundMark x1="98913" y1="12814" x2="78478" y2="3769"/>
                        <a14:foregroundMark x1="78478" y1="3769" x2="11304" y2="5528"/>
                        <a14:foregroundMark x1="11304" y1="5528" x2="4783" y2="13819"/>
                        <a14:foregroundMark x1="24783" y1="29899" x2="33043" y2="58291"/>
                        <a14:foregroundMark x1="33043" y1="58291" x2="26739" y2="31156"/>
                        <a14:foregroundMark x1="26739" y1="31156" x2="38043" y2="60302"/>
                        <a14:foregroundMark x1="38043" y1="60302" x2="47609" y2="58794"/>
                        <a14:foregroundMark x1="65000" y1="43970" x2="42609" y2="50754"/>
                        <a14:foregroundMark x1="42609" y1="50754" x2="34783" y2="75377"/>
                        <a14:foregroundMark x1="34783" y1="75377" x2="51087" y2="92211"/>
                        <a14:foregroundMark x1="51087" y1="92211" x2="56739" y2="66834"/>
                        <a14:foregroundMark x1="56739" y1="66834" x2="86087" y2="49749"/>
                        <a14:foregroundMark x1="86087" y1="49749" x2="85000" y2="16834"/>
                        <a14:foregroundMark x1="85000" y1="16834" x2="11522" y2="1759"/>
                        <a14:foregroundMark x1="11522" y1="1759" x2="21522" y2="11809"/>
                        <a14:foregroundMark x1="87826" y1="15075" x2="99565" y2="251"/>
                        <a14:foregroundMark x1="64348" y1="46734" x2="36739" y2="35930"/>
                        <a14:foregroundMark x1="36739" y1="35930" x2="74348" y2="27889"/>
                        <a14:foregroundMark x1="74348" y1="27889" x2="41957" y2="29397"/>
                        <a14:foregroundMark x1="41957" y1="29397" x2="70870" y2="40704"/>
                        <a14:foregroundMark x1="70870" y1="40704" x2="46739" y2="39447"/>
                        <a14:foregroundMark x1="46739" y1="39447" x2="75217" y2="43970"/>
                        <a14:foregroundMark x1="75217" y1="43970" x2="40870" y2="38191"/>
                        <a14:foregroundMark x1="62826" y1="33166" x2="40870" y2="33417"/>
                        <a14:foregroundMark x1="40870" y1="33417" x2="38261" y2="32412"/>
                        <a14:foregroundMark x1="45435" y1="35678" x2="39783" y2="43467"/>
                        <a14:foregroundMark x1="36957" y1="61558" x2="49348" y2="89950"/>
                        <a14:foregroundMark x1="49348" y1="95729" x2="49348" y2="95729"/>
                        <a14:foregroundMark x1="55000" y1="55779" x2="44783" y2="52513"/>
                        <a14:foregroundMark x1="1304" y1="4020" x2="4130" y2="6030"/>
                        <a14:foregroundMark x1="69348" y1="31910" x2="71087" y2="33668"/>
                        <a14:foregroundMark x1="11957" y1="48492" x2="13043" y2="47990"/>
                        <a14:foregroundMark x1="11957" y1="38191" x2="12391" y2="43970"/>
                        <a14:foregroundMark x1="19130" y1="45980" x2="9783" y2="42211"/>
                        <a14:foregroundMark x1="21957" y1="45477" x2="8043" y2="49246"/>
                        <a14:foregroundMark x1="15870" y1="45980" x2="6957" y2="40955"/>
                        <a14:foregroundMark x1="19783" y1="45980" x2="9130" y2="39447"/>
                        <a14:foregroundMark x1="17609" y1="41457" x2="13043" y2="47236"/>
                        <a14:foregroundMark x1="12391" y1="43970" x2="14130" y2="46734"/>
                        <a14:foregroundMark x1="12391" y1="42211" x2="1957" y2="26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78" y="1963552"/>
            <a:ext cx="2184596" cy="18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hlinkClick r:id="rId9"/>
            <a:extLst>
              <a:ext uri="{FF2B5EF4-FFF2-40B4-BE49-F238E27FC236}">
                <a16:creationId xmlns:a16="http://schemas.microsoft.com/office/drawing/2014/main" id="{4D430FB2-A2EE-42D5-91F4-363CC730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127" y="2573699"/>
            <a:ext cx="2793847" cy="19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2EC5E1C-D76E-4736-A8EF-1CC08B15009B}"/>
              </a:ext>
            </a:extLst>
          </p:cNvPr>
          <p:cNvSpPr txBox="1"/>
          <p:nvPr/>
        </p:nvSpPr>
        <p:spPr>
          <a:xfrm>
            <a:off x="1395138" y="3968571"/>
            <a:ext cx="245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YMCA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8" name="Google Shape;141;p19">
            <a:extLst>
              <a:ext uri="{FF2B5EF4-FFF2-40B4-BE49-F238E27FC236}">
                <a16:creationId xmlns:a16="http://schemas.microsoft.com/office/drawing/2014/main" id="{8DC3E115-59AB-4381-80D5-4903963C983E}"/>
              </a:ext>
            </a:extLst>
          </p:cNvPr>
          <p:cNvSpPr txBox="1">
            <a:spLocks/>
          </p:cNvSpPr>
          <p:nvPr/>
        </p:nvSpPr>
        <p:spPr>
          <a:xfrm rot="161729">
            <a:off x="787810" y="1355294"/>
            <a:ext cx="5189682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hu-HU" dirty="0"/>
              <a:t>Nézz utána, hogy melyik rövidítés </a:t>
            </a:r>
          </a:p>
          <a:p>
            <a:r>
              <a:rPr lang="hu-HU" dirty="0"/>
              <a:t>mit jelent! Kattints a logóra!</a:t>
            </a:r>
          </a:p>
        </p:txBody>
      </p:sp>
      <p:pic>
        <p:nvPicPr>
          <p:cNvPr id="1026" name="Picture 2" descr="Refisz">
            <a:hlinkClick r:id="rId12"/>
            <a:extLst>
              <a:ext uri="{FF2B5EF4-FFF2-40B4-BE49-F238E27FC236}">
                <a16:creationId xmlns:a16="http://schemas.microsoft.com/office/drawing/2014/main" id="{27588F0C-5FEC-49F7-B02A-6C0F6513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820" y="849575"/>
            <a:ext cx="1926755" cy="19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7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body" idx="4294967295"/>
          </p:nvPr>
        </p:nvSpPr>
        <p:spPr>
          <a:xfrm>
            <a:off x="675650" y="804672"/>
            <a:ext cx="7468606" cy="42184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60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Aranymondás</a:t>
            </a:r>
            <a:endParaRPr sz="6000" dirty="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342900" indent="-342900"/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szerinted a mai aranymondás?</a:t>
            </a:r>
          </a:p>
          <a:p>
            <a:pPr marL="342900" indent="-342900"/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lehetne abból a gazdagságból, ami nem tárgyi vagyon tovább adni másoknak?</a:t>
            </a:r>
          </a:p>
          <a:p>
            <a:pPr marL="342900" indent="-342900"/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hogy tudnád ezt tényleg megtenni?</a:t>
            </a:r>
          </a:p>
          <a:p>
            <a:pPr marL="342900" indent="-342900"/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milyen el nem fogyó kincs vár majd ránk a mennyben?</a:t>
            </a:r>
          </a:p>
          <a:p>
            <a:pPr marL="342900" indent="-342900"/>
            <a:endParaRPr lang="hu-HU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Próbáld meg memorizálni az aranymondást!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fel a füzetedbe és fordítsd le a saját </a:t>
            </a:r>
            <a:r>
              <a:rPr lang="hu-HU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szavaiddal</a:t>
            </a: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mellé, hogy érthető legyen!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7A871D3-DFAB-487C-B4EF-86C2461E05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478" y="3998976"/>
            <a:ext cx="1151522" cy="114452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C6C585-8279-4DC7-9643-A4A2597D9F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839" y="276"/>
            <a:ext cx="1162161" cy="11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523744" y="2076456"/>
            <a:ext cx="4096512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ctr">
              <a:spcBef>
                <a:spcPts val="0"/>
              </a:spcBef>
              <a:buNone/>
            </a:pPr>
            <a:r>
              <a:rPr lang="hu-HU" sz="2800" dirty="0"/>
              <a:t>„Adjátok el </a:t>
            </a:r>
          </a:p>
          <a:p>
            <a:pPr marL="76200" indent="0" algn="ctr">
              <a:spcBef>
                <a:spcPts val="0"/>
              </a:spcBef>
              <a:buNone/>
            </a:pPr>
            <a:r>
              <a:rPr lang="hu-HU" sz="2800" dirty="0"/>
              <a:t>vagyonotokat, </a:t>
            </a:r>
          </a:p>
          <a:p>
            <a:pPr marL="76200" indent="0" algn="ctr">
              <a:spcBef>
                <a:spcPts val="0"/>
              </a:spcBef>
              <a:buNone/>
            </a:pPr>
            <a:r>
              <a:rPr lang="hu-HU" sz="2800" dirty="0"/>
              <a:t>és adjátok alamizsnául, szerezzetek magatoknak</a:t>
            </a:r>
            <a:br>
              <a:rPr lang="hu-HU" sz="2800" dirty="0"/>
            </a:br>
            <a:r>
              <a:rPr lang="hu-HU" sz="2800" dirty="0"/>
              <a:t>el nem avuló erszényeket,</a:t>
            </a:r>
            <a:br>
              <a:rPr lang="hu-HU" sz="2800" dirty="0"/>
            </a:br>
            <a:r>
              <a:rPr lang="hu-HU" sz="2800" dirty="0"/>
              <a:t>el nem fogyó kincset a mennyben…”</a:t>
            </a:r>
          </a:p>
          <a:p>
            <a:pPr marL="762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/>
              <a:t>Lukács 12,33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225350" y="1846632"/>
            <a:ext cx="518769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dirty="0" err="1"/>
              <a:t>Imádkozzunk</a:t>
            </a:r>
            <a:r>
              <a:rPr lang="en-US" sz="6600" dirty="0"/>
              <a:t>!</a:t>
            </a: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meglássuk és jól tudjunk élni a saját javainkkal és azokat is Isten szolgálatába tudjuk állítani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ED33BB2-93E4-48A3-A5E5-76DCDEA960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384" y="961645"/>
            <a:ext cx="1799974" cy="17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109728"/>
            <a:ext cx="6593700" cy="4648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sp>
        <p:nvSpPr>
          <p:cNvPr id="278" name="Google Shape;278;p34"/>
          <p:cNvSpPr/>
          <p:nvPr/>
        </p:nvSpPr>
        <p:spPr>
          <a:xfrm>
            <a:off x="7449312" y="109729"/>
            <a:ext cx="1656172" cy="1536192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ED33BB2-93E4-48A3-A5E5-76DCDEA960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677" y="389383"/>
            <a:ext cx="993441" cy="9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5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Áldás békesség!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EE141DA-0EF8-4C1B-B7C0-28E21FBA3837}"/>
              </a:ext>
            </a:extLst>
          </p:cNvPr>
          <p:cNvSpPr txBox="1"/>
          <p:nvPr/>
        </p:nvSpPr>
        <p:spPr>
          <a:xfrm>
            <a:off x="4557825" y="418939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https://www.slidescarnival.com/</a:t>
            </a:r>
            <a:r>
              <a:rPr lang="hu-H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és a szervezetek saját</a:t>
            </a:r>
            <a:r>
              <a:rPr lang="hu-H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225350" y="1846632"/>
            <a:ext cx="518769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dirty="0" err="1"/>
              <a:t>Imádkozzunk</a:t>
            </a:r>
            <a:r>
              <a:rPr lang="en-US" sz="6600" dirty="0"/>
              <a:t>!</a:t>
            </a: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tudjuk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üzenetet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személyesen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ED33BB2-93E4-48A3-A5E5-76DCDEA960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384" y="961645"/>
            <a:ext cx="1799974" cy="1769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847238" y="952437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/>
              <a:t>Énekeljünk</a:t>
            </a:r>
            <a:r>
              <a:rPr lang="en-US" sz="4800" dirty="0"/>
              <a:t>!</a:t>
            </a:r>
            <a:endParaRPr sz="4800"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1542160" y="1645478"/>
            <a:ext cx="6059680" cy="2140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l">
              <a:buNone/>
            </a:pPr>
            <a:r>
              <a:rPr lang="hu-H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Mindenre van erőm a Krisztusban, aki megerősít.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Mindenre van erőm a Krisztusban, aki megerősít.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engedi, hogy lábad inogjon, nem engedi, hogy lábad inogjon,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szunnyad a te </a:t>
            </a:r>
            <a:r>
              <a:rPr lang="hu-HU" sz="2000" b="0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őriződ</a:t>
            </a:r>
            <a:r>
              <a:rPr lang="hu-H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nem alszik a te megmentőd.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086A07A-453E-4A78-9F45-C2EB3BEA8E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369" y="4201025"/>
            <a:ext cx="950631" cy="942426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1CB78100-8C9A-4BE2-AA9B-E08463DD15BC}"/>
              </a:ext>
            </a:extLst>
          </p:cNvPr>
          <p:cNvSpPr/>
          <p:nvPr/>
        </p:nvSpPr>
        <p:spPr>
          <a:xfrm>
            <a:off x="3215453" y="4201025"/>
            <a:ext cx="3974400" cy="50427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hlinkClick r:id="rId4"/>
            <a:extLst>
              <a:ext uri="{FF2B5EF4-FFF2-40B4-BE49-F238E27FC236}">
                <a16:creationId xmlns:a16="http://schemas.microsoft.com/office/drawing/2014/main" id="{99C83E01-6008-4A07-A499-E2931DB9B5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926" y="3903837"/>
            <a:ext cx="1032198" cy="105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16">
            <a:extLst>
              <a:ext uri="{FF2B5EF4-FFF2-40B4-BE49-F238E27FC236}">
                <a16:creationId xmlns:a16="http://schemas.microsoft.com/office/drawing/2014/main" id="{68925F07-FBC0-4BB3-9EC1-67BE3D35B8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Hétköznapi Hősök</a:t>
            </a:r>
            <a:endParaRPr dirty="0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B197E3FA-DD7E-4061-915F-3C372CBB8B65}"/>
              </a:ext>
            </a:extLst>
          </p:cNvPr>
          <p:cNvSpPr txBox="1">
            <a:spLocks/>
          </p:cNvSpPr>
          <p:nvPr/>
        </p:nvSpPr>
        <p:spPr>
          <a:xfrm>
            <a:off x="1052050" y="1342571"/>
            <a:ext cx="6968100" cy="3506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SzPts val="2400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Beszélgess a padtársaddal a kérdésekről!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 a kedvenc szuperhősöd?</a:t>
            </a:r>
          </a:p>
          <a:p>
            <a:pPr lvl="1">
              <a:spcBef>
                <a:spcPts val="600"/>
              </a:spcBef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	Milyen tulajdonságaiért szereted?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Kik lehetnek hősök?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tehet hőssé valakit?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Van kedvenc hétköznapi hősöd? </a:t>
            </a:r>
          </a:p>
          <a:p>
            <a:pPr lvl="1">
              <a:spcBef>
                <a:spcPts val="600"/>
              </a:spcBef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	Ki az?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33642AE-E17A-4F21-8A4E-A56FE86AB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66" y="4169664"/>
            <a:ext cx="996733" cy="9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905800" y="2064264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/>
              <a:t>„A hős definíciója: valaki, aki aggódik más emberek jóllétéért, és kilép a saját útjáról, hogy segítsen másokon - még akkor is, ha nincs esély a jutalomra.”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/>
              <a:t>Stan Lee </a:t>
            </a:r>
            <a:endParaRPr lang="en-US" dirty="0"/>
          </a:p>
        </p:txBody>
      </p:sp>
      <p:sp>
        <p:nvSpPr>
          <p:cNvPr id="2" name="Beszédbuborék: ellipszis 1">
            <a:extLst>
              <a:ext uri="{FF2B5EF4-FFF2-40B4-BE49-F238E27FC236}">
                <a16:creationId xmlns:a16="http://schemas.microsoft.com/office/drawing/2014/main" id="{812DED1A-B891-4908-B143-64EAC35A5B55}"/>
              </a:ext>
            </a:extLst>
          </p:cNvPr>
          <p:cNvSpPr/>
          <p:nvPr/>
        </p:nvSpPr>
        <p:spPr>
          <a:xfrm>
            <a:off x="6156960" y="3230880"/>
            <a:ext cx="2987040" cy="1780032"/>
          </a:xfrm>
          <a:prstGeom prst="wedgeEllipseCallout">
            <a:avLst>
              <a:gd name="adj1" fmla="val -80069"/>
              <a:gd name="adj2" fmla="val -26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Amerikai képregényalkotó, szerkesztő, a Marvel </a:t>
            </a:r>
            <a:r>
              <a:rPr lang="hu-HU" sz="1600" dirty="0" err="1"/>
              <a:t>Comics</a:t>
            </a:r>
            <a:r>
              <a:rPr lang="hu-HU" sz="1600" dirty="0"/>
              <a:t> egykori elnöke. </a:t>
            </a:r>
          </a:p>
        </p:txBody>
      </p:sp>
    </p:spTree>
    <p:extLst>
      <p:ext uri="{BB962C8B-B14F-4D97-AF65-F5344CB8AC3E}">
        <p14:creationId xmlns:p14="http://schemas.microsoft.com/office/powerpoint/2010/main" val="27641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16">
            <a:extLst>
              <a:ext uri="{FF2B5EF4-FFF2-40B4-BE49-F238E27FC236}">
                <a16:creationId xmlns:a16="http://schemas.microsoft.com/office/drawing/2014/main" id="{68925F07-FBC0-4BB3-9EC1-67BE3D35B8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Hősök</a:t>
            </a:r>
            <a:endParaRPr dirty="0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B197E3FA-DD7E-4061-915F-3C372CBB8B65}"/>
              </a:ext>
            </a:extLst>
          </p:cNvPr>
          <p:cNvSpPr txBox="1">
            <a:spLocks/>
          </p:cNvSpPr>
          <p:nvPr/>
        </p:nvSpPr>
        <p:spPr>
          <a:xfrm>
            <a:off x="1052050" y="1342571"/>
            <a:ext cx="6968100" cy="3506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SzPts val="2400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Beszélgess a padtársaddal a kérdésekről!</a:t>
            </a:r>
          </a:p>
          <a:p>
            <a:pPr marL="76200">
              <a:spcBef>
                <a:spcPts val="600"/>
              </a:spcBef>
              <a:buSzPts val="2400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/>
              <a:t>Mit gondolsz, mit jelent ez az idézet?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/>
              <a:t>Miért gondolhatja ezt a szerkesztő?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te véleményed erről?</a:t>
            </a:r>
            <a:endParaRPr lang="hu-HU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×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33642AE-E17A-4F21-8A4E-A56FE86AB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66" y="4169664"/>
            <a:ext cx="996733" cy="9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9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369238" y="615117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>
                <a:solidFill>
                  <a:srgbClr val="FAD900"/>
                </a:solidFill>
              </a:rPr>
              <a:t>Hétköznapi</a:t>
            </a:r>
            <a:r>
              <a:rPr lang="en" sz="6000" dirty="0">
                <a:solidFill>
                  <a:srgbClr val="FAD900"/>
                </a:solidFill>
              </a:rPr>
              <a:t> </a:t>
            </a:r>
            <a:endParaRPr sz="6000" dirty="0">
              <a:solidFill>
                <a:srgbClr val="FAD9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4294967295"/>
          </p:nvPr>
        </p:nvSpPr>
        <p:spPr>
          <a:xfrm>
            <a:off x="2388458" y="3028986"/>
            <a:ext cx="6194694" cy="1669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órán két hétköznapi emberrel fogunk megismerkedni, akik azáltal, hogy jól bántak javaikkal, a saját koruk hősei lettek.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970040" y="157111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774671" y="215344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422056" y="313035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6357752" y="260840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5129752" y="1074728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084812" y="1279523"/>
            <a:ext cx="4444200" cy="12922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u-HU" b="0" i="0" dirty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hősök</a:t>
            </a:r>
            <a:endParaRPr b="0" i="0" dirty="0"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  <a:solidFill>
                <a:srgbClr val="001936">
                  <a:alpha val="21920"/>
                </a:srgbClr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302232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3633216" y="560833"/>
            <a:ext cx="4645149" cy="3291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/>
              <a:t>Olvassátok el a következő történetet és beszélgessetek róla!</a:t>
            </a:r>
            <a:endParaRPr sz="4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30F2CAE-ECF8-4513-99CC-E01C8DEBB6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1050053" cy="1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1150</Words>
  <Application>Microsoft Office PowerPoint</Application>
  <PresentationFormat>Diavetítés a képernyőre (16:9 oldalarány)</PresentationFormat>
  <Paragraphs>136</Paragraphs>
  <Slides>29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5" baseType="lpstr">
      <vt:lpstr>Calibri</vt:lpstr>
      <vt:lpstr>Sniglet</vt:lpstr>
      <vt:lpstr>Bangers</vt:lpstr>
      <vt:lpstr>Times New Roman</vt:lpstr>
      <vt:lpstr>Arial</vt:lpstr>
      <vt:lpstr>Jachimo template</vt:lpstr>
      <vt:lpstr>Hogyan bánjunk a javainkkal?</vt:lpstr>
      <vt:lpstr>Kedves Hittanos Barátom! Isten hozott!</vt:lpstr>
      <vt:lpstr>Imádkozzunk!</vt:lpstr>
      <vt:lpstr>Énekeljünk!</vt:lpstr>
      <vt:lpstr>Hétköznapi Hősök</vt:lpstr>
      <vt:lpstr>PowerPoint-bemutató</vt:lpstr>
      <vt:lpstr>Hősök</vt:lpstr>
      <vt:lpstr>Hétköznapi </vt:lpstr>
      <vt:lpstr>Olvassátok el a következő történetet és beszélgessetek róla!</vt:lpstr>
      <vt:lpstr>PowerPoint-bemutató</vt:lpstr>
      <vt:lpstr>PowerPoint-bemutató</vt:lpstr>
      <vt:lpstr>PowerPoint-bemutató</vt:lpstr>
      <vt:lpstr>Beszéljétek meg a kérdéseket!</vt:lpstr>
      <vt:lpstr>Huszár Gál</vt:lpstr>
      <vt:lpstr>Református Énekeskönyv, 151. dicséret</vt:lpstr>
      <vt:lpstr>PowerPoint-bemutató</vt:lpstr>
      <vt:lpstr>Albert Schweitzer</vt:lpstr>
      <vt:lpstr>PowerPoint-bemutató</vt:lpstr>
      <vt:lpstr>Beszélgessetek a csoporttal a kérdésekről!</vt:lpstr>
      <vt:lpstr>Beszélgessetek a csoporttal a kérdésekről!</vt:lpstr>
      <vt:lpstr>A Magyarországi Református Egyháznak vannak olyan missziói és intézményei, amelyek a társadalom különböző rétegeihez szólnak. Így akarnak segíteni rajtuk. Melyikről hallottál már? </vt:lpstr>
      <vt:lpstr>PowerPoint-bemutató</vt:lpstr>
      <vt:lpstr>PowerPoint-bemutató</vt:lpstr>
      <vt:lpstr>PowerPoint-bemutató</vt:lpstr>
      <vt:lpstr>PowerPoint-bemutató</vt:lpstr>
      <vt:lpstr>PowerPoint-bemutató</vt:lpstr>
      <vt:lpstr>Imádkozzunk!</vt:lpstr>
      <vt:lpstr>PowerPoint-bemutató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bánjunk a javainkkal?</dc:title>
  <dc:creator>jsk</dc:creator>
  <cp:lastModifiedBy>RPI</cp:lastModifiedBy>
  <cp:revision>43</cp:revision>
  <dcterms:modified xsi:type="dcterms:W3CDTF">2021-01-29T09:08:53Z</dcterms:modified>
</cp:coreProperties>
</file>