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58" r:id="rId4"/>
    <p:sldId id="270" r:id="rId5"/>
    <p:sldId id="260" r:id="rId6"/>
    <p:sldId id="261" r:id="rId7"/>
    <p:sldId id="264" r:id="rId8"/>
    <p:sldId id="272" r:id="rId9"/>
    <p:sldId id="271" r:id="rId10"/>
    <p:sldId id="262" r:id="rId11"/>
    <p:sldId id="275" r:id="rId12"/>
    <p:sldId id="273" r:id="rId13"/>
    <p:sldId id="276" r:id="rId14"/>
    <p:sldId id="267" r:id="rId15"/>
    <p:sldId id="277" r:id="rId16"/>
    <p:sldId id="278" r:id="rId17"/>
    <p:sldId id="257" r:id="rId18"/>
    <p:sldId id="280" r:id="rId19"/>
    <p:sldId id="268" r:id="rId20"/>
    <p:sldId id="281" r:id="rId21"/>
    <p:sldId id="265" r:id="rId22"/>
    <p:sldId id="263" r:id="rId23"/>
    <p:sldId id="269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741"/>
    <a:srgbClr val="DF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0120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7446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5785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83567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5921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42138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55590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00868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84524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8767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9419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ransition spd="slow">
    <p:push dir="d"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Ig8qIypU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" Target="slide10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mCVZTwvY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h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aMthApAdM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abibliamindenkie.hu/uj/DEU/22" TargetMode="External"/><Relationship Id="rId2" Type="http://schemas.openxmlformats.org/officeDocument/2006/relationships/hyperlink" Target="https://abibliamindenkie.hu/uj/EXO/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bibliamindenkie.hu/uj/EXO/20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" Target="slide10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D4D1B7E5-B5CD-422A-ACB4-5742D579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678741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4A532B9-F774-4C11-9809-1485731C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Ítélkezés és krisztusi elfogadás: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95FE0A6-C88B-4715-A490-71E062F0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házasságtörő nő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4261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388" y="824312"/>
            <a:ext cx="4584921" cy="1949815"/>
          </a:xfrm>
        </p:spPr>
        <p:txBody>
          <a:bodyPr anchor="b">
            <a:normAutofit fontScale="90000"/>
          </a:bodyPr>
          <a:lstStyle/>
          <a:p>
            <a:pPr marL="0" indent="0" algn="ctr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Figyelj a következő kérdésekre, miközben olvasod a történetet!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6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888" y="3216247"/>
            <a:ext cx="4998573" cy="3021497"/>
          </a:xfrm>
        </p:spPr>
        <p:txBody>
          <a:bodyPr anchor="t">
            <a:normAutofit/>
          </a:bodyPr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Mit vár a bűnös asszony Jézustól? </a:t>
            </a:r>
          </a:p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Hogyan folytatódik a történet?</a:t>
            </a:r>
            <a:endParaRPr lang="hu-HU" sz="3600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DB8263C-3927-4F9A-979D-FAB5E5231494}"/>
              </a:ext>
            </a:extLst>
          </p:cNvPr>
          <p:cNvSpPr txBox="1">
            <a:spLocks/>
          </p:cNvSpPr>
          <p:nvPr/>
        </p:nvSpPr>
        <p:spPr>
          <a:xfrm>
            <a:off x="1348302" y="142924"/>
            <a:ext cx="9492348" cy="974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parázna nő szemszöge:</a:t>
            </a:r>
            <a:endParaRPr lang="hu-HU" dirty="0"/>
          </a:p>
        </p:txBody>
      </p:sp>
      <p:pic>
        <p:nvPicPr>
          <p:cNvPr id="8" name="Ábra 7" descr="Nő egyszínű kitöltéssel">
            <a:extLst>
              <a:ext uri="{FF2B5EF4-FFF2-40B4-BE49-F238E27FC236}">
                <a16:creationId xmlns:a16="http://schemas.microsoft.com/office/drawing/2014/main" id="{A90FD256-35F2-4B73-87A7-8FADB1420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4172" y="242037"/>
            <a:ext cx="1721728" cy="17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21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678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E495D8B-B68C-4E13-A32A-4994A322BB83}"/>
              </a:ext>
            </a:extLst>
          </p:cNvPr>
          <p:cNvSpPr txBox="1"/>
          <p:nvPr/>
        </p:nvSpPr>
        <p:spPr>
          <a:xfrm>
            <a:off x="4487333" y="2150533"/>
            <a:ext cx="4707467" cy="524934"/>
          </a:xfrm>
          <a:prstGeom prst="rect">
            <a:avLst/>
          </a:prstGeom>
          <a:solidFill>
            <a:srgbClr val="67874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3" y="152401"/>
            <a:ext cx="7266771" cy="63970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Ezt azért mondták, hogy próbára tegyék, és legyen mivel vádolniuk őt. Jézus pedig lehajolt, és ujjával írt a földre. Amikor továbbra is faggatták, felegyenesedett, és ezt mondta nekik: Aki bűntelen közületek, az vessen rá először követ. És lehajolva tovább írt a földre. Azok pedig ezt hallva, egymás után kimentek, kezdve a véneken. Egyedül ő meg az asszony maradt ott a középen. Mikor pedig Jézus felegyenesedett, és senkit sem látott az asszonyon kívül, így szólt hozzá: Asszony, hol vannak a vádlóid? Senki sem ítélt el téged? Ő így felelt: Senki, Uram. Jézus pedig ezt mondta neki: Én sem ítéllek el téged, menj el, és mostantól fogva többé ne vétkezz!</a:t>
            </a:r>
          </a:p>
          <a:p>
            <a:pPr marL="0" indent="0" algn="just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Nézzük meg egyben a történetet, kattints a Bibliára!</a:t>
            </a:r>
            <a:endParaRPr lang="hu-HU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1" name="Kép 10">
            <a:hlinkClick r:id="rId3" action="ppaction://hlinksldjump"/>
            <a:extLst>
              <a:ext uri="{FF2B5EF4-FFF2-40B4-BE49-F238E27FC236}">
                <a16:creationId xmlns:a16="http://schemas.microsoft.com/office/drawing/2014/main" id="{CC99D026-F9A0-42F9-BC50-61C65EFE8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1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388" y="824312"/>
            <a:ext cx="4584921" cy="1949815"/>
          </a:xfrm>
        </p:spPr>
        <p:txBody>
          <a:bodyPr anchor="b">
            <a:normAutofit fontScale="90000"/>
          </a:bodyPr>
          <a:lstStyle/>
          <a:p>
            <a:pPr marL="0" indent="0" algn="ctr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Figyelj a következő kérdésekre, miközben olvasod a történetet!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6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888" y="3216247"/>
            <a:ext cx="4998573" cy="3021497"/>
          </a:xfrm>
        </p:spPr>
        <p:txBody>
          <a:bodyPr anchor="t">
            <a:normAutofit/>
          </a:bodyPr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Mit várnak a farizeusok Jézustól?</a:t>
            </a:r>
          </a:p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Hogyan folytatódik a történet?</a:t>
            </a:r>
            <a:endParaRPr lang="hu-HU" sz="3600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DB8263C-3927-4F9A-979D-FAB5E5231494}"/>
              </a:ext>
            </a:extLst>
          </p:cNvPr>
          <p:cNvSpPr txBox="1">
            <a:spLocks/>
          </p:cNvSpPr>
          <p:nvPr/>
        </p:nvSpPr>
        <p:spPr>
          <a:xfrm>
            <a:off x="2026460" y="109247"/>
            <a:ext cx="9492348" cy="974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farizeusok szemszöge:</a:t>
            </a:r>
            <a:endParaRPr lang="hu-HU" dirty="0"/>
          </a:p>
        </p:txBody>
      </p:sp>
      <p:pic>
        <p:nvPicPr>
          <p:cNvPr id="9" name="Ábra 8" descr="Férfiak csoportja egyszínű kitöltéssel">
            <a:extLst>
              <a:ext uri="{FF2B5EF4-FFF2-40B4-BE49-F238E27FC236}">
                <a16:creationId xmlns:a16="http://schemas.microsoft.com/office/drawing/2014/main" id="{3D47A035-438B-4E7C-900C-F6E227C74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026460" cy="2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468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678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E495D8B-B68C-4E13-A32A-4994A322BB83}"/>
              </a:ext>
            </a:extLst>
          </p:cNvPr>
          <p:cNvSpPr txBox="1"/>
          <p:nvPr/>
        </p:nvSpPr>
        <p:spPr>
          <a:xfrm>
            <a:off x="4487333" y="2150533"/>
            <a:ext cx="4707467" cy="524934"/>
          </a:xfrm>
          <a:prstGeom prst="rect">
            <a:avLst/>
          </a:prstGeom>
          <a:solidFill>
            <a:srgbClr val="67874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3" y="152401"/>
            <a:ext cx="7266771" cy="63970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Ezt azért mondták, hogy próbára tegyék, és legyen mivel vádolniuk őt. Jézus pedig lehajolt, és ujjával írt a földre. Amikor továbbra is faggatták, felegyenesedett, és ezt mondta nekik: Aki bűntelen közületek, az vessen rá először követ. És lehajolva tovább írt a földre. Azok pedig ezt hallva, egymás után kimentek, kezdve a véneken. Egyedül ő meg az asszony maradt ott a középen. Mikor pedig Jézus felegyenesedett, és senkit sem látott az asszonyon kívül, így szólt hozzá: Asszony, hol vannak a vádlóid? Senki sem ítélt el téged? Ő így felelt: Senki, Uram. Jézus pedig ezt mondta neki: Én sem ítéllek el téged, menj el, és mostantól fogva többé ne vétkezz!</a:t>
            </a:r>
          </a:p>
          <a:p>
            <a:pPr marL="0" indent="0" algn="just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Nézzük meg egyben a történetet, kattints a Bibliára!</a:t>
            </a:r>
            <a:endParaRPr lang="hu-HU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1" name="Kép 10">
            <a:hlinkClick r:id="rId3" action="ppaction://hlinksldjump"/>
            <a:extLst>
              <a:ext uri="{FF2B5EF4-FFF2-40B4-BE49-F238E27FC236}">
                <a16:creationId xmlns:a16="http://schemas.microsoft.com/office/drawing/2014/main" id="{CC99D026-F9A0-42F9-BC50-61C65EFE8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91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8D5AAC53-3624-41C3-A6B5-1DA97F290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67874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625" y="1251452"/>
            <a:ext cx="4511843" cy="1966077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hu-HU" sz="4000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</a:t>
            </a:r>
            <a:br>
              <a:rPr lang="hu-HU" sz="4000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meg, hogy szól a történet </a:t>
            </a:r>
            <a:r>
              <a:rPr lang="hu-HU" sz="400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másik </a:t>
            </a:r>
            <a:r>
              <a:rPr lang="hu-HU" sz="4000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fordítás szerint!</a:t>
            </a:r>
            <a:endParaRPr lang="hu-HU" sz="4000" dirty="0">
              <a:solidFill>
                <a:srgbClr val="FBF9F6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3109435"/>
            <a:ext cx="4748143" cy="1291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videóra a történet elindításához!</a:t>
            </a:r>
            <a:endParaRPr lang="en-US" dirty="0">
              <a:solidFill>
                <a:srgbClr val="FBF9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rgbClr val="FBF9F6"/>
              </a:solidFill>
            </a:endParaRPr>
          </a:p>
        </p:txBody>
      </p:sp>
      <p:pic>
        <p:nvPicPr>
          <p:cNvPr id="6" name="Kép 5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2A5B930E-EA90-4C4B-B90C-3A15020072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067" y="4211025"/>
            <a:ext cx="2283339" cy="1617662"/>
          </a:xfrm>
          <a:prstGeom prst="rect">
            <a:avLst/>
          </a:prstGeom>
          <a:ln>
            <a:solidFill>
              <a:srgbClr val="67874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AE256B8-4242-48AB-BD39-1A1853A04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60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32" y="314609"/>
            <a:ext cx="9508067" cy="1376080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Beszéljétek meg az egész csoporttal, milyen szempontokat találtatok!</a:t>
            </a:r>
            <a:endParaRPr lang="hu-HU" sz="4000" dirty="0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365" y="1946773"/>
            <a:ext cx="2539269" cy="6560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Parázna nő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Ábra 5" descr="Nő egyszínű kitöltéssel">
            <a:hlinkClick r:id="rId3" action="ppaction://hlinksldjump"/>
            <a:extLst>
              <a:ext uri="{FF2B5EF4-FFF2-40B4-BE49-F238E27FC236}">
                <a16:creationId xmlns:a16="http://schemas.microsoft.com/office/drawing/2014/main" id="{0CF94983-CB4A-4A92-A401-7EBB4B464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3815" y="2602848"/>
            <a:ext cx="1848485" cy="1848485"/>
          </a:xfrm>
          <a:prstGeom prst="rect">
            <a:avLst/>
          </a:prstGeom>
        </p:spPr>
      </p:pic>
      <p:pic>
        <p:nvPicPr>
          <p:cNvPr id="8" name="Ábra 7" descr="Férfi egyszínű kitöltéssel">
            <a:hlinkClick r:id="rId6" action="ppaction://hlinksldjump"/>
            <a:extLst>
              <a:ext uri="{FF2B5EF4-FFF2-40B4-BE49-F238E27FC236}">
                <a16:creationId xmlns:a16="http://schemas.microsoft.com/office/drawing/2014/main" id="{9812C154-8C9E-4FFC-820D-1FF5B46F8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1212" y="2517738"/>
            <a:ext cx="1848485" cy="1848485"/>
          </a:xfrm>
          <a:prstGeom prst="rect">
            <a:avLst/>
          </a:prstGeom>
        </p:spPr>
      </p:pic>
      <p:pic>
        <p:nvPicPr>
          <p:cNvPr id="10" name="Ábra 9" descr="Férfiak csoportja egyszínű kitöltéssel">
            <a:hlinkClick r:id="rId9" action="ppaction://hlinksldjump"/>
            <a:extLst>
              <a:ext uri="{FF2B5EF4-FFF2-40B4-BE49-F238E27FC236}">
                <a16:creationId xmlns:a16="http://schemas.microsoft.com/office/drawing/2014/main" id="{04BB0AC4-B8B8-472E-8794-E30EDAED8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6357" y="2459557"/>
            <a:ext cx="2224430" cy="2224430"/>
          </a:xfrm>
          <a:prstGeom prst="rect">
            <a:avLst/>
          </a:prstGeom>
        </p:spPr>
      </p:pic>
      <p:sp>
        <p:nvSpPr>
          <p:cNvPr id="14" name="Tartalom helye 2">
            <a:extLst>
              <a:ext uri="{FF2B5EF4-FFF2-40B4-BE49-F238E27FC236}">
                <a16:creationId xmlns:a16="http://schemas.microsoft.com/office/drawing/2014/main" id="{F83182FD-26A8-4D17-BD65-CD85DD87CD61}"/>
              </a:ext>
            </a:extLst>
          </p:cNvPr>
          <p:cNvSpPr txBox="1">
            <a:spLocks/>
          </p:cNvSpPr>
          <p:nvPr/>
        </p:nvSpPr>
        <p:spPr>
          <a:xfrm>
            <a:off x="1423356" y="1946773"/>
            <a:ext cx="2104195" cy="72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6545B0AF-E78A-4AAC-B89E-BD4BF1C29B05}"/>
              </a:ext>
            </a:extLst>
          </p:cNvPr>
          <p:cNvSpPr txBox="1">
            <a:spLocks/>
          </p:cNvSpPr>
          <p:nvPr/>
        </p:nvSpPr>
        <p:spPr>
          <a:xfrm>
            <a:off x="8032976" y="1926751"/>
            <a:ext cx="2991193" cy="86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Farizeusok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CD29D32D-99E3-4BB1-84DD-4E2897B4048E}"/>
              </a:ext>
            </a:extLst>
          </p:cNvPr>
          <p:cNvSpPr txBox="1">
            <a:spLocks/>
          </p:cNvSpPr>
          <p:nvPr/>
        </p:nvSpPr>
        <p:spPr>
          <a:xfrm>
            <a:off x="765578" y="4469621"/>
            <a:ext cx="10588221" cy="222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 volt más Jézus reakciójában?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 volt más a farizeusok reakciójában ahhoz képest, amit vártunk?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 történt másképp mint, amit a parázna nő várhatott?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89D3A12-4179-40EF-87B6-A886100FBE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1" y="370501"/>
            <a:ext cx="5960534" cy="1783080"/>
          </a:xfrm>
        </p:spPr>
        <p:txBody>
          <a:bodyPr anchor="b">
            <a:noAutofit/>
          </a:bodyPr>
          <a:lstStyle/>
          <a:p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Beszélgessetek a következő kérdésekről!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06624"/>
            <a:ext cx="6470905" cy="3822192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Kit akartak igazán elítélni az írástudók és a farizeusok?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gondolsz, miért adták fel az ítéletet?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Sokszor úgy mondunk ítéletet másokról, hogy nem is ismerjük őket. Mit gondolsz, mi alapján, miért?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Volt már olyan, hogy megváltozott a véleményed valakiről, akit korábban elítéltél? Mitől történt változás?</a:t>
            </a:r>
          </a:p>
          <a:p>
            <a:endParaRPr lang="hu-HU" dirty="0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7CFD078-E48B-4601-8BA0-81DA2723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94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46AD7326-1A40-4AF5-A34E-095623151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1CEB95C-000A-4C78-8289-DF2669A9F28F}"/>
              </a:ext>
            </a:extLst>
          </p:cNvPr>
          <p:cNvSpPr txBox="1"/>
          <p:nvPr/>
        </p:nvSpPr>
        <p:spPr>
          <a:xfrm>
            <a:off x="474133" y="2302933"/>
            <a:ext cx="4555067" cy="711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5" name="Google Shape;732;p31">
            <a:extLst>
              <a:ext uri="{FF2B5EF4-FFF2-40B4-BE49-F238E27FC236}">
                <a16:creationId xmlns:a16="http://schemas.microsoft.com/office/drawing/2014/main" id="{1F2E8570-29EC-45D5-B97D-046DF21908D8}"/>
              </a:ext>
            </a:extLst>
          </p:cNvPr>
          <p:cNvSpPr txBox="1">
            <a:spLocks/>
          </p:cNvSpPr>
          <p:nvPr/>
        </p:nvSpPr>
        <p:spPr>
          <a:xfrm>
            <a:off x="304801" y="372533"/>
            <a:ext cx="5006902" cy="607906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ítélkezés a Biblia korában meghatározott törvények szerint történt. Jézus többször találkozott azzal, hogy a farizeusok, akik számára különösen is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fontosak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voltak a törvények, elítéltek másokat. Tették ezt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szavaikkal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magatartásukkal, mindig a törvényre hivatkozva. Jézus a házasságtörő nő történetében ettől eltérő magatartást mutatott. Ő nem ítélkezett.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96973"/>
      </p:ext>
    </p:extLst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46AD7326-1A40-4AF5-A34E-095623151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1CEB95C-000A-4C78-8289-DF2669A9F28F}"/>
              </a:ext>
            </a:extLst>
          </p:cNvPr>
          <p:cNvSpPr txBox="1"/>
          <p:nvPr/>
        </p:nvSpPr>
        <p:spPr>
          <a:xfrm>
            <a:off x="474133" y="2302933"/>
            <a:ext cx="4555067" cy="711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5" name="Google Shape;732;p31">
            <a:extLst>
              <a:ext uri="{FF2B5EF4-FFF2-40B4-BE49-F238E27FC236}">
                <a16:creationId xmlns:a16="http://schemas.microsoft.com/office/drawing/2014/main" id="{1F2E8570-29EC-45D5-B97D-046DF21908D8}"/>
              </a:ext>
            </a:extLst>
          </p:cNvPr>
          <p:cNvSpPr txBox="1">
            <a:spLocks/>
          </p:cNvSpPr>
          <p:nvPr/>
        </p:nvSpPr>
        <p:spPr>
          <a:xfrm>
            <a:off x="304801" y="372533"/>
            <a:ext cx="5006902" cy="607906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 nem jelenti azt, hogy egyetértett a bűnnel. A nő valóban bűnös volt és Jézus mint bűntelen elítélhette volna őt. De Jézus még neki is új esélyt adott, és lehetőséget a megváltozásra. Ezzel példát mutatott a farizeusoknak is. Jézus képmutató ítélkezés helyett ma is arra tanít, hogy a bűnnel ne azonosuljunk, de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bocsássunk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meg és adjunk új lehetőséget.</a:t>
            </a:r>
          </a:p>
        </p:txBody>
      </p:sp>
    </p:spTree>
    <p:extLst>
      <p:ext uri="{BB962C8B-B14F-4D97-AF65-F5344CB8AC3E}">
        <p14:creationId xmlns:p14="http://schemas.microsoft.com/office/powerpoint/2010/main" val="443754189"/>
      </p:ext>
    </p:extLst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„Én sem ítéllek el téged, menj el, és mostantól fogva többé ne vétkezz.” </a:t>
            </a:r>
            <a:b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8,11)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Szerinted miért mondhatta ezt Jézus?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történet csúcspontja, amikor az asszony egyedül marad Jézussal. Ő marad az egyedüli lehetséges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bíra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De máshogyan ítél, mint a Törvény. Jézus az asszonyt a halál útja helyett az élet útjára küldi. Ez az ítélet, amit Jézus hoz: a megbocsátás ítélete. Jézus felszólítja az asszonyt, hogy változzon meg az életvitele. A bűnbocsánatnak van szükségszerű következménye. Ez pedig a megváltozott élet. A bűnbocsánat elfogadása a bűn elhagyásában ölt testet.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00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000" dirty="0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zért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órán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tudjuk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érteni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üzenetet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személyesen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26E0ECD-0711-4A13-A370-D5A7CF89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0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14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8D5AAC53-3624-41C3-A6B5-1DA97F290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67874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20" y="3651404"/>
            <a:ext cx="4748143" cy="1125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b="0" dirty="0">
                <a:latin typeface="Arial" panose="020B0604020202020204" pitchFamily="34" charset="0"/>
                <a:cs typeface="Arial" panose="020B0604020202020204" pitchFamily="34" charset="0"/>
              </a:rPr>
              <a:t>Hallgasd meg ezt az éneket Jézus irgalmasságáról!</a:t>
            </a:r>
            <a:endParaRPr lang="hu-HU" dirty="0">
              <a:solidFill>
                <a:srgbClr val="FBF9F6"/>
              </a:solidFill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174DFDD1-111E-45BB-8F0B-C88AD2F7FD94}"/>
              </a:ext>
            </a:extLst>
          </p:cNvPr>
          <p:cNvSpPr/>
          <p:nvPr/>
        </p:nvSpPr>
        <p:spPr>
          <a:xfrm>
            <a:off x="366553" y="5358126"/>
            <a:ext cx="4620968" cy="87054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216" y="1642491"/>
            <a:ext cx="4511843" cy="156410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Irgalmad tengerében</a:t>
            </a:r>
            <a:endParaRPr lang="hu-HU" sz="5100" dirty="0">
              <a:solidFill>
                <a:srgbClr val="FBF9F6"/>
              </a:solidFill>
            </a:endParaRPr>
          </a:p>
        </p:txBody>
      </p:sp>
      <p:pic>
        <p:nvPicPr>
          <p:cNvPr id="11" name="Kép 10">
            <a:hlinkClick r:id="rId3"/>
            <a:extLst>
              <a:ext uri="{FF2B5EF4-FFF2-40B4-BE49-F238E27FC236}">
                <a16:creationId xmlns:a16="http://schemas.microsoft.com/office/drawing/2014/main" id="{F538552E-D808-4992-86E6-6579759438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08" y="5017727"/>
            <a:ext cx="1574791" cy="160999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540F62F-081A-46EA-A689-4C63D40FD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48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000" dirty="0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ért, mert Isten velünk is irgalmas és kaphatunk új esélyt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Azokért, akiket mi ítéltünk el.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C181E94-3612-4702-AE2F-7A543CEC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603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hu-HU" sz="450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5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874" y="493776"/>
            <a:ext cx="6232651" cy="5722227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el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add meg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sp>
        <p:nvSpPr>
          <p:cNvPr id="53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EB43B4A-DA09-41F8-8EAA-0B6E2CDA9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598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D4D1B7E5-B5CD-422A-ACB4-5742D579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678741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4A532B9-F774-4C11-9809-1485731C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B934DCCC-0686-48D0-A679-8FC8897F31E6}"/>
              </a:ext>
            </a:extLst>
          </p:cNvPr>
          <p:cNvSpPr/>
          <p:nvPr/>
        </p:nvSpPr>
        <p:spPr>
          <a:xfrm>
            <a:off x="-3048" y="6608490"/>
            <a:ext cx="12195048" cy="2616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https://pixabay.com/hu/</a:t>
            </a:r>
            <a:r>
              <a:rPr lang="hu-HU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oldalon találhatóak és ingyenesen letölthetők!</a:t>
            </a:r>
            <a:endParaRPr lang="hu-HU" sz="11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19492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8D5AAC53-3624-41C3-A6B5-1DA97F290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67874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371" y="1986724"/>
            <a:ext cx="4511843" cy="156410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5100" dirty="0">
              <a:solidFill>
                <a:srgbClr val="FBF9F6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261" y="3308684"/>
            <a:ext cx="4748143" cy="1125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b="0" dirty="0">
                <a:latin typeface="Arial" panose="020B0604020202020204" pitchFamily="34" charset="0"/>
                <a:cs typeface="Arial" panose="020B0604020202020204" pitchFamily="34" charset="0"/>
              </a:rPr>
              <a:t>Az ének szövegét a </a:t>
            </a:r>
            <a:br>
              <a:rPr lang="hu-H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0" dirty="0">
                <a:latin typeface="Arial" panose="020B0604020202020204" pitchFamily="34" charset="0"/>
                <a:cs typeface="Arial" panose="020B0604020202020204" pitchFamily="34" charset="0"/>
              </a:rPr>
              <a:t>videóban találod.</a:t>
            </a:r>
            <a:endParaRPr lang="hu-HU" dirty="0">
              <a:solidFill>
                <a:srgbClr val="FBF9F6"/>
              </a:solidFill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174DFDD1-111E-45BB-8F0B-C88AD2F7FD94}"/>
              </a:ext>
            </a:extLst>
          </p:cNvPr>
          <p:cNvSpPr/>
          <p:nvPr/>
        </p:nvSpPr>
        <p:spPr>
          <a:xfrm>
            <a:off x="366553" y="5358126"/>
            <a:ext cx="4620968" cy="87054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>
            <a:hlinkClick r:id="rId3"/>
            <a:extLst>
              <a:ext uri="{FF2B5EF4-FFF2-40B4-BE49-F238E27FC236}">
                <a16:creationId xmlns:a16="http://schemas.microsoft.com/office/drawing/2014/main" id="{F538552E-D808-4992-86E6-6579759438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08" y="5017727"/>
            <a:ext cx="1574791" cy="160999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37FE06-6803-493E-81BA-E077D6584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94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42D9C5-3B36-4302-BD15-791B9408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858" y="783857"/>
            <a:ext cx="2700356" cy="17474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Beszélgessetek a padtársaddal!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3857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4925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35EFDE-5DF5-49A4-8926-2AF090D4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99258"/>
            <a:ext cx="6894576" cy="252860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Olvasd el a rajzon lévő fiatalok gondolatait! Mit gondolsz róluk?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Kiről mondják vagy gondolják ezeket?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 hogyan reagálnál ezekre a jelzőkre?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C84A905A-43BA-470F-977D-BE36C27C74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56" y="2531284"/>
            <a:ext cx="8451168" cy="432671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2B4E4E1-73E1-4C63-A0D9-1A3654408F81}"/>
              </a:ext>
            </a:extLst>
          </p:cNvPr>
          <p:cNvSpPr txBox="1"/>
          <p:nvPr/>
        </p:nvSpPr>
        <p:spPr>
          <a:xfrm>
            <a:off x="8916680" y="3903345"/>
            <a:ext cx="31865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Éltél már át hasonló helyzetet, mint ami a rajzon van? Meséld el!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Vajon mi kerülhet a kérdőjel helyére?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D96F2BC4-2EE8-4CCF-8C18-90172B21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" y="0"/>
            <a:ext cx="1400164" cy="1368000"/>
          </a:xfrm>
          <a:prstGeom prst="rect">
            <a:avLst/>
          </a:prstGeom>
        </p:spPr>
      </p:pic>
      <p:pic>
        <p:nvPicPr>
          <p:cNvPr id="19" name="Kép 18" descr="A képen szöveg látható&#10;&#10;Automatikusan generált leírás">
            <a:extLst>
              <a:ext uri="{FF2B5EF4-FFF2-40B4-BE49-F238E27FC236}">
                <a16:creationId xmlns:a16="http://schemas.microsoft.com/office/drawing/2014/main" id="{46710157-1429-479C-AAF1-C78176C19F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3114" flipH="1">
            <a:off x="9217107" y="2504122"/>
            <a:ext cx="2438661" cy="12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38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678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Olvassuk el a Bibliából a János 8,1-5-öt!</a:t>
            </a:r>
            <a:endParaRPr lang="hu-HU" sz="5400" dirty="0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601299"/>
            <a:ext cx="7266771" cy="39275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„Jézus pedig kiment az Olajfák hegyére. De korán reggel ismét megjelent a templomban, és az egész nép hozzásereglett; ő pedig leült, és tanította őket. </a:t>
            </a:r>
          </a:p>
          <a:p>
            <a:pPr marL="0" indent="0" algn="just">
              <a:buNone/>
            </a:pPr>
            <a:r>
              <a:rPr lang="hu-HU" sz="2400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Ekkor odavezettek az írástudók és a farizeusok egy asszonyt, akit házasságtörésen értek, középre állították, és így szóltak Jézushoz: Mester, ezt az asszonyt házasságtörés közben tetten érték. Mózes azt parancsolta nekünk a törvényben, hogy kövezzük meg az ilyeneket. Hát te mit mondasz?”</a:t>
            </a:r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9AD17B7-FACD-44ED-89CC-E761A15F3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4471A00-5BB1-4067-AA08-05E29253E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611" y="1368000"/>
            <a:ext cx="2556398" cy="12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4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038816"/>
          </a:xfrm>
        </p:spPr>
        <p:txBody>
          <a:bodyPr anchor="b">
            <a:normAutofit/>
          </a:bodyPr>
          <a:lstStyle/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Mózesi törvények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82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Keressük meg, hogy milyen törvényre hivatkoznak a  farizeusok!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Keresd meg a Bibliában!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otthon papíralapú Bibliád, akkor kattints az igehelyekre az online Biblia eléréséhez!</a:t>
            </a:r>
          </a:p>
          <a:p>
            <a:endParaRPr lang="hu-HU" dirty="0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919C48B-E470-47CC-8474-D07C8E009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8B3C8FC-67FA-4DC6-921B-AB3531DF6D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17" y="1119005"/>
            <a:ext cx="3673227" cy="183661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297761" y="4421484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6"/>
              </a:rPr>
              <a:t>2Móz 20,10</a:t>
            </a:r>
          </a:p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7120626" y="4421484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7"/>
              </a:rPr>
              <a:t>5Móz 22,22-24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10593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32" y="314609"/>
            <a:ext cx="9508067" cy="1376080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Válaszd ki, kinek a nézőpontjából szeretnéd megnézni a történet folytatását!</a:t>
            </a:r>
            <a:endParaRPr lang="hu-HU" sz="4000" dirty="0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811" y="2279413"/>
            <a:ext cx="2857330" cy="730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Parázna nő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Ábra 5" descr="Nő egyszínű kitöltéssel">
            <a:hlinkClick r:id="rId3" action="ppaction://hlinksldjump"/>
            <a:extLst>
              <a:ext uri="{FF2B5EF4-FFF2-40B4-BE49-F238E27FC236}">
                <a16:creationId xmlns:a16="http://schemas.microsoft.com/office/drawing/2014/main" id="{0CF94983-CB4A-4A92-A401-7EBB4B464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3872" y="3149208"/>
            <a:ext cx="2221208" cy="2221208"/>
          </a:xfrm>
          <a:prstGeom prst="rect">
            <a:avLst/>
          </a:prstGeom>
        </p:spPr>
      </p:pic>
      <p:pic>
        <p:nvPicPr>
          <p:cNvPr id="8" name="Ábra 7" descr="Férfi egyszínű kitöltéssel">
            <a:hlinkClick r:id="rId6" action="ppaction://hlinksldjump"/>
            <a:extLst>
              <a:ext uri="{FF2B5EF4-FFF2-40B4-BE49-F238E27FC236}">
                <a16:creationId xmlns:a16="http://schemas.microsoft.com/office/drawing/2014/main" id="{9812C154-8C9E-4FFC-820D-1FF5B46F8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4982" y="3149208"/>
            <a:ext cx="2221208" cy="2221208"/>
          </a:xfrm>
          <a:prstGeom prst="rect">
            <a:avLst/>
          </a:prstGeom>
        </p:spPr>
      </p:pic>
      <p:pic>
        <p:nvPicPr>
          <p:cNvPr id="10" name="Ábra 9" descr="Férfiak csoportja egyszínű kitöltéssel">
            <a:hlinkClick r:id="rId9" action="ppaction://hlinksldjump"/>
            <a:extLst>
              <a:ext uri="{FF2B5EF4-FFF2-40B4-BE49-F238E27FC236}">
                <a16:creationId xmlns:a16="http://schemas.microsoft.com/office/drawing/2014/main" id="{04BB0AC4-B8B8-472E-8794-E30EDAED8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6358" y="3149208"/>
            <a:ext cx="2224430" cy="2224430"/>
          </a:xfrm>
          <a:prstGeom prst="rect">
            <a:avLst/>
          </a:prstGeom>
        </p:spPr>
      </p:pic>
      <p:sp>
        <p:nvSpPr>
          <p:cNvPr id="14" name="Tartalom helye 2">
            <a:extLst>
              <a:ext uri="{FF2B5EF4-FFF2-40B4-BE49-F238E27FC236}">
                <a16:creationId xmlns:a16="http://schemas.microsoft.com/office/drawing/2014/main" id="{F83182FD-26A8-4D17-BD65-CD85DD87CD61}"/>
              </a:ext>
            </a:extLst>
          </p:cNvPr>
          <p:cNvSpPr txBox="1">
            <a:spLocks/>
          </p:cNvSpPr>
          <p:nvPr/>
        </p:nvSpPr>
        <p:spPr>
          <a:xfrm>
            <a:off x="1393489" y="2279413"/>
            <a:ext cx="2104195" cy="72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6545B0AF-E78A-4AAC-B89E-BD4BF1C29B05}"/>
              </a:ext>
            </a:extLst>
          </p:cNvPr>
          <p:cNvSpPr txBox="1">
            <a:spLocks/>
          </p:cNvSpPr>
          <p:nvPr/>
        </p:nvSpPr>
        <p:spPr>
          <a:xfrm>
            <a:off x="8029632" y="2279413"/>
            <a:ext cx="2991193" cy="86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Farizeusok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CD29D32D-99E3-4BB1-84DD-4E2897B4048E}"/>
              </a:ext>
            </a:extLst>
          </p:cNvPr>
          <p:cNvSpPr txBox="1">
            <a:spLocks/>
          </p:cNvSpPr>
          <p:nvPr/>
        </p:nvSpPr>
        <p:spPr>
          <a:xfrm>
            <a:off x="765578" y="5323064"/>
            <a:ext cx="10588221" cy="13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Kattints arra az alakra, amelyiket választod!</a:t>
            </a:r>
            <a:endParaRPr lang="hu-HU" sz="2800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1B91CA9-BC38-443F-87B6-59425654B2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3" y="-24741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3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197351-14A5-4D70-A3D3-9432BCB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388" y="824312"/>
            <a:ext cx="4584921" cy="1949815"/>
          </a:xfrm>
        </p:spPr>
        <p:txBody>
          <a:bodyPr anchor="b">
            <a:normAutofit fontScale="90000"/>
          </a:bodyPr>
          <a:lstStyle/>
          <a:p>
            <a:pPr marL="0" indent="0" algn="ctr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Figyelj a következő kérdésekre, miközben olvasod a történetet!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6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78741"/>
          </a:solidFill>
          <a:ln w="38100" cap="rnd">
            <a:solidFill>
              <a:srgbClr val="67874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888" y="3216247"/>
            <a:ext cx="4998573" cy="3021497"/>
          </a:xfrm>
        </p:spPr>
        <p:txBody>
          <a:bodyPr anchor="t">
            <a:normAutofit/>
          </a:bodyPr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Mit tesz, mit mond Jézus? </a:t>
            </a:r>
          </a:p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Hogyan folytatódik a történet?</a:t>
            </a:r>
            <a:endParaRPr lang="hu-HU" sz="3600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DB8263C-3927-4F9A-979D-FAB5E5231494}"/>
              </a:ext>
            </a:extLst>
          </p:cNvPr>
          <p:cNvSpPr txBox="1">
            <a:spLocks/>
          </p:cNvSpPr>
          <p:nvPr/>
        </p:nvSpPr>
        <p:spPr>
          <a:xfrm>
            <a:off x="1348302" y="142924"/>
            <a:ext cx="9492348" cy="974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szemszöge:</a:t>
            </a:r>
            <a:endParaRPr lang="hu-HU" dirty="0"/>
          </a:p>
        </p:txBody>
      </p:sp>
      <p:pic>
        <p:nvPicPr>
          <p:cNvPr id="10" name="Ábra 9" descr="Férfi egyszínű kitöltéssel">
            <a:extLst>
              <a:ext uri="{FF2B5EF4-FFF2-40B4-BE49-F238E27FC236}">
                <a16:creationId xmlns:a16="http://schemas.microsoft.com/office/drawing/2014/main" id="{476379EE-ECF4-488E-BF92-FB3FB283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4633" y="207237"/>
            <a:ext cx="1721728" cy="17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93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678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E495D8B-B68C-4E13-A32A-4994A322BB83}"/>
              </a:ext>
            </a:extLst>
          </p:cNvPr>
          <p:cNvSpPr txBox="1"/>
          <p:nvPr/>
        </p:nvSpPr>
        <p:spPr>
          <a:xfrm>
            <a:off x="4487333" y="2150533"/>
            <a:ext cx="4707467" cy="524934"/>
          </a:xfrm>
          <a:prstGeom prst="rect">
            <a:avLst/>
          </a:prstGeom>
          <a:solidFill>
            <a:srgbClr val="67874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5E299-4C8E-45F7-97D3-2CE9F6E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3" y="152401"/>
            <a:ext cx="7266771" cy="63970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Ezt azért mondták, hogy próbára tegyék, és legyen mivel vádolniuk őt. Jézus pedig lehajolt, és ujjával írt a földre. Amikor továbbra is faggatták, felegyenesedett, és ezt mondta nekik: Aki bűntelen közületek, az vessen rá először követ. És lehajolva tovább írt a földre. Azok pedig ezt hallva, egymás után kimentek, kezdve a véneken. Egyedül ő meg az asszony maradt ott a középen. Mikor pedig Jézus felegyenesedett, és senkit sem látott az asszonyon kívül, így szólt hozzá: Asszony, hol vannak a vádlóid? Senki sem ítélt el téged? Ő így felelt: Senki, Uram. Jézus pedig ezt mondta neki: Én sem ítéllek el téged, menj el, és mostantól fogva többé ne vétkezz!</a:t>
            </a:r>
          </a:p>
          <a:p>
            <a:pPr marL="0" indent="0" algn="just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Nézzük meg egyben a történetet, kattints a Bibliára!</a:t>
            </a:r>
            <a:endParaRPr lang="hu-HU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82B943C-4552-4271-A212-DD15A6A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1" name="Kép 10">
            <a:hlinkClick r:id="rId3" action="ppaction://hlinksldjump"/>
            <a:extLst>
              <a:ext uri="{FF2B5EF4-FFF2-40B4-BE49-F238E27FC236}">
                <a16:creationId xmlns:a16="http://schemas.microsoft.com/office/drawing/2014/main" id="{CC99D026-F9A0-42F9-BC50-61C65EFE8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1099</Words>
  <Application>Microsoft Office PowerPoint</Application>
  <PresentationFormat>Szélesvásznú</PresentationFormat>
  <Paragraphs>77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Modern Love</vt:lpstr>
      <vt:lpstr>The Hand</vt:lpstr>
      <vt:lpstr>SketchyVTI</vt:lpstr>
      <vt:lpstr>Ítélkezés és krisztusi elfogadás:</vt:lpstr>
      <vt:lpstr>Imádkozzunk!</vt:lpstr>
      <vt:lpstr>Énekeljünk! </vt:lpstr>
      <vt:lpstr>Beszélgessetek a padtársaddal!</vt:lpstr>
      <vt:lpstr>Olvassuk el a Bibliából a János 8,1-5-öt!</vt:lpstr>
      <vt:lpstr>Mózesi törvények</vt:lpstr>
      <vt:lpstr>Válaszd ki, kinek a nézőpontjából szeretnéd megnézni a történet folytatását!</vt:lpstr>
      <vt:lpstr>Figyelj a következő kérdésekre, miközben olvasod a történetet!</vt:lpstr>
      <vt:lpstr>PowerPoint-bemutató</vt:lpstr>
      <vt:lpstr>Figyelj a következő kérdésekre, miközben olvasod a történetet!</vt:lpstr>
      <vt:lpstr>PowerPoint-bemutató</vt:lpstr>
      <vt:lpstr>Figyelj a következő kérdésekre, miközben olvasod a történetet!</vt:lpstr>
      <vt:lpstr>PowerPoint-bemutató</vt:lpstr>
      <vt:lpstr>Hallgasd  meg, hogy szól a történet egy másik fordítás szerint!</vt:lpstr>
      <vt:lpstr>Beszéljétek meg az egész csoporttal, milyen szempontokat találtatok!</vt:lpstr>
      <vt:lpstr>Beszélgessetek a következő kérdésekről!</vt:lpstr>
      <vt:lpstr>PowerPoint-bemutató</vt:lpstr>
      <vt:lpstr>PowerPoint-bemutató</vt:lpstr>
      <vt:lpstr>„Én sem ítéllek el téged, menj el, és mostantól fogva többé ne vétkezz.”  (Jn 8,11)</vt:lpstr>
      <vt:lpstr>Irgalmad tengerében</vt:lpstr>
      <vt:lpstr>Imádkozzunk!</vt:lpstr>
      <vt:lpstr>Imádkozzunk!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Ítélkezés és krisztusi elfogadás:</dc:title>
  <dc:creator>Kincső Sándor</dc:creator>
  <cp:lastModifiedBy>RPI</cp:lastModifiedBy>
  <cp:revision>29</cp:revision>
  <dcterms:created xsi:type="dcterms:W3CDTF">2021-02-26T13:40:13Z</dcterms:created>
  <dcterms:modified xsi:type="dcterms:W3CDTF">2022-03-29T09:49:18Z</dcterms:modified>
</cp:coreProperties>
</file>