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3"/>
  </p:notesMasterIdLst>
  <p:sldIdLst>
    <p:sldId id="340" r:id="rId2"/>
    <p:sldId id="323" r:id="rId3"/>
    <p:sldId id="310" r:id="rId4"/>
    <p:sldId id="342" r:id="rId5"/>
    <p:sldId id="363" r:id="rId6"/>
    <p:sldId id="364" r:id="rId7"/>
    <p:sldId id="365" r:id="rId8"/>
    <p:sldId id="366" r:id="rId9"/>
    <p:sldId id="352" r:id="rId10"/>
    <p:sldId id="347" r:id="rId11"/>
    <p:sldId id="326" r:id="rId12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AE2E51"/>
    <a:srgbClr val="CAEBFB"/>
    <a:srgbClr val="F6C6ED"/>
    <a:srgbClr val="F1B051"/>
    <a:srgbClr val="A51B8B"/>
    <a:srgbClr val="F7D097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2021. 07. 29.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2021. 07. 29.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2021. 07. 29.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2021. 07. 29.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2021. 07. 29.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2021. 07. 29.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2021. 07. 29.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2021. 07. 29.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2021. 07. 29.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2021. 07. 29.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2021. 07. 29.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2021. 07. 29.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2021. 07. 29.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eformata.sk/data/attachments/2017/01/15/399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bibliamindenkie.hu/uj/ACT/6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8923" y="3360915"/>
            <a:ext cx="11691257" cy="2123658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Hitvallók az egyháztörténelemben</a:t>
            </a:r>
            <a:r>
              <a:rPr lang="hu-HU" altLang="hu-HU" sz="4000" dirty="0">
                <a:cs typeface="Arial" panose="020B0604020202020204" pitchFamily="34" charset="0"/>
              </a:rPr>
              <a:t> </a:t>
            </a:r>
            <a:r>
              <a:rPr lang="hu-HU" altLang="hu-HU" sz="4000" dirty="0" smtClean="0">
                <a:solidFill>
                  <a:srgbClr val="AE2E51"/>
                </a:solidFill>
                <a:cs typeface="Arial" panose="020B0604020202020204" pitchFamily="34" charset="0"/>
              </a:rPr>
              <a:t>2.</a:t>
            </a:r>
          </a:p>
          <a:p>
            <a:pPr algn="ctr" eaLnBrk="1" hangingPunct="1"/>
            <a:r>
              <a:rPr lang="hu-HU" altLang="hu-HU" sz="4000" dirty="0" smtClean="0">
                <a:solidFill>
                  <a:srgbClr val="AE2E51"/>
                </a:solidFill>
                <a:cs typeface="Arial" panose="020B0604020202020204" pitchFamily="34" charset="0"/>
              </a:rPr>
              <a:t>István vértanú</a:t>
            </a:r>
            <a:endParaRPr lang="hu-HU" altLang="hu-HU" sz="4400" dirty="0" smtClean="0">
              <a:solidFill>
                <a:srgbClr val="AE2E5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  <p:sp>
        <p:nvSpPr>
          <p:cNvPr id="3" name="Lekerekített téglalapbuborék 2"/>
          <p:cNvSpPr/>
          <p:nvPr/>
        </p:nvSpPr>
        <p:spPr>
          <a:xfrm>
            <a:off x="2628901" y="184243"/>
            <a:ext cx="9563100" cy="5465443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800" dirty="0" smtClean="0">
                <a:solidFill>
                  <a:schemeClr val="tx1"/>
                </a:solidFill>
              </a:rPr>
              <a:t>Kerültél már olyan helyzetbe, amikor ki kellett állnod a hitedért? Valószínűleg nem kellett attól tartanod, hogy az életedre törnek, de lehet, hogy veszélyesnek és nehéznek tartottad.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err="1" smtClean="0">
                <a:solidFill>
                  <a:schemeClr val="tx1"/>
                </a:solidFill>
              </a:rPr>
              <a:t>Gyűjts</a:t>
            </a:r>
            <a:r>
              <a:rPr lang="hu-HU" sz="2800" dirty="0" smtClean="0">
                <a:solidFill>
                  <a:schemeClr val="tx1"/>
                </a:solidFill>
              </a:rPr>
              <a:t> olyan helyzeteket, amikor ma egy </a:t>
            </a:r>
            <a:r>
              <a:rPr lang="hu-HU" sz="2800" dirty="0" err="1" smtClean="0">
                <a:solidFill>
                  <a:schemeClr val="tx1"/>
                </a:solidFill>
              </a:rPr>
              <a:t>korodbeli</a:t>
            </a:r>
            <a:r>
              <a:rPr lang="hu-HU" sz="2800" dirty="0" smtClean="0">
                <a:solidFill>
                  <a:schemeClr val="tx1"/>
                </a:solidFill>
              </a:rPr>
              <a:t> fiatal a hitét felvállalhatja!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Fogalmazz meg tanácsokat, hogyan lehet ma az Istenbe vetett hitünk mellett maradni!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A válaszaidat le is írhatod, de akár egy hanganyagot is készíthetsz róluk!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</a:rPr>
              <a:t>Küldd el a Hittanoktatódnak!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2628900" y="63398"/>
            <a:ext cx="8882743" cy="1446993"/>
          </a:xfrm>
          <a:prstGeom prst="roundRect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tx1"/>
                </a:solidFill>
                <a:hlinkClick r:id="rId2"/>
              </a:rPr>
              <a:t>Hallgasd meg ezt az éneket! </a:t>
            </a:r>
            <a:endParaRPr lang="hu-HU" sz="2600" dirty="0" smtClean="0">
              <a:solidFill>
                <a:schemeClr val="tx1"/>
              </a:solidFill>
            </a:endParaRPr>
          </a:p>
          <a:p>
            <a:pPr algn="ctr"/>
            <a:r>
              <a:rPr lang="hu-HU" sz="2600" dirty="0" smtClean="0">
                <a:solidFill>
                  <a:schemeClr val="tx1"/>
                </a:solidFill>
              </a:rPr>
              <a:t>Mit gondolsz, miről szólhat? </a:t>
            </a:r>
          </a:p>
          <a:p>
            <a:pPr algn="ctr"/>
            <a:r>
              <a:rPr lang="hu-HU" sz="2600" dirty="0" smtClean="0">
                <a:solidFill>
                  <a:schemeClr val="tx1"/>
                </a:solidFill>
              </a:rPr>
              <a:t>Mit gondolsz, aki írta, milyen helyzetben lehetett?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963"/>
            <a:ext cx="2161598" cy="216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901" y="1510392"/>
            <a:ext cx="9444371" cy="51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0" y="2354061"/>
            <a:ext cx="5502728" cy="4227218"/>
          </a:xfrm>
          <a:prstGeom prst="roundRec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</a:rPr>
              <a:t>Az énekről</a:t>
            </a:r>
          </a:p>
          <a:p>
            <a:pPr algn="just"/>
            <a:endParaRPr lang="hu-HU" sz="2400" b="1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református énekeskönyv 399. dicséretét hallhattad. Az ének 1555-ből származik. Egy olyan korszakból, amikor a protestánsokat a hitük miatt üldözték.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De nemcsak akkor, hanem jóval korábban is szenvedtek a hitük miatt a keresztyének.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45" y="194061"/>
            <a:ext cx="2184776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5992587" y="0"/>
            <a:ext cx="6199414" cy="65812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</a:rPr>
              <a:t>Az első keresztyénüldözések</a:t>
            </a:r>
          </a:p>
          <a:p>
            <a:pPr algn="just"/>
            <a:endParaRPr lang="hu-HU" sz="2400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Az </a:t>
            </a:r>
            <a:r>
              <a:rPr lang="hu-HU" sz="2400" dirty="0">
                <a:solidFill>
                  <a:schemeClr val="tx1"/>
                </a:solidFill>
              </a:rPr>
              <a:t>első keresztyénekből pünkösd után jött létre az ősgyülekezet. 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Ez </a:t>
            </a:r>
            <a:r>
              <a:rPr lang="hu-HU" sz="2400" dirty="0">
                <a:solidFill>
                  <a:schemeClr val="tx1"/>
                </a:solidFill>
              </a:rPr>
              <a:t>a közösség az apostolok vezetése alatt igyekezett megvalósítani mindazt, amit Jézus hirdetett. Igazi közösséget éltek </a:t>
            </a:r>
            <a:r>
              <a:rPr lang="hu-HU" sz="2400" dirty="0" smtClean="0">
                <a:solidFill>
                  <a:schemeClr val="tx1"/>
                </a:solidFill>
              </a:rPr>
              <a:t>meg. Közösen imádkoztak, énekeltek, hallgatták, ahogyan az apostolok Jézus tanításait adják tovább nekik. A gazdagabbak gondoskodtak a szegényekről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Az életük mégsem volt túl könnyű.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</a:t>
            </a:r>
            <a:r>
              <a:rPr lang="hu-HU" sz="2400" dirty="0">
                <a:solidFill>
                  <a:schemeClr val="tx1"/>
                </a:solidFill>
              </a:rPr>
              <a:t>közösséget külső és belső támadások is érték. A külső támadások elsősorban a keresztyénüldözések voltak.</a:t>
            </a:r>
          </a:p>
        </p:txBody>
      </p:sp>
    </p:spTree>
    <p:extLst>
      <p:ext uri="{BB962C8B-B14F-4D97-AF65-F5344CB8AC3E}">
        <p14:creationId xmlns:p14="http://schemas.microsoft.com/office/powerpoint/2010/main" val="32400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2988128" y="476275"/>
            <a:ext cx="9203871" cy="5908196"/>
          </a:xfrm>
          <a:prstGeom prst="roundRec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>
                <a:solidFill>
                  <a:schemeClr val="tx1"/>
                </a:solidFill>
              </a:rPr>
              <a:t>A gyülekezet növekedése miatt szükség volt új szolgálók beállítására </a:t>
            </a:r>
            <a:r>
              <a:rPr lang="hu-HU" sz="2400" dirty="0" smtClean="0">
                <a:solidFill>
                  <a:schemeClr val="tx1"/>
                </a:solidFill>
              </a:rPr>
              <a:t>is. Új tisztséget hoztak létre: a diakónust.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Hét </a:t>
            </a:r>
            <a:r>
              <a:rPr lang="hu-HU" sz="2400" dirty="0">
                <a:solidFill>
                  <a:schemeClr val="tx1"/>
                </a:solidFill>
              </a:rPr>
              <a:t>diakónust választottak, akik elsősorban olyan szolgálatokat végeztek, amiket ma szociális munkának neveznénk. Gondoskodtak az özvegyekről, szegényekről, de szolgáltak a közös étkezéseken az asztal körül is. Az első diakónusok elsősorban görög nyelvű zsidók voltak, akik ilyen módon nem csak saját népük között, hanem a pogányoknak is hirdethették az evangéliumot. Közéjük tartozott </a:t>
            </a:r>
            <a:r>
              <a:rPr lang="hu-HU" sz="2400" dirty="0" smtClean="0">
                <a:solidFill>
                  <a:schemeClr val="tx1"/>
                </a:solidFill>
              </a:rPr>
              <a:t>István is.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István </a:t>
            </a:r>
            <a:r>
              <a:rPr lang="hu-HU" sz="2400" dirty="0">
                <a:solidFill>
                  <a:schemeClr val="tx1"/>
                </a:solidFill>
              </a:rPr>
              <a:t>egész életében hűséges volt Jézushoz. Amikor megvádolták, ő Istenre bízta magát. </a:t>
            </a:r>
            <a:r>
              <a:rPr lang="hu-HU" sz="2400" dirty="0" smtClean="0">
                <a:solidFill>
                  <a:schemeClr val="tx1"/>
                </a:solidFill>
              </a:rPr>
              <a:t>Mi történt vele? 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A </a:t>
            </a:r>
            <a:r>
              <a:rPr lang="hu-HU" sz="2400" dirty="0" smtClean="0">
                <a:solidFill>
                  <a:schemeClr val="tx1"/>
                </a:solidFill>
              </a:rPr>
              <a:t>linkre kattintva az Interneten is elolvashatod az </a:t>
            </a:r>
            <a:r>
              <a:rPr lang="hu-HU" sz="2400" dirty="0" smtClean="0">
                <a:solidFill>
                  <a:schemeClr val="tx1"/>
                </a:solidFill>
              </a:rPr>
              <a:t>Igeszakaszt!</a:t>
            </a:r>
          </a:p>
          <a:p>
            <a:pPr algn="just"/>
            <a:r>
              <a:rPr lang="hu-HU" sz="2400" dirty="0" err="1" smtClean="0">
                <a:solidFill>
                  <a:schemeClr val="tx1"/>
                </a:solidFill>
                <a:hlinkClick r:id="rId2"/>
              </a:rPr>
              <a:t>Apcsel</a:t>
            </a:r>
            <a:r>
              <a:rPr lang="hu-HU" sz="2400" smtClean="0">
                <a:solidFill>
                  <a:schemeClr val="tx1"/>
                </a:solidFill>
                <a:hlinkClick r:id="rId2"/>
              </a:rPr>
              <a:t> 6,1-15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45" y="194061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4000" b="-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buborék 5"/>
          <p:cNvSpPr/>
          <p:nvPr/>
        </p:nvSpPr>
        <p:spPr>
          <a:xfrm>
            <a:off x="7266214" y="0"/>
            <a:ext cx="4604657" cy="1502229"/>
          </a:xfrm>
          <a:prstGeom prst="wedgeRoundRectCallou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„Íme</a:t>
            </a:r>
            <a:r>
              <a:rPr lang="hu-HU" sz="2000" dirty="0">
                <a:solidFill>
                  <a:schemeClr val="tx1"/>
                </a:solidFill>
              </a:rPr>
              <a:t>, látom a megnyílt eget és az Emberfiát, amint Isten jobbja felől áll</a:t>
            </a:r>
            <a:r>
              <a:rPr lang="hu-HU" sz="2000" dirty="0" smtClean="0">
                <a:solidFill>
                  <a:schemeClr val="tx1"/>
                </a:solidFill>
              </a:rPr>
              <a:t>.”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Apostolok Cselekedetei 7,56 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2988128" y="476275"/>
            <a:ext cx="9203871" cy="5908196"/>
          </a:xfrm>
          <a:prstGeom prst="roundRec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800" b="1" dirty="0" smtClean="0">
                <a:solidFill>
                  <a:schemeClr val="tx1"/>
                </a:solidFill>
              </a:rPr>
              <a:t>István hitvallása</a:t>
            </a:r>
          </a:p>
          <a:p>
            <a:pPr algn="just"/>
            <a:endParaRPr lang="hu-HU" sz="2800" b="1" dirty="0" smtClean="0">
              <a:solidFill>
                <a:schemeClr val="tx1"/>
              </a:solidFill>
            </a:endParaRPr>
          </a:p>
          <a:p>
            <a:pPr algn="just"/>
            <a:r>
              <a:rPr lang="hu-HU" sz="2600" dirty="0">
                <a:solidFill>
                  <a:schemeClr val="tx1"/>
                </a:solidFill>
              </a:rPr>
              <a:t>István </a:t>
            </a:r>
            <a:r>
              <a:rPr lang="hu-HU" sz="2600" dirty="0" smtClean="0">
                <a:solidFill>
                  <a:schemeClr val="tx1"/>
                </a:solidFill>
              </a:rPr>
              <a:t>a </a:t>
            </a:r>
            <a:r>
              <a:rPr lang="hu-HU" sz="2600" dirty="0">
                <a:solidFill>
                  <a:schemeClr val="tx1"/>
                </a:solidFill>
              </a:rPr>
              <a:t>Nagytanács előtt bizonyságot tett. Izráel történetén keresztül arról beszélt, Isten hogyan mutatta meg kegyelmét, és váltotta meg a világot. Beszéde végén a nagytanács tagjai nagy haragra gerjedtek ellene. István azonban nem ezt a haragot látta, </a:t>
            </a:r>
            <a:r>
              <a:rPr lang="hu-HU" sz="2600" dirty="0" smtClean="0">
                <a:solidFill>
                  <a:schemeClr val="tx1"/>
                </a:solidFill>
              </a:rPr>
              <a:t>hanem azt, hogy </a:t>
            </a:r>
            <a:r>
              <a:rPr lang="hu-HU" sz="2600" dirty="0">
                <a:solidFill>
                  <a:schemeClr val="tx1"/>
                </a:solidFill>
              </a:rPr>
              <a:t>Isten megnyitotta számára az eget. Látta az Emberfiát, azaz Jézust, az Atya jobbján. </a:t>
            </a:r>
            <a:endParaRPr lang="hu-HU" sz="2600" dirty="0" smtClean="0">
              <a:solidFill>
                <a:schemeClr val="tx1"/>
              </a:solidFill>
            </a:endParaRPr>
          </a:p>
          <a:p>
            <a:pPr algn="just"/>
            <a:r>
              <a:rPr lang="hu-HU" sz="2600" dirty="0" smtClean="0">
                <a:solidFill>
                  <a:schemeClr val="tx1"/>
                </a:solidFill>
              </a:rPr>
              <a:t>Az </a:t>
            </a:r>
            <a:r>
              <a:rPr lang="hu-HU" sz="2600" dirty="0">
                <a:solidFill>
                  <a:schemeClr val="tx1"/>
                </a:solidFill>
              </a:rPr>
              <a:t>ott lévők hangos kiabálás közepette kivitték a városon kívülre Istvánt, és megkövezték. </a:t>
            </a:r>
            <a:endParaRPr lang="hu-HU" sz="2600" dirty="0" smtClean="0">
              <a:solidFill>
                <a:schemeClr val="tx1"/>
              </a:solidFill>
            </a:endParaRPr>
          </a:p>
          <a:p>
            <a:pPr algn="just"/>
            <a:r>
              <a:rPr lang="hu-HU" sz="2600" b="1" dirty="0" smtClean="0">
                <a:solidFill>
                  <a:schemeClr val="tx1"/>
                </a:solidFill>
              </a:rPr>
              <a:t>Ő lett az első keresztyén vértanú, akit a hitéért öltek meg. </a:t>
            </a:r>
            <a:r>
              <a:rPr lang="hu-HU" sz="2600" dirty="0" smtClean="0">
                <a:solidFill>
                  <a:schemeClr val="tx1"/>
                </a:solidFill>
              </a:rPr>
              <a:t>A vértanút idegen szóval mártírnak is nevezzük.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45" y="194061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vízszintesen 1"/>
          <p:cNvSpPr/>
          <p:nvPr/>
        </p:nvSpPr>
        <p:spPr>
          <a:xfrm>
            <a:off x="2400299" y="213301"/>
            <a:ext cx="9323615" cy="2676856"/>
          </a:xfrm>
          <a:prstGeom prst="horizontalScroll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Isten ezt üzeni a számodra is:</a:t>
            </a: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„</a:t>
            </a:r>
            <a:r>
              <a:rPr lang="hu-HU" sz="2800" dirty="0">
                <a:solidFill>
                  <a:schemeClr val="tx1"/>
                </a:solidFill>
              </a:rPr>
              <a:t>Légy hű mindhalálig</a:t>
            </a:r>
            <a:r>
              <a:rPr lang="hu-HU" sz="2800" dirty="0" smtClean="0">
                <a:solidFill>
                  <a:schemeClr val="tx1"/>
                </a:solidFill>
              </a:rPr>
              <a:t>, és </a:t>
            </a:r>
            <a:r>
              <a:rPr lang="hu-HU" sz="2800" dirty="0">
                <a:solidFill>
                  <a:schemeClr val="tx1"/>
                </a:solidFill>
              </a:rPr>
              <a:t>neked adom az élet koronáját.”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Jelenések könyve 2,10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0" y="-118201"/>
            <a:ext cx="2160000" cy="2160000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387927" y="3384593"/>
            <a:ext cx="10335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Tudod-e? </a:t>
            </a:r>
          </a:p>
          <a:p>
            <a:r>
              <a:rPr lang="hu-HU" sz="2800" dirty="0" smtClean="0"/>
              <a:t>István </a:t>
            </a:r>
            <a:r>
              <a:rPr lang="hu-HU" sz="2800" dirty="0"/>
              <a:t>neve – görögül </a:t>
            </a:r>
            <a:r>
              <a:rPr lang="hu-HU" sz="2800" dirty="0" err="1"/>
              <a:t>Sztephanosz</a:t>
            </a:r>
            <a:r>
              <a:rPr lang="hu-HU" sz="2800" dirty="0"/>
              <a:t> – koszorút jelent. A fenti aranymondásban ezt a szót fordították a koronával. </a:t>
            </a:r>
            <a:endParaRPr lang="hu-HU" sz="2800" dirty="0" smtClean="0"/>
          </a:p>
          <a:p>
            <a:r>
              <a:rPr lang="hu-HU" sz="2800" dirty="0" smtClean="0"/>
              <a:t>Tehát </a:t>
            </a:r>
            <a:r>
              <a:rPr lang="hu-HU" sz="2800" dirty="0"/>
              <a:t>István a nevében hordozta, hogy hűségéért mennyei győzelmi koszorút kap. Ezt a győzelmi koszorút a Biblia az élet koronájának nevezi. Azaz István örök életet kapott Istentől.</a:t>
            </a:r>
          </a:p>
        </p:txBody>
      </p:sp>
    </p:spTree>
    <p:extLst>
      <p:ext uri="{BB962C8B-B14F-4D97-AF65-F5344CB8AC3E}">
        <p14:creationId xmlns:p14="http://schemas.microsoft.com/office/powerpoint/2010/main" val="544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2297</TotalTime>
  <Words>716</Words>
  <Application>Microsoft Office PowerPoint</Application>
  <PresentationFormat>Szélesvásznú</PresentationFormat>
  <Paragraphs>70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268</cp:revision>
  <dcterms:created xsi:type="dcterms:W3CDTF">2020-03-16T06:58:02Z</dcterms:created>
  <dcterms:modified xsi:type="dcterms:W3CDTF">2021-07-29T09:48:55Z</dcterms:modified>
</cp:coreProperties>
</file>