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340" r:id="rId2"/>
    <p:sldId id="323" r:id="rId3"/>
    <p:sldId id="310" r:id="rId4"/>
    <p:sldId id="342" r:id="rId5"/>
    <p:sldId id="357" r:id="rId6"/>
    <p:sldId id="356" r:id="rId7"/>
    <p:sldId id="358" r:id="rId8"/>
    <p:sldId id="359" r:id="rId9"/>
    <p:sldId id="353" r:id="rId10"/>
    <p:sldId id="360" r:id="rId11"/>
    <p:sldId id="361" r:id="rId12"/>
    <p:sldId id="362" r:id="rId13"/>
    <p:sldId id="363" r:id="rId14"/>
    <p:sldId id="347" r:id="rId15"/>
    <p:sldId id="326" r:id="rId1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B"/>
    <a:srgbClr val="FDFAE2"/>
    <a:srgbClr val="F6C6ED"/>
    <a:srgbClr val="F1B051"/>
    <a:srgbClr val="AE2E51"/>
    <a:srgbClr val="A51B8B"/>
    <a:srgbClr val="F7D097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ERXywV1pdo&amp;t=525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Hitvallók az egyháztörténelemben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7347856" y="2449286"/>
            <a:ext cx="4697185" cy="44087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Jézus is megvallotta az Istenbe vetett hitét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Például, amikor megkísértette őt a Sátán, minden alkalommal ellenállt neki.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Úgy tudta ezt megtenni, hogy arra figyelt, hogy mit mond Isten Igéje. Isten akaratát követte és nem a Sátánnak engedett.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7347856" y="2449286"/>
            <a:ext cx="4697185" cy="44087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Saulból Pál</a:t>
            </a:r>
          </a:p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 Istennek engedelmeskedve, a Jézussal való találkozása után változott meg Saul élete. Míg addig üldözte a keresztyéneket, a feltámadt Jézussal való találkozás megváltoztatta.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7560130" y="1649186"/>
            <a:ext cx="4631870" cy="50128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Saulból Pál</a:t>
            </a:r>
          </a:p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 Ő lett a 13. apostol. Új nevet kapott: Pál. Jézust kezdte követni és Neki engedelmeskedve Isten eszköze lett. A missziói útjai során sokan megtértek és szívükbe fogadták az Urat.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utak során többször került a hite miatt nehéz helyzetbe, de mindvégig kitartott.</a:t>
            </a:r>
          </a:p>
        </p:txBody>
      </p:sp>
    </p:spTree>
    <p:extLst>
      <p:ext uri="{BB962C8B-B14F-4D97-AF65-F5344CB8AC3E}">
        <p14:creationId xmlns:p14="http://schemas.microsoft.com/office/powerpoint/2010/main" val="8550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273629" y="99000"/>
            <a:ext cx="10580914" cy="65304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Isten ezt üzeni a számodra is:</a:t>
            </a:r>
          </a:p>
          <a:p>
            <a:pPr algn="ctr"/>
            <a:endParaRPr lang="hu-HU" sz="3600" dirty="0" smtClean="0">
              <a:solidFill>
                <a:schemeClr val="tx1"/>
              </a:solidFill>
            </a:endParaRP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„</a:t>
            </a:r>
            <a:r>
              <a:rPr lang="hu-HU" sz="3600" dirty="0">
                <a:solidFill>
                  <a:schemeClr val="tx1"/>
                </a:solidFill>
              </a:rPr>
              <a:t>Légy hű mindhalálig,</a:t>
            </a: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és neked adom az élet koronáját.”</a:t>
            </a: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Jelenések könyve 2,10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-11820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2" name="Ellipszis buborék 1"/>
          <p:cNvSpPr/>
          <p:nvPr/>
        </p:nvSpPr>
        <p:spPr>
          <a:xfrm>
            <a:off x="522515" y="1681842"/>
            <a:ext cx="7854042" cy="4604657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Írj/rajzolj egy saját hitvallást! Legyen benne az, hogy Te mit gondolsz: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Istenről,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Hitről,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Világról,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Emberről,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Bűnről,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Megváltásról.</a:t>
            </a:r>
          </a:p>
        </p:txBody>
      </p:sp>
      <p:sp>
        <p:nvSpPr>
          <p:cNvPr id="3" name="Lekerekített téglalapbuborék 2"/>
          <p:cNvSpPr/>
          <p:nvPr/>
        </p:nvSpPr>
        <p:spPr>
          <a:xfrm>
            <a:off x="6509657" y="184243"/>
            <a:ext cx="5682343" cy="1975757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tx1"/>
                </a:solidFill>
              </a:rPr>
              <a:t>Gyűjts</a:t>
            </a:r>
            <a:r>
              <a:rPr lang="hu-HU" sz="2800" dirty="0" smtClean="0">
                <a:solidFill>
                  <a:schemeClr val="tx1"/>
                </a:solidFill>
              </a:rPr>
              <a:t> olyan helyzeteket, amelyekben Te is meg tudod mutatni azt, hogy Istent követed!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347415" y="432342"/>
            <a:ext cx="8878112" cy="6302829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Gondold végig az alábbi kérdéseket és beszéld meg legalább egy csoporttársaddal a válaszaidat! (Megteheted telefonon, e-mailben, chaten…, ahogyan nektek a legjobb!)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Ne menj tovább, míg ezzel el nem készülsz! </a:t>
            </a:r>
            <a:r>
              <a:rPr lang="hu-H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endParaRPr lang="hu-HU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Mit jelentenek a következő szavak?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Odaadás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err="1" smtClean="0">
                <a:solidFill>
                  <a:schemeClr val="tx1"/>
                </a:solidFill>
              </a:rPr>
              <a:t>Elköteleződés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Hűség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Mire jutottatok? Küldjétek el a válaszaitokat a Hittanoktatótoknak!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078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560863" y="213360"/>
            <a:ext cx="9524457" cy="6537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hinni? És mit jelent megélni a hitemet?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 IDE és nézd meg ezt a videót! </a:t>
            </a:r>
            <a:endParaRPr lang="hu-HU" sz="2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 kérlek, hogy közben írd le egy lapra vagy a füzetedbe azokat a gondolatokat, amelyeket érdekesnek találtál a hittel kapcsolatban!</a:t>
            </a:r>
          </a:p>
          <a:p>
            <a:pPr algn="ctr"/>
            <a:endParaRPr lang="hu-H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213360"/>
            <a:ext cx="2286542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buborék 1"/>
          <p:cNvSpPr/>
          <p:nvPr/>
        </p:nvSpPr>
        <p:spPr>
          <a:xfrm>
            <a:off x="2492980" y="198374"/>
            <a:ext cx="5695676" cy="1961626"/>
          </a:xfrm>
          <a:prstGeom prst="wedgeEllipse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Mi az, amiben biztos vagy?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Mit gondolsz a világról, az emberekről, Istenről?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6496324" y="1791509"/>
            <a:ext cx="5695676" cy="1961626"/>
          </a:xfrm>
          <a:prstGeom prst="wedgeEllipse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Kinek és miben hiszel?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Miben reménykedsz?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395786" y="3384644"/>
            <a:ext cx="5804848" cy="2788693"/>
          </a:xfrm>
          <a:prstGeom prst="wedgeEllipse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Amit hiszel, hatással van: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a gondolataidra,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 err="1" smtClean="0">
                <a:solidFill>
                  <a:schemeClr val="tx1"/>
                </a:solidFill>
              </a:rPr>
              <a:t>szavaidra</a:t>
            </a:r>
            <a:r>
              <a:rPr lang="hu-HU" sz="240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a tetteidre,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az egész viselkedésedre.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9" name="Ellipszis buborék 8"/>
          <p:cNvSpPr/>
          <p:nvPr/>
        </p:nvSpPr>
        <p:spPr>
          <a:xfrm>
            <a:off x="6578210" y="4211711"/>
            <a:ext cx="5695676" cy="1961626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Vajon a Te szavaid, tetteid, gondolataid és viselkedésed mit mondanak arról, hogy kiben és miben hiszel?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buborék 1"/>
          <p:cNvSpPr/>
          <p:nvPr/>
        </p:nvSpPr>
        <p:spPr>
          <a:xfrm>
            <a:off x="4333815" y="338265"/>
            <a:ext cx="4003344" cy="1483469"/>
          </a:xfrm>
          <a:prstGeom prst="wedgeEllipse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Mit nevezünk hitvallásnak?</a:t>
            </a:r>
            <a:endParaRPr lang="hu-HU" sz="2400" b="1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408215" y="2715404"/>
            <a:ext cx="5927272" cy="291795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Azt jelenti, amikor az ember a viselkedésével, szavaival, tetteivel felvállalja, hogy Istenhez tartozik és Őt követi.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Lekerekített téglalapbuborék 3"/>
          <p:cNvSpPr/>
          <p:nvPr/>
        </p:nvSpPr>
        <p:spPr>
          <a:xfrm>
            <a:off x="6809014" y="1943100"/>
            <a:ext cx="5208815" cy="4082143"/>
          </a:xfrm>
          <a:prstGeom prst="wedgeRoundRectCallout">
            <a:avLst/>
          </a:prstGeom>
          <a:solidFill>
            <a:srgbClr val="CAE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Ha megnézzük a Bibliát és </a:t>
            </a:r>
            <a:r>
              <a:rPr lang="hu-HU" sz="2800" dirty="0" err="1" smtClean="0">
                <a:solidFill>
                  <a:schemeClr val="tx1"/>
                </a:solidFill>
              </a:rPr>
              <a:t>végiggondoljuk</a:t>
            </a:r>
            <a:r>
              <a:rPr lang="hu-HU" sz="2800" dirty="0" smtClean="0">
                <a:solidFill>
                  <a:schemeClr val="tx1"/>
                </a:solidFill>
              </a:rPr>
              <a:t> Isten népének a történelmét, akkor jó néhány példát láthatunk arra, hogy kik és milyen módon vallották meg a hitüket. Nézzük meg, hogy az elmúlt években kikről tanultál már! 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0" y="4816929"/>
            <a:ext cx="12034157" cy="20410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Mi történt a három ifjúval a fogságban?</a:t>
            </a:r>
          </a:p>
          <a:p>
            <a:pPr algn="just"/>
            <a:r>
              <a:rPr lang="hu-HU" sz="2300" dirty="0" smtClean="0">
                <a:solidFill>
                  <a:schemeClr val="tx1"/>
                </a:solidFill>
              </a:rPr>
              <a:t>Babilon királya hatalmas bálványszobrot építtetett, ami az ő hatalmát hirdette. Mindenkinek le kellett volna a szobor és a király előtt borulnia. Aki nem tette, azt izzó, tüzes kemencébe dobták. Így járt a három zsidó ifjú is, akik Istent követték. De az Úr megmentette őket!</a:t>
            </a:r>
            <a:endParaRPr lang="hu-H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943100" y="0"/>
            <a:ext cx="10248900" cy="15348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Emlékszel még Dánielre?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babiloni fogság idején élt. Bár a király elrendelte, hogy senkihez sem szabad imádkozni, csak hozzá, Dániel mégis az Istenhez fohászkodott. Amikor oroszlánok elé vetették, az Úr megmentette őt.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2226</TotalTime>
  <Words>702</Words>
  <Application>Microsoft Office PowerPoint</Application>
  <PresentationFormat>Szélesvásznú</PresentationFormat>
  <Paragraphs>88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258</cp:revision>
  <dcterms:created xsi:type="dcterms:W3CDTF">2020-03-16T06:58:02Z</dcterms:created>
  <dcterms:modified xsi:type="dcterms:W3CDTF">2020-04-06T19:02:42Z</dcterms:modified>
</cp:coreProperties>
</file>