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81" r:id="rId6"/>
    <p:sldId id="297" r:id="rId7"/>
    <p:sldId id="262" r:id="rId8"/>
    <p:sldId id="263" r:id="rId9"/>
    <p:sldId id="296" r:id="rId10"/>
    <p:sldId id="298" r:id="rId11"/>
    <p:sldId id="275" r:id="rId12"/>
    <p:sldId id="273" r:id="rId13"/>
    <p:sldId id="300" r:id="rId14"/>
    <p:sldId id="276" r:id="rId15"/>
    <p:sldId id="301" r:id="rId16"/>
    <p:sldId id="302" r:id="rId17"/>
    <p:sldId id="299" r:id="rId18"/>
    <p:sldId id="287" r:id="rId19"/>
    <p:sldId id="283" r:id="rId20"/>
    <p:sldId id="288" r:id="rId21"/>
    <p:sldId id="289" r:id="rId2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84" d="100"/>
          <a:sy n="84" d="100"/>
        </p:scale>
        <p:origin x="35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354DA9-8C4E-4E63-8C14-A2D460C632BE}"/>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7FBD2A31-4FA0-4535-A498-37758D99AA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6E6F00DE-51CE-420C-B15C-8A16A8B6A9AA}"/>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5" name="Élőláb helye 4">
            <a:extLst>
              <a:ext uri="{FF2B5EF4-FFF2-40B4-BE49-F238E27FC236}">
                <a16:creationId xmlns:a16="http://schemas.microsoft.com/office/drawing/2014/main" id="{0682A9D7-912E-4463-BAE7-12A6BB8F063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B5D93A5-2FC4-4B52-B6D6-C8DBC53F46EF}"/>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316632627"/>
      </p:ext>
    </p:extLst>
  </p:cSld>
  <p:clrMapOvr>
    <a:masterClrMapping/>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D3798B-D362-4898-A5F8-EECD1267840F}"/>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E5F7B4BE-FE5C-464F-8CFC-DA0357CA8687}"/>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00164F7-076F-4903-A383-CB6D0742F468}"/>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5" name="Élőláb helye 4">
            <a:extLst>
              <a:ext uri="{FF2B5EF4-FFF2-40B4-BE49-F238E27FC236}">
                <a16:creationId xmlns:a16="http://schemas.microsoft.com/office/drawing/2014/main" id="{3F0659B0-479F-48EE-A3BE-12599523FA2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A1640F3-AF79-4F07-B467-B8E66315212B}"/>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2600260426"/>
      </p:ext>
    </p:extLst>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806AAA36-173C-4D77-B4AA-EC7A4469893C}"/>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2CF9CD58-25FC-482F-A11E-7D13462419D9}"/>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D2EA2A4-7C86-4C75-8EE5-360CE5FBAA38}"/>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5" name="Élőláb helye 4">
            <a:extLst>
              <a:ext uri="{FF2B5EF4-FFF2-40B4-BE49-F238E27FC236}">
                <a16:creationId xmlns:a16="http://schemas.microsoft.com/office/drawing/2014/main" id="{B24CCAEF-4FCF-4773-99F6-6A931364D79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92921CE-1A97-4490-B762-35118B5E8957}"/>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1760552621"/>
      </p:ext>
    </p:extLst>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4F9D13-08F1-4D1D-8C09-B9D9501BE65E}"/>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DF08D8AB-5241-4A0F-B1B3-24458463458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2DEA641-6481-4095-8381-27B49611C548}"/>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5" name="Élőláb helye 4">
            <a:extLst>
              <a:ext uri="{FF2B5EF4-FFF2-40B4-BE49-F238E27FC236}">
                <a16:creationId xmlns:a16="http://schemas.microsoft.com/office/drawing/2014/main" id="{2B05F603-87B3-408C-9D1B-F0300CA5202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979FDB5-F055-4237-A70C-86BC0368B685}"/>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110594113"/>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69DA4D-4D5C-4031-886E-B5604F63F9A9}"/>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410031C7-1480-48AB-BE50-A77A67D0D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F619BD8-54F8-4B1D-BDD0-E3371425F8E4}"/>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5" name="Élőláb helye 4">
            <a:extLst>
              <a:ext uri="{FF2B5EF4-FFF2-40B4-BE49-F238E27FC236}">
                <a16:creationId xmlns:a16="http://schemas.microsoft.com/office/drawing/2014/main" id="{675F5EC0-F684-43AF-88BA-7D22BD0618D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B0EE15A-DDE1-4909-B1DF-5CCC83C5B9F2}"/>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1005307094"/>
      </p:ext>
    </p:extLst>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FC2C2E2-1AF1-4DAA-B08E-FA3C86F6B879}"/>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722E0CF-2CAF-4324-B173-65CD2FE89905}"/>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9822990E-C011-4300-A596-E7EFD7B5FE3A}"/>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527D9F93-43F6-494E-9D8C-A941598982F7}"/>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6" name="Élőláb helye 5">
            <a:extLst>
              <a:ext uri="{FF2B5EF4-FFF2-40B4-BE49-F238E27FC236}">
                <a16:creationId xmlns:a16="http://schemas.microsoft.com/office/drawing/2014/main" id="{7B20568A-4E9D-4F53-B596-8861688114D7}"/>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8C3F4C0-DB04-4F6F-A28E-5123C0E343C9}"/>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3829163014"/>
      </p:ext>
    </p:extLst>
  </p:cSld>
  <p:clrMapOvr>
    <a:masterClrMapping/>
  </p:clrMapOvr>
  <p:transition spd="slow">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71A0E7-4696-42DF-AC5A-FBD963F051C4}"/>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152E624D-7328-4778-99FC-C4EE26C43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5FF88330-C56E-42A3-A76A-A36565F0236B}"/>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273E93DA-8B90-4DB0-878E-C05668FB6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11DF278-50BC-408D-955A-074C249FFD23}"/>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61147568-B410-4ABC-B308-2BA30440F4F8}"/>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8" name="Élőláb helye 7">
            <a:extLst>
              <a:ext uri="{FF2B5EF4-FFF2-40B4-BE49-F238E27FC236}">
                <a16:creationId xmlns:a16="http://schemas.microsoft.com/office/drawing/2014/main" id="{16549AD1-8BE4-4868-9FDA-64CF0110E6E1}"/>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B7B7214F-C4B4-4840-A403-0710F3BD8A3E}"/>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2957239672"/>
      </p:ext>
    </p:extLst>
  </p:cSld>
  <p:clrMapOvr>
    <a:masterClrMapping/>
  </p:clrMapOvr>
  <p:transition spd="slow">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91420C0-D41B-4F01-BDD6-1819E0AF66D4}"/>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896355F1-C79A-44DD-8717-2CE97005C086}"/>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4" name="Élőláb helye 3">
            <a:extLst>
              <a:ext uri="{FF2B5EF4-FFF2-40B4-BE49-F238E27FC236}">
                <a16:creationId xmlns:a16="http://schemas.microsoft.com/office/drawing/2014/main" id="{8485D339-B6B8-42B8-B874-F97DE96FC716}"/>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08475504-DB4A-4143-A57E-5A94DD6DE567}"/>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432767228"/>
      </p:ext>
    </p:extLst>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40D8C10-1496-4D39-93DD-DE50D1FEB783}"/>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3" name="Élőláb helye 2">
            <a:extLst>
              <a:ext uri="{FF2B5EF4-FFF2-40B4-BE49-F238E27FC236}">
                <a16:creationId xmlns:a16="http://schemas.microsoft.com/office/drawing/2014/main" id="{AB8A0F4E-A85B-44EC-B2F8-D125798A944B}"/>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C401C4AF-0958-4489-B6BE-2D5F08EB1953}"/>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1213644580"/>
      </p:ext>
    </p:extLst>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6F9F59A-0911-4480-95D4-3519FDB2D351}"/>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223F04B8-D05A-4787-B397-4DFEB7439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CD94F3EC-E514-4755-B27F-C1E46D999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74A58F0-7FE3-4E76-84B6-F48C863D4674}"/>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6" name="Élőláb helye 5">
            <a:extLst>
              <a:ext uri="{FF2B5EF4-FFF2-40B4-BE49-F238E27FC236}">
                <a16:creationId xmlns:a16="http://schemas.microsoft.com/office/drawing/2014/main" id="{C0EEC4F2-67AE-474E-8B50-1ED8A89B2A16}"/>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77C8011F-CBA0-4415-B6B2-C0776C97E07F}"/>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4096544402"/>
      </p:ext>
    </p:extLst>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A5DBA4-07C9-4559-87EA-EF7885F0E4F5}"/>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903C1C10-AFFA-4D24-BB3E-8B561E878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FEA2BFA5-6A85-4846-BC4D-679027DF7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8F1727A9-2859-4729-AD67-D2DFDDBE8740}"/>
              </a:ext>
            </a:extLst>
          </p:cNvPr>
          <p:cNvSpPr>
            <a:spLocks noGrp="1"/>
          </p:cNvSpPr>
          <p:nvPr>
            <p:ph type="dt" sz="half" idx="10"/>
          </p:nvPr>
        </p:nvSpPr>
        <p:spPr/>
        <p:txBody>
          <a:bodyPr/>
          <a:lstStyle/>
          <a:p>
            <a:fld id="{C0A05AC6-FD98-4319-A6EB-6F4CFD41C65C}" type="datetimeFigureOut">
              <a:rPr lang="hu-HU" smtClean="0"/>
              <a:t>2021. 04. 27.</a:t>
            </a:fld>
            <a:endParaRPr lang="hu-HU"/>
          </a:p>
        </p:txBody>
      </p:sp>
      <p:sp>
        <p:nvSpPr>
          <p:cNvPr id="6" name="Élőláb helye 5">
            <a:extLst>
              <a:ext uri="{FF2B5EF4-FFF2-40B4-BE49-F238E27FC236}">
                <a16:creationId xmlns:a16="http://schemas.microsoft.com/office/drawing/2014/main" id="{B9B3ADBF-B2F7-41DF-893D-1333C526A0D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5F1396F-70F7-4131-90DD-6CB9F17DB9B3}"/>
              </a:ext>
            </a:extLst>
          </p:cNvPr>
          <p:cNvSpPr>
            <a:spLocks noGrp="1"/>
          </p:cNvSpPr>
          <p:nvPr>
            <p:ph type="sldNum" sz="quarter" idx="12"/>
          </p:nvPr>
        </p:nvSpPr>
        <p:spPr/>
        <p:txBody>
          <a:bodyPr/>
          <a:lstStyle/>
          <a:p>
            <a:fld id="{1A85E7B9-6A77-4E4B-8A43-C2244202ECAB}" type="slidenum">
              <a:rPr lang="hu-HU" smtClean="0"/>
              <a:t>‹#›</a:t>
            </a:fld>
            <a:endParaRPr lang="hu-HU"/>
          </a:p>
        </p:txBody>
      </p:sp>
    </p:spTree>
    <p:extLst>
      <p:ext uri="{BB962C8B-B14F-4D97-AF65-F5344CB8AC3E}">
        <p14:creationId xmlns:p14="http://schemas.microsoft.com/office/powerpoint/2010/main" val="1753946118"/>
      </p:ext>
    </p:extLst>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7F2B3759-9C81-4DD3-804B-1C510AAE72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2EBAC027-3897-4DAE-A200-C8FCF22C6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9A7669C-8E9C-49FB-8CAE-485E46839E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05AC6-FD98-4319-A6EB-6F4CFD41C65C}" type="datetimeFigureOut">
              <a:rPr lang="hu-HU" smtClean="0"/>
              <a:t>2021. 04. 27.</a:t>
            </a:fld>
            <a:endParaRPr lang="hu-HU"/>
          </a:p>
        </p:txBody>
      </p:sp>
      <p:sp>
        <p:nvSpPr>
          <p:cNvPr id="5" name="Élőláb helye 4">
            <a:extLst>
              <a:ext uri="{FF2B5EF4-FFF2-40B4-BE49-F238E27FC236}">
                <a16:creationId xmlns:a16="http://schemas.microsoft.com/office/drawing/2014/main" id="{3A570710-C281-406B-83C1-374AE2920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CA21B96C-6143-4C77-8A62-D36EA5309D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5E7B9-6A77-4E4B-8A43-C2244202ECAB}" type="slidenum">
              <a:rPr lang="hu-HU" smtClean="0"/>
              <a:t>‹#›</a:t>
            </a:fld>
            <a:endParaRPr lang="hu-HU"/>
          </a:p>
        </p:txBody>
      </p:sp>
    </p:spTree>
    <p:extLst>
      <p:ext uri="{BB962C8B-B14F-4D97-AF65-F5344CB8AC3E}">
        <p14:creationId xmlns:p14="http://schemas.microsoft.com/office/powerpoint/2010/main" val="639379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bibliamindenkie.hu/uj/ACT/14/"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bibliamindenkie.hu/uj/2CO/11/" TargetMode="External"/><Relationship Id="rId7" Type="http://schemas.openxmlformats.org/officeDocument/2006/relationships/image" Target="../media/image19.sv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1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hyperlink" Target="https://abibliamindenkie.hu/uj/ACT/14/" TargetMode="External"/><Relationship Id="rId7" Type="http://schemas.openxmlformats.org/officeDocument/2006/relationships/image" Target="../media/image19.sv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2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4EMeU_k5-3o" TargetMode="Externa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www.unsplash.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7aklTiu9O6A"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isd8PQDuro"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rpi.reformatus.hu/sites/default/files/interaktiv_tankonyvek/Hittan_7/17.html"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10.xml"/><Relationship Id="rId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E662331B-4CD8-457E-81A8-0327171E6C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Cím 1">
            <a:extLst>
              <a:ext uri="{FF2B5EF4-FFF2-40B4-BE49-F238E27FC236}">
                <a16:creationId xmlns:a16="http://schemas.microsoft.com/office/drawing/2014/main" id="{B81E25CD-7D92-4041-BA7D-56726A0370B4}"/>
              </a:ext>
            </a:extLst>
          </p:cNvPr>
          <p:cNvSpPr>
            <a:spLocks noGrp="1"/>
          </p:cNvSpPr>
          <p:nvPr>
            <p:ph type="ctrTitle"/>
          </p:nvPr>
        </p:nvSpPr>
        <p:spPr>
          <a:xfrm>
            <a:off x="8022021" y="3231931"/>
            <a:ext cx="3852041" cy="1834056"/>
          </a:xfrm>
        </p:spPr>
        <p:txBody>
          <a:bodyPr>
            <a:normAutofit/>
          </a:bodyPr>
          <a:lstStyle/>
          <a:p>
            <a:r>
              <a:rPr lang="hu-HU" sz="4000" dirty="0">
                <a:latin typeface="Arial" panose="020B0604020202020204" pitchFamily="34" charset="0"/>
                <a:cs typeface="Arial" panose="020B0604020202020204" pitchFamily="34" charset="0"/>
              </a:rPr>
              <a:t>Pál apostol</a:t>
            </a:r>
          </a:p>
        </p:txBody>
      </p:sp>
      <p:sp>
        <p:nvSpPr>
          <p:cNvPr id="3" name="Alcím 2">
            <a:extLst>
              <a:ext uri="{FF2B5EF4-FFF2-40B4-BE49-F238E27FC236}">
                <a16:creationId xmlns:a16="http://schemas.microsoft.com/office/drawing/2014/main" id="{A8F4C711-E9ED-4519-A495-9B1D0F1ECA9C}"/>
              </a:ext>
            </a:extLst>
          </p:cNvPr>
          <p:cNvSpPr>
            <a:spLocks noGrp="1"/>
          </p:cNvSpPr>
          <p:nvPr>
            <p:ph type="subTitle" idx="1"/>
          </p:nvPr>
        </p:nvSpPr>
        <p:spPr>
          <a:xfrm>
            <a:off x="7782910" y="5242675"/>
            <a:ext cx="4330262" cy="683284"/>
          </a:xfrm>
        </p:spPr>
        <p:txBody>
          <a:bodyPr>
            <a:normAutofit/>
          </a:bodyPr>
          <a:lstStyle/>
          <a:p>
            <a:r>
              <a:rPr lang="hu-HU" sz="4000" dirty="0">
                <a:latin typeface="Arial" panose="020B0604020202020204" pitchFamily="34" charset="0"/>
                <a:cs typeface="Arial" panose="020B0604020202020204" pitchFamily="34" charset="0"/>
              </a:rPr>
              <a:t>missziói útjai</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278810"/>
      </p:ext>
    </p:extLst>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1FF51D6-EAF1-45EB-B3A6-CE1FB7B28E3E}"/>
              </a:ext>
            </a:extLst>
          </p:cNvPr>
          <p:cNvSpPr>
            <a:spLocks noGrp="1"/>
          </p:cNvSpPr>
          <p:nvPr>
            <p:ph type="title"/>
          </p:nvPr>
        </p:nvSpPr>
        <p:spPr>
          <a:xfrm>
            <a:off x="643467" y="321734"/>
            <a:ext cx="10905066" cy="1135737"/>
          </a:xfrm>
        </p:spPr>
        <p:txBody>
          <a:bodyPr>
            <a:normAutofit/>
          </a:bodyPr>
          <a:lstStyle/>
          <a:p>
            <a:r>
              <a:rPr lang="hu-HU" sz="3600" dirty="0">
                <a:latin typeface="Arial" panose="020B0604020202020204" pitchFamily="34" charset="0"/>
                <a:cs typeface="Arial" panose="020B0604020202020204" pitchFamily="34" charset="0"/>
              </a:rPr>
              <a:t>Az első missziói út</a:t>
            </a:r>
          </a:p>
        </p:txBody>
      </p:sp>
      <p:sp>
        <p:nvSpPr>
          <p:cNvPr id="3" name="Tartalom helye 2">
            <a:extLst>
              <a:ext uri="{FF2B5EF4-FFF2-40B4-BE49-F238E27FC236}">
                <a16:creationId xmlns:a16="http://schemas.microsoft.com/office/drawing/2014/main" id="{7440077C-AEE3-4A35-B481-4A1497BB21B5}"/>
              </a:ext>
            </a:extLst>
          </p:cNvPr>
          <p:cNvSpPr>
            <a:spLocks noGrp="1"/>
          </p:cNvSpPr>
          <p:nvPr>
            <p:ph idx="1"/>
          </p:nvPr>
        </p:nvSpPr>
        <p:spPr>
          <a:xfrm>
            <a:off x="643467" y="1320542"/>
            <a:ext cx="10275501" cy="1925417"/>
          </a:xfrm>
        </p:spPr>
        <p:txBody>
          <a:bodyPr>
            <a:normAutofit/>
          </a:bodyPr>
          <a:lstStyle/>
          <a:p>
            <a:pPr marL="0" indent="0" algn="just">
              <a:buNone/>
            </a:pPr>
            <a:r>
              <a:rPr lang="hu-HU" sz="2400" dirty="0">
                <a:latin typeface="Arial" panose="020B0604020202020204" pitchFamily="34" charset="0"/>
                <a:cs typeface="Arial" panose="020B0604020202020204" pitchFamily="34" charset="0"/>
              </a:rPr>
              <a:t>Az első missziói útja során Kis-Ázsiát járta be, ahol a legkülönbözőbb helyzetekbe került, amelyekre korábban nem is gondolt. Sokszor üldözték a hite miatt, mégis a missziói utak során igyekezett minél több helyre elvinni Isten Igéjét. Hirdette azt, amit ő is megértett és megtapasztalt: Jézus Krisztus hívogató, bűnbocsátó és feladatot adó kegyelmét.</a:t>
            </a:r>
          </a:p>
        </p:txBody>
      </p:sp>
      <p:pic>
        <p:nvPicPr>
          <p:cNvPr id="7" name="Kép 6" descr="A képen térkép látható&#10;&#10;Automatikusan generált leírás">
            <a:extLst>
              <a:ext uri="{FF2B5EF4-FFF2-40B4-BE49-F238E27FC236}">
                <a16:creationId xmlns:a16="http://schemas.microsoft.com/office/drawing/2014/main" id="{B596153A-22C0-4514-A04D-50DC1311EE10}"/>
              </a:ext>
            </a:extLst>
          </p:cNvPr>
          <p:cNvPicPr>
            <a:picLocks noChangeAspect="1"/>
          </p:cNvPicPr>
          <p:nvPr/>
        </p:nvPicPr>
        <p:blipFill rotWithShape="1">
          <a:blip r:embed="rId2">
            <a:extLst>
              <a:ext uri="{28A0092B-C50C-407E-A947-70E740481C1C}">
                <a14:useLocalDpi xmlns:a14="http://schemas.microsoft.com/office/drawing/2010/main" val="0"/>
              </a:ext>
            </a:extLst>
          </a:blip>
          <a:srcRect b="10551"/>
          <a:stretch/>
        </p:blipFill>
        <p:spPr>
          <a:xfrm>
            <a:off x="3372952" y="3245959"/>
            <a:ext cx="8819048" cy="3612041"/>
          </a:xfrm>
          <a:prstGeom prst="rect">
            <a:avLst/>
          </a:prstGeom>
        </p:spPr>
      </p:pic>
      <p:sp>
        <p:nvSpPr>
          <p:cNvPr id="9" name="Szövegdoboz 8">
            <a:extLst>
              <a:ext uri="{FF2B5EF4-FFF2-40B4-BE49-F238E27FC236}">
                <a16:creationId xmlns:a16="http://schemas.microsoft.com/office/drawing/2014/main" id="{CE45A209-252A-4555-A27D-427B76C67D2C}"/>
              </a:ext>
            </a:extLst>
          </p:cNvPr>
          <p:cNvSpPr txBox="1"/>
          <p:nvPr/>
        </p:nvSpPr>
        <p:spPr>
          <a:xfrm>
            <a:off x="643467" y="3429000"/>
            <a:ext cx="2729484" cy="1938992"/>
          </a:xfrm>
          <a:prstGeom prst="rect">
            <a:avLst/>
          </a:prstGeom>
          <a:noFill/>
        </p:spPr>
        <p:txBody>
          <a:bodyPr wrap="square" rtlCol="0">
            <a:spAutoFit/>
          </a:bodyPr>
          <a:lstStyle/>
          <a:p>
            <a:r>
              <a:rPr lang="hu-HU" sz="2000" dirty="0">
                <a:latin typeface="Arial" panose="020B0604020202020204" pitchFamily="34" charset="0"/>
                <a:cs typeface="Arial" panose="020B0604020202020204" pitchFamily="34" charset="0"/>
              </a:rPr>
              <a:t>Olvasd el az egyik történetet a Bibliából, ami ezen az úton történt Pállal!</a:t>
            </a:r>
          </a:p>
          <a:p>
            <a:r>
              <a:rPr lang="hu-HU" sz="2000" dirty="0">
                <a:latin typeface="Arial" panose="020B0604020202020204" pitchFamily="34" charset="0"/>
                <a:cs typeface="Arial" panose="020B0604020202020204" pitchFamily="34" charset="0"/>
              </a:rPr>
              <a:t>ApCsel 14,8-18</a:t>
            </a:r>
          </a:p>
          <a:p>
            <a:r>
              <a:rPr lang="hu-HU" sz="2000" dirty="0">
                <a:latin typeface="Arial" panose="020B0604020202020204" pitchFamily="34" charset="0"/>
                <a:cs typeface="Arial" panose="020B0604020202020204" pitchFamily="34" charset="0"/>
              </a:rPr>
              <a:t>Kattints a Bibliára!</a:t>
            </a:r>
          </a:p>
        </p:txBody>
      </p:sp>
      <p:pic>
        <p:nvPicPr>
          <p:cNvPr id="15" name="Kép 14">
            <a:hlinkClick r:id="rId3"/>
            <a:extLst>
              <a:ext uri="{FF2B5EF4-FFF2-40B4-BE49-F238E27FC236}">
                <a16:creationId xmlns:a16="http://schemas.microsoft.com/office/drawing/2014/main" id="{25AED95A-4B32-4E0C-968C-4FBB3751EC30}"/>
              </a:ext>
            </a:extLst>
          </p:cNvPr>
          <p:cNvPicPr>
            <a:picLocks noChangeAspect="1"/>
          </p:cNvPicPr>
          <p:nvPr/>
        </p:nvPicPr>
        <p:blipFill rotWithShape="1">
          <a:blip r:embed="rId4"/>
          <a:srcRect l="1077" t="887" r="2783" b="-887"/>
          <a:stretch/>
        </p:blipFill>
        <p:spPr>
          <a:xfrm>
            <a:off x="1180058" y="5375842"/>
            <a:ext cx="1368000" cy="1368000"/>
          </a:xfrm>
          <a:prstGeom prst="rect">
            <a:avLst/>
          </a:prstGeom>
        </p:spPr>
      </p:pic>
    </p:spTree>
    <p:extLst>
      <p:ext uri="{BB962C8B-B14F-4D97-AF65-F5344CB8AC3E}">
        <p14:creationId xmlns:p14="http://schemas.microsoft.com/office/powerpoint/2010/main" val="181143406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9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6"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80">
                                          <p:stCondLst>
                                            <p:cond delay="0"/>
                                          </p:stCondLst>
                                        </p:cTn>
                                        <p:tgtEl>
                                          <p:spTgt spid="15"/>
                                        </p:tgtEl>
                                      </p:cBhvr>
                                    </p:animEffect>
                                    <p:anim calcmode="lin" valueType="num">
                                      <p:cBhvr>
                                        <p:cTn id="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1" dur="26">
                                          <p:stCondLst>
                                            <p:cond delay="650"/>
                                          </p:stCondLst>
                                        </p:cTn>
                                        <p:tgtEl>
                                          <p:spTgt spid="15"/>
                                        </p:tgtEl>
                                      </p:cBhvr>
                                      <p:to x="100000" y="60000"/>
                                    </p:animScale>
                                    <p:animScale>
                                      <p:cBhvr>
                                        <p:cTn id="22" dur="166" decel="50000">
                                          <p:stCondLst>
                                            <p:cond delay="676"/>
                                          </p:stCondLst>
                                        </p:cTn>
                                        <p:tgtEl>
                                          <p:spTgt spid="15"/>
                                        </p:tgtEl>
                                      </p:cBhvr>
                                      <p:to x="100000" y="100000"/>
                                    </p:animScale>
                                    <p:animScale>
                                      <p:cBhvr>
                                        <p:cTn id="23" dur="26">
                                          <p:stCondLst>
                                            <p:cond delay="1312"/>
                                          </p:stCondLst>
                                        </p:cTn>
                                        <p:tgtEl>
                                          <p:spTgt spid="15"/>
                                        </p:tgtEl>
                                      </p:cBhvr>
                                      <p:to x="100000" y="80000"/>
                                    </p:animScale>
                                    <p:animScale>
                                      <p:cBhvr>
                                        <p:cTn id="24" dur="166" decel="50000">
                                          <p:stCondLst>
                                            <p:cond delay="1338"/>
                                          </p:stCondLst>
                                        </p:cTn>
                                        <p:tgtEl>
                                          <p:spTgt spid="15"/>
                                        </p:tgtEl>
                                      </p:cBhvr>
                                      <p:to x="100000" y="100000"/>
                                    </p:animScale>
                                    <p:animScale>
                                      <p:cBhvr>
                                        <p:cTn id="25" dur="26">
                                          <p:stCondLst>
                                            <p:cond delay="1642"/>
                                          </p:stCondLst>
                                        </p:cTn>
                                        <p:tgtEl>
                                          <p:spTgt spid="15"/>
                                        </p:tgtEl>
                                      </p:cBhvr>
                                      <p:to x="100000" y="90000"/>
                                    </p:animScale>
                                    <p:animScale>
                                      <p:cBhvr>
                                        <p:cTn id="26" dur="166" decel="50000">
                                          <p:stCondLst>
                                            <p:cond delay="1668"/>
                                          </p:stCondLst>
                                        </p:cTn>
                                        <p:tgtEl>
                                          <p:spTgt spid="15"/>
                                        </p:tgtEl>
                                      </p:cBhvr>
                                      <p:to x="100000" y="100000"/>
                                    </p:animScale>
                                    <p:animScale>
                                      <p:cBhvr>
                                        <p:cTn id="27" dur="26">
                                          <p:stCondLst>
                                            <p:cond delay="1808"/>
                                          </p:stCondLst>
                                        </p:cTn>
                                        <p:tgtEl>
                                          <p:spTgt spid="15"/>
                                        </p:tgtEl>
                                      </p:cBhvr>
                                      <p:to x="100000" y="95000"/>
                                    </p:animScale>
                                    <p:animScale>
                                      <p:cBhvr>
                                        <p:cTn id="2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víz, kültéri, természet, égbolt látható&#10;&#10;Automatikusan generált leírás">
            <a:extLst>
              <a:ext uri="{FF2B5EF4-FFF2-40B4-BE49-F238E27FC236}">
                <a16:creationId xmlns:a16="http://schemas.microsoft.com/office/drawing/2014/main" id="{802C1449-26CB-425A-ACC9-98082FB5EE77}"/>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Cím 1">
            <a:extLst>
              <a:ext uri="{FF2B5EF4-FFF2-40B4-BE49-F238E27FC236}">
                <a16:creationId xmlns:a16="http://schemas.microsoft.com/office/drawing/2014/main" id="{A049430F-F50C-41C3-9BA7-242629F22B4C}"/>
              </a:ext>
            </a:extLst>
          </p:cNvPr>
          <p:cNvSpPr>
            <a:spLocks noGrp="1"/>
          </p:cNvSpPr>
          <p:nvPr>
            <p:ph type="title"/>
          </p:nvPr>
        </p:nvSpPr>
        <p:spPr>
          <a:xfrm>
            <a:off x="304804" y="1065862"/>
            <a:ext cx="3979322" cy="4726276"/>
          </a:xfrm>
        </p:spPr>
        <p:txBody>
          <a:bodyPr>
            <a:noAutofit/>
          </a:bodyPr>
          <a:lstStyle/>
          <a:p>
            <a:pPr algn="ctr"/>
            <a:r>
              <a:rPr lang="hu-HU" sz="2800" dirty="0">
                <a:solidFill>
                  <a:srgbClr val="FFFFFF"/>
                </a:solidFill>
                <a:latin typeface="Arial" panose="020B0604020202020204" pitchFamily="34" charset="0"/>
                <a:cs typeface="Arial" panose="020B0604020202020204" pitchFamily="34" charset="0"/>
              </a:rPr>
              <a:t>A történet sajnos nem jó véget ért, mert a csalódott városlakókat a korábbi missziói helyről érkezők felbujtották és végül teljesen Pál ellen fordultak. Megkövezték, de életben maradt. Ekkor már voltak a városban olyanok, akiket tanítványoknak lehetett</a:t>
            </a:r>
            <a:br>
              <a:rPr lang="hu-HU" sz="2800" dirty="0">
                <a:solidFill>
                  <a:srgbClr val="FFFFFF"/>
                </a:solidFill>
                <a:latin typeface="Arial" panose="020B0604020202020204" pitchFamily="34" charset="0"/>
                <a:cs typeface="Arial" panose="020B0604020202020204" pitchFamily="34" charset="0"/>
              </a:rPr>
            </a:br>
            <a:r>
              <a:rPr lang="hu-HU" sz="2800" dirty="0">
                <a:solidFill>
                  <a:srgbClr val="FFFFFF"/>
                </a:solidFill>
                <a:latin typeface="Arial" panose="020B0604020202020204" pitchFamily="34" charset="0"/>
                <a:cs typeface="Arial" panose="020B0604020202020204" pitchFamily="34" charset="0"/>
              </a:rPr>
              <a:t>nevezni.</a:t>
            </a: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artalom helye 2">
            <a:extLst>
              <a:ext uri="{FF2B5EF4-FFF2-40B4-BE49-F238E27FC236}">
                <a16:creationId xmlns:a16="http://schemas.microsoft.com/office/drawing/2014/main" id="{0222F2A0-F959-4587-B403-1F9E32EF7D42}"/>
              </a:ext>
            </a:extLst>
          </p:cNvPr>
          <p:cNvSpPr>
            <a:spLocks noGrp="1"/>
          </p:cNvSpPr>
          <p:nvPr>
            <p:ph idx="1"/>
          </p:nvPr>
        </p:nvSpPr>
        <p:spPr>
          <a:xfrm>
            <a:off x="5155379" y="1065862"/>
            <a:ext cx="5744685" cy="4726276"/>
          </a:xfrm>
        </p:spPr>
        <p:txBody>
          <a:bodyPr anchor="ctr">
            <a:normAutofit/>
          </a:bodyPr>
          <a:lstStyle/>
          <a:p>
            <a:pPr marL="0" indent="0">
              <a:buNone/>
            </a:pPr>
            <a:r>
              <a:rPr lang="hu-HU" sz="2400" dirty="0">
                <a:solidFill>
                  <a:srgbClr val="FFFFFF"/>
                </a:solidFill>
                <a:latin typeface="Arial" panose="020B0604020202020204" pitchFamily="34" charset="0"/>
                <a:cs typeface="Arial" panose="020B0604020202020204" pitchFamily="34" charset="0"/>
              </a:rPr>
              <a:t>Válaszolj a kérdésekre!</a:t>
            </a:r>
          </a:p>
          <a:p>
            <a:r>
              <a:rPr lang="hu-HU" sz="2400" dirty="0">
                <a:solidFill>
                  <a:srgbClr val="FFFFFF"/>
                </a:solidFill>
                <a:latin typeface="Arial" panose="020B0604020202020204" pitchFamily="34" charset="0"/>
                <a:cs typeface="Arial" panose="020B0604020202020204" pitchFamily="34" charset="0"/>
              </a:rPr>
              <a:t>Ki vette maga mellé Pált?</a:t>
            </a:r>
          </a:p>
          <a:p>
            <a:r>
              <a:rPr lang="hu-HU" sz="2400" dirty="0">
                <a:solidFill>
                  <a:srgbClr val="FFFFFF"/>
                </a:solidFill>
                <a:latin typeface="Arial" panose="020B0604020202020204" pitchFamily="34" charset="0"/>
                <a:cs typeface="Arial" panose="020B0604020202020204" pitchFamily="34" charset="0"/>
              </a:rPr>
              <a:t>Melyik gyülekezet küldte őket az első missziói útra?</a:t>
            </a:r>
          </a:p>
          <a:p>
            <a:r>
              <a:rPr lang="hu-HU" sz="2400" dirty="0">
                <a:solidFill>
                  <a:srgbClr val="FFFFFF"/>
                </a:solidFill>
                <a:latin typeface="Arial" panose="020B0604020202020204" pitchFamily="34" charset="0"/>
                <a:cs typeface="Arial" panose="020B0604020202020204" pitchFamily="34" charset="0"/>
              </a:rPr>
              <a:t>Miért Zeusznak és Hermésznek nézték </a:t>
            </a:r>
            <a:r>
              <a:rPr lang="hu-HU" sz="2400" dirty="0" err="1">
                <a:solidFill>
                  <a:srgbClr val="FFFFFF"/>
                </a:solidFill>
                <a:latin typeface="Arial" panose="020B0604020202020204" pitchFamily="34" charset="0"/>
                <a:cs typeface="Arial" panose="020B0604020202020204" pitchFamily="34" charset="0"/>
              </a:rPr>
              <a:t>Pálékat</a:t>
            </a:r>
            <a:r>
              <a:rPr lang="hu-HU" sz="2400" dirty="0">
                <a:solidFill>
                  <a:srgbClr val="FFFFFF"/>
                </a:solidFill>
                <a:latin typeface="Arial" panose="020B0604020202020204" pitchFamily="34" charset="0"/>
                <a:cs typeface="Arial" panose="020B0604020202020204" pitchFamily="34" charset="0"/>
              </a:rPr>
              <a:t>?</a:t>
            </a:r>
          </a:p>
          <a:p>
            <a:r>
              <a:rPr lang="hu-HU" sz="2400" dirty="0">
                <a:solidFill>
                  <a:srgbClr val="FFFFFF"/>
                </a:solidFill>
                <a:latin typeface="Arial" panose="020B0604020202020204" pitchFamily="34" charset="0"/>
                <a:cs typeface="Arial" panose="020B0604020202020204" pitchFamily="34" charset="0"/>
              </a:rPr>
              <a:t>Mi lett a következménye Pál igehirdetésének?</a:t>
            </a:r>
          </a:p>
          <a:p>
            <a:r>
              <a:rPr lang="hu-HU" sz="2400" dirty="0">
                <a:solidFill>
                  <a:srgbClr val="FFFFFF"/>
                </a:solidFill>
                <a:latin typeface="Arial" panose="020B0604020202020204" pitchFamily="34" charset="0"/>
                <a:cs typeface="Arial" panose="020B0604020202020204" pitchFamily="34" charset="0"/>
              </a:rPr>
              <a:t>Foglald össze pár mondatban, miről szól az igeszakasz!</a:t>
            </a:r>
          </a:p>
        </p:txBody>
      </p:sp>
      <p:sp>
        <p:nvSpPr>
          <p:cNvPr id="21" name="Szövegdoboz 20">
            <a:extLst>
              <a:ext uri="{FF2B5EF4-FFF2-40B4-BE49-F238E27FC236}">
                <a16:creationId xmlns:a16="http://schemas.microsoft.com/office/drawing/2014/main" id="{AD03258D-173B-416A-940E-48C3B8ABFFB1}"/>
              </a:ext>
            </a:extLst>
          </p:cNvPr>
          <p:cNvSpPr txBox="1"/>
          <p:nvPr/>
        </p:nvSpPr>
        <p:spPr>
          <a:xfrm>
            <a:off x="5899567" y="6128246"/>
            <a:ext cx="5650264" cy="461665"/>
          </a:xfrm>
          <a:prstGeom prst="rect">
            <a:avLst/>
          </a:prstGeom>
          <a:noFill/>
        </p:spPr>
        <p:txBody>
          <a:bodyPr wrap="square" rtlCol="0">
            <a:spAutoFit/>
          </a:bodyPr>
          <a:lstStyle/>
          <a:p>
            <a:r>
              <a:rPr lang="hu-HU" sz="2400" dirty="0">
                <a:latin typeface="Arial" panose="020B0604020202020204" pitchFamily="34" charset="0"/>
                <a:cs typeface="Arial" panose="020B0604020202020204" pitchFamily="34" charset="0"/>
              </a:rPr>
              <a:t>Kattints a nyílra a folytatáshoz!</a:t>
            </a:r>
          </a:p>
        </p:txBody>
      </p:sp>
      <p:pic>
        <p:nvPicPr>
          <p:cNvPr id="22" name="Ábra 21" descr="Nyíl: egyenes egyszínű kitöltéssel">
            <a:hlinkClick r:id="rId3" action="ppaction://hlinksldjump"/>
            <a:extLst>
              <a:ext uri="{FF2B5EF4-FFF2-40B4-BE49-F238E27FC236}">
                <a16:creationId xmlns:a16="http://schemas.microsoft.com/office/drawing/2014/main" id="{595CA412-F22C-48C7-B269-2E4BB6FDEB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flipH="1">
            <a:off x="10537711" y="5742276"/>
            <a:ext cx="1233606" cy="1233606"/>
          </a:xfrm>
          <a:prstGeom prst="rect">
            <a:avLst/>
          </a:prstGeom>
        </p:spPr>
      </p:pic>
    </p:spTree>
    <p:extLst>
      <p:ext uri="{BB962C8B-B14F-4D97-AF65-F5344CB8AC3E}">
        <p14:creationId xmlns:p14="http://schemas.microsoft.com/office/powerpoint/2010/main" val="1576810383"/>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31"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1000" fill="hold"/>
                                        <p:tgtEl>
                                          <p:spTgt spid="21"/>
                                        </p:tgtEl>
                                        <p:attrNameLst>
                                          <p:attrName>ppt_w</p:attrName>
                                        </p:attrNameLst>
                                      </p:cBhvr>
                                      <p:tavLst>
                                        <p:tav tm="0">
                                          <p:val>
                                            <p:fltVal val="0"/>
                                          </p:val>
                                        </p:tav>
                                        <p:tav tm="100000">
                                          <p:val>
                                            <p:strVal val="#ppt_w"/>
                                          </p:val>
                                        </p:tav>
                                      </p:tavLst>
                                    </p:anim>
                                    <p:anim calcmode="lin" valueType="num">
                                      <p:cBhvr>
                                        <p:cTn id="49" dur="1000" fill="hold"/>
                                        <p:tgtEl>
                                          <p:spTgt spid="21"/>
                                        </p:tgtEl>
                                        <p:attrNameLst>
                                          <p:attrName>ppt_h</p:attrName>
                                        </p:attrNameLst>
                                      </p:cBhvr>
                                      <p:tavLst>
                                        <p:tav tm="0">
                                          <p:val>
                                            <p:fltVal val="0"/>
                                          </p:val>
                                        </p:tav>
                                        <p:tav tm="100000">
                                          <p:val>
                                            <p:strVal val="#ppt_h"/>
                                          </p:val>
                                        </p:tav>
                                      </p:tavLst>
                                    </p:anim>
                                    <p:anim calcmode="lin" valueType="num">
                                      <p:cBhvr>
                                        <p:cTn id="50" dur="1000" fill="hold"/>
                                        <p:tgtEl>
                                          <p:spTgt spid="21"/>
                                        </p:tgtEl>
                                        <p:attrNameLst>
                                          <p:attrName>style.rotation</p:attrName>
                                        </p:attrNameLst>
                                      </p:cBhvr>
                                      <p:tavLst>
                                        <p:tav tm="0">
                                          <p:val>
                                            <p:fltVal val="90"/>
                                          </p:val>
                                        </p:tav>
                                        <p:tav tm="100000">
                                          <p:val>
                                            <p:fltVal val="0"/>
                                          </p:val>
                                        </p:tav>
                                      </p:tavLst>
                                    </p:anim>
                                    <p:animEffect transition="in" filter="fade">
                                      <p:cBhvr>
                                        <p:cTn id="51" dur="1000"/>
                                        <p:tgtEl>
                                          <p:spTgt spid="21"/>
                                        </p:tgtEl>
                                      </p:cBhvr>
                                    </p:animEffect>
                                  </p:childTnLst>
                                </p:cTn>
                              </p:par>
                              <p:par>
                                <p:cTn id="52" presetID="31"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 calcmode="lin" valueType="num">
                                      <p:cBhvr>
                                        <p:cTn id="56" dur="1000" fill="hold"/>
                                        <p:tgtEl>
                                          <p:spTgt spid="22"/>
                                        </p:tgtEl>
                                        <p:attrNameLst>
                                          <p:attrName>style.rotation</p:attrName>
                                        </p:attrNameLst>
                                      </p:cBhvr>
                                      <p:tavLst>
                                        <p:tav tm="0">
                                          <p:val>
                                            <p:fltVal val="90"/>
                                          </p:val>
                                        </p:tav>
                                        <p:tav tm="100000">
                                          <p:val>
                                            <p:fltVal val="0"/>
                                          </p:val>
                                        </p:tav>
                                      </p:tavLst>
                                    </p:anim>
                                    <p:animEffect transition="in" filter="fade">
                                      <p:cBhvr>
                                        <p:cTn id="5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ím 1">
            <a:extLst>
              <a:ext uri="{FF2B5EF4-FFF2-40B4-BE49-F238E27FC236}">
                <a16:creationId xmlns:a16="http://schemas.microsoft.com/office/drawing/2014/main" id="{4B79B467-4FB7-44DD-AECB-450DC901D7A5}"/>
              </a:ext>
            </a:extLst>
          </p:cNvPr>
          <p:cNvSpPr>
            <a:spLocks noGrp="1"/>
          </p:cNvSpPr>
          <p:nvPr>
            <p:ph type="title"/>
          </p:nvPr>
        </p:nvSpPr>
        <p:spPr>
          <a:xfrm>
            <a:off x="758473" y="1159609"/>
            <a:ext cx="4153767" cy="1667975"/>
          </a:xfrm>
        </p:spPr>
        <p:txBody>
          <a:bodyPr>
            <a:normAutofit/>
          </a:bodyPr>
          <a:lstStyle/>
          <a:p>
            <a:r>
              <a:rPr lang="hu-HU" sz="4000" dirty="0">
                <a:latin typeface="Arial" panose="020B0604020202020204" pitchFamily="34" charset="0"/>
                <a:cs typeface="Arial" panose="020B0604020202020204" pitchFamily="34" charset="0"/>
              </a:rPr>
              <a:t>Az második missziói út</a:t>
            </a:r>
          </a:p>
        </p:txBody>
      </p:sp>
      <p:pic>
        <p:nvPicPr>
          <p:cNvPr id="19" name="Kép 18">
            <a:extLst>
              <a:ext uri="{FF2B5EF4-FFF2-40B4-BE49-F238E27FC236}">
                <a16:creationId xmlns:a16="http://schemas.microsoft.com/office/drawing/2014/main" id="{EF6944D1-893C-44ED-BEAD-9ADBC715968C}"/>
              </a:ext>
            </a:extLst>
          </p:cNvPr>
          <p:cNvPicPr>
            <a:picLocks noChangeAspect="1"/>
          </p:cNvPicPr>
          <p:nvPr/>
        </p:nvPicPr>
        <p:blipFill rotWithShape="1">
          <a:blip r:embed="rId2">
            <a:extLst>
              <a:ext uri="{28A0092B-C50C-407E-A947-70E740481C1C}">
                <a14:useLocalDpi xmlns:a14="http://schemas.microsoft.com/office/drawing/2010/main" val="0"/>
              </a:ext>
            </a:extLst>
          </a:blip>
          <a:srcRect l="10813" t="2046" r="7152" b="-1"/>
          <a:stretch/>
        </p:blipFill>
        <p:spPr>
          <a:xfrm>
            <a:off x="-1" y="3164764"/>
            <a:ext cx="6094476" cy="3693236"/>
          </a:xfrm>
          <a:prstGeom prst="rect">
            <a:avLst/>
          </a:prstGeom>
        </p:spPr>
      </p:pic>
      <p:sp>
        <p:nvSpPr>
          <p:cNvPr id="21" name="Tartalom helye 2">
            <a:extLst>
              <a:ext uri="{FF2B5EF4-FFF2-40B4-BE49-F238E27FC236}">
                <a16:creationId xmlns:a16="http://schemas.microsoft.com/office/drawing/2014/main" id="{BC3E364B-358C-4657-9224-390003B08B3F}"/>
              </a:ext>
            </a:extLst>
          </p:cNvPr>
          <p:cNvSpPr>
            <a:spLocks noGrp="1"/>
          </p:cNvSpPr>
          <p:nvPr>
            <p:ph idx="1"/>
          </p:nvPr>
        </p:nvSpPr>
        <p:spPr>
          <a:xfrm>
            <a:off x="6282222" y="3422000"/>
            <a:ext cx="5712706" cy="2862322"/>
          </a:xfrm>
        </p:spPr>
        <p:txBody>
          <a:bodyPr anchor="ctr">
            <a:normAutofit lnSpcReduction="10000"/>
          </a:bodyPr>
          <a:lstStyle/>
          <a:p>
            <a:pPr marL="0" indent="0" algn="just">
              <a:buNone/>
            </a:pPr>
            <a:r>
              <a:rPr lang="hu-HU" sz="2100" dirty="0">
                <a:latin typeface="Arial" panose="020B0604020202020204" pitchFamily="34" charset="0"/>
                <a:cs typeface="Arial" panose="020B0604020202020204" pitchFamily="34" charset="0"/>
              </a:rPr>
              <a:t>Most szárazföldön utaztak. Nem könnyű természeti környezetet jártak be, 3500 méteres magasságokat meghaladó hegycsúcsokkal és hegyvonulatokkal megtűzdelt utakon keresztül. Ezen az úton álmában egy macedón férfi hívására lépett át Európába, és indult el az európai misszió. Olyan gyülekezetek születtek itt, melyeknek később levelet is írt Pál: Filippi, </a:t>
            </a:r>
            <a:r>
              <a:rPr lang="hu-HU" sz="2100" dirty="0" err="1">
                <a:latin typeface="Arial" panose="020B0604020202020204" pitchFamily="34" charset="0"/>
                <a:cs typeface="Arial" panose="020B0604020202020204" pitchFamily="34" charset="0"/>
              </a:rPr>
              <a:t>Kolossé</a:t>
            </a:r>
            <a:r>
              <a:rPr lang="hu-HU" sz="2100" dirty="0">
                <a:latin typeface="Arial" panose="020B0604020202020204" pitchFamily="34" charset="0"/>
                <a:cs typeface="Arial" panose="020B0604020202020204" pitchFamily="34" charset="0"/>
              </a:rPr>
              <a:t>, </a:t>
            </a:r>
            <a:r>
              <a:rPr lang="hu-HU" sz="2100" dirty="0" err="1">
                <a:latin typeface="Arial" panose="020B0604020202020204" pitchFamily="34" charset="0"/>
                <a:cs typeface="Arial" panose="020B0604020202020204" pitchFamily="34" charset="0"/>
              </a:rPr>
              <a:t>Korinthus</a:t>
            </a:r>
            <a:r>
              <a:rPr lang="hu-HU" sz="2100" dirty="0">
                <a:latin typeface="Arial" panose="020B0604020202020204" pitchFamily="34" charset="0"/>
                <a:cs typeface="Arial" panose="020B0604020202020204" pitchFamily="34" charset="0"/>
              </a:rPr>
              <a:t>. </a:t>
            </a:r>
          </a:p>
        </p:txBody>
      </p:sp>
      <p:sp>
        <p:nvSpPr>
          <p:cNvPr id="11" name="Szövegdoboz 10">
            <a:extLst>
              <a:ext uri="{FF2B5EF4-FFF2-40B4-BE49-F238E27FC236}">
                <a16:creationId xmlns:a16="http://schemas.microsoft.com/office/drawing/2014/main" id="{3FB265C1-C5DD-4095-A675-B34CEB6ACF37}"/>
              </a:ext>
            </a:extLst>
          </p:cNvPr>
          <p:cNvSpPr txBox="1"/>
          <p:nvPr/>
        </p:nvSpPr>
        <p:spPr>
          <a:xfrm>
            <a:off x="3915999" y="96211"/>
            <a:ext cx="8078928" cy="3000821"/>
          </a:xfrm>
          <a:prstGeom prst="rect">
            <a:avLst/>
          </a:prstGeom>
          <a:noFill/>
        </p:spPr>
        <p:txBody>
          <a:bodyPr wrap="square" rtlCol="0">
            <a:spAutoFit/>
          </a:bodyPr>
          <a:lstStyle/>
          <a:p>
            <a:pPr algn="just"/>
            <a:r>
              <a:rPr lang="hu-HU" sz="2100" dirty="0">
                <a:latin typeface="Arial" panose="020B0604020202020204" pitchFamily="34" charset="0"/>
                <a:cs typeface="Arial" panose="020B0604020202020204" pitchFamily="34" charset="0"/>
              </a:rPr>
              <a:t>A második missziói út célja az volt, hogy a már korábban bejárt kisázsiai területeken a gyülekezeteket meglátogassák, bátorítsák. A második missziói útra Pál apostol új kísérővel érkezett, mert Barnabással vitába került. A vitát János Márk személye okozta, aki Barnabás unokaöccse volt, és az első útra velük elindult, de igen hamar visszafordult. Amikor a második útra is velük akarta vinni Barnabás a rokonát, Pál határozottan nemet mondott. Fontosnak tartotta az elköteleződést, kitartást a szolgálatban. Így a második út alkalmával Barnabás helyett Szilász volt az apostol mellett.</a:t>
            </a:r>
            <a:endParaRPr lang="hu-HU" sz="2100" dirty="0"/>
          </a:p>
        </p:txBody>
      </p:sp>
    </p:spTree>
    <p:extLst>
      <p:ext uri="{BB962C8B-B14F-4D97-AF65-F5344CB8AC3E}">
        <p14:creationId xmlns:p14="http://schemas.microsoft.com/office/powerpoint/2010/main" val="110496128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9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23000"/>
                            </p:stCondLst>
                            <p:childTnLst>
                              <p:par>
                                <p:cTn id="9" presetID="10" presetClass="entr" presetSubtype="0" fill="hold" nodeType="afterEffect">
                                  <p:stCondLst>
                                    <p:cond delay="0"/>
                                  </p:stCondLst>
                                  <p:iterate type="lt">
                                    <p:tmPct val="9000"/>
                                  </p:iterate>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A képen vízi jármű látható&#10;&#10;Automatikusan generált leírás">
            <a:extLst>
              <a:ext uri="{FF2B5EF4-FFF2-40B4-BE49-F238E27FC236}">
                <a16:creationId xmlns:a16="http://schemas.microsoft.com/office/drawing/2014/main" id="{B4A37607-DA37-4657-914E-817A7BB42835}"/>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r="-1"/>
          <a:stretch/>
        </p:blipFill>
        <p:spPr>
          <a:xfrm>
            <a:off x="20" y="1"/>
            <a:ext cx="12191980" cy="6857999"/>
          </a:xfrm>
          <a:prstGeom prst="rect">
            <a:avLst/>
          </a:prstGeom>
        </p:spPr>
      </p:pic>
      <p:cxnSp>
        <p:nvCxnSpPr>
          <p:cNvPr id="12" name="Straight Connector 11">
            <a:extLst>
              <a:ext uri="{FF2B5EF4-FFF2-40B4-BE49-F238E27FC236}">
                <a16:creationId xmlns:a16="http://schemas.microsoft.com/office/drawing/2014/main" id="{67182200-4859-4C8D-BCBB-55B245C28B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05B34DC4-99F1-485C-BD57-57022169F892}"/>
              </a:ext>
            </a:extLst>
          </p:cNvPr>
          <p:cNvSpPr>
            <a:spLocks noGrp="1"/>
          </p:cNvSpPr>
          <p:nvPr>
            <p:ph type="title"/>
          </p:nvPr>
        </p:nvSpPr>
        <p:spPr>
          <a:xfrm>
            <a:off x="320880" y="267965"/>
            <a:ext cx="4776051" cy="1135737"/>
          </a:xfrm>
        </p:spPr>
        <p:txBody>
          <a:bodyPr>
            <a:normAutofit/>
          </a:bodyPr>
          <a:lstStyle/>
          <a:p>
            <a:r>
              <a:rPr lang="hu-HU" sz="3600" dirty="0">
                <a:latin typeface="Arial" panose="020B0604020202020204" pitchFamily="34" charset="0"/>
                <a:cs typeface="Arial" panose="020B0604020202020204" pitchFamily="34" charset="0"/>
              </a:rPr>
              <a:t>A második missziói út</a:t>
            </a:r>
          </a:p>
        </p:txBody>
      </p:sp>
      <p:sp>
        <p:nvSpPr>
          <p:cNvPr id="13" name="Szövegdoboz 12">
            <a:extLst>
              <a:ext uri="{FF2B5EF4-FFF2-40B4-BE49-F238E27FC236}">
                <a16:creationId xmlns:a16="http://schemas.microsoft.com/office/drawing/2014/main" id="{B81BE13F-5C01-4708-8482-645E073A04EB}"/>
              </a:ext>
            </a:extLst>
          </p:cNvPr>
          <p:cNvSpPr txBox="1"/>
          <p:nvPr/>
        </p:nvSpPr>
        <p:spPr>
          <a:xfrm>
            <a:off x="670705" y="1536767"/>
            <a:ext cx="4134749" cy="2616101"/>
          </a:xfrm>
          <a:prstGeom prst="rect">
            <a:avLst/>
          </a:prstGeom>
          <a:noFill/>
        </p:spPr>
        <p:txBody>
          <a:bodyPr wrap="square" rtlCol="0">
            <a:spAutoFit/>
          </a:bodyPr>
          <a:lstStyle/>
          <a:p>
            <a:r>
              <a:rPr lang="hu-HU" sz="2400" dirty="0">
                <a:latin typeface="Arial" panose="020B0604020202020204" pitchFamily="34" charset="0"/>
                <a:cs typeface="Arial" panose="020B0604020202020204" pitchFamily="34" charset="0"/>
              </a:rPr>
              <a:t>Olvasd el, hogy ír Pál erről az időszakról a korinthusi gyülekezetnek!</a:t>
            </a:r>
          </a:p>
          <a:p>
            <a:endParaRPr lang="hu-HU" sz="2400" dirty="0">
              <a:latin typeface="Arial" panose="020B0604020202020204" pitchFamily="34" charset="0"/>
              <a:cs typeface="Arial" panose="020B0604020202020204" pitchFamily="34" charset="0"/>
            </a:endParaRPr>
          </a:p>
          <a:p>
            <a:r>
              <a:rPr lang="hu-HU" sz="2400" dirty="0">
                <a:latin typeface="Arial" panose="020B0604020202020204" pitchFamily="34" charset="0"/>
                <a:cs typeface="Arial" panose="020B0604020202020204" pitchFamily="34" charset="0"/>
              </a:rPr>
              <a:t>2Korinthus 11,23-28</a:t>
            </a:r>
          </a:p>
          <a:p>
            <a:r>
              <a:rPr lang="hu-HU" sz="2400" dirty="0">
                <a:latin typeface="Arial" panose="020B0604020202020204" pitchFamily="34" charset="0"/>
                <a:cs typeface="Arial" panose="020B0604020202020204" pitchFamily="34" charset="0"/>
              </a:rPr>
              <a:t>Kattints a Bibliára!</a:t>
            </a:r>
          </a:p>
          <a:p>
            <a:endParaRPr lang="hu-HU" sz="2000" dirty="0">
              <a:latin typeface="Arial" panose="020B0604020202020204" pitchFamily="34" charset="0"/>
              <a:cs typeface="Arial" panose="020B0604020202020204" pitchFamily="34" charset="0"/>
            </a:endParaRPr>
          </a:p>
        </p:txBody>
      </p:sp>
      <p:pic>
        <p:nvPicPr>
          <p:cNvPr id="14" name="Kép 13">
            <a:hlinkClick r:id="rId3"/>
            <a:extLst>
              <a:ext uri="{FF2B5EF4-FFF2-40B4-BE49-F238E27FC236}">
                <a16:creationId xmlns:a16="http://schemas.microsoft.com/office/drawing/2014/main" id="{930EE030-206A-4086-A092-A89E84A164CE}"/>
              </a:ext>
            </a:extLst>
          </p:cNvPr>
          <p:cNvPicPr>
            <a:picLocks noChangeAspect="1"/>
          </p:cNvPicPr>
          <p:nvPr/>
        </p:nvPicPr>
        <p:blipFill rotWithShape="1">
          <a:blip r:embed="rId4"/>
          <a:srcRect l="1077" t="887" r="2783" b="-887"/>
          <a:stretch/>
        </p:blipFill>
        <p:spPr>
          <a:xfrm>
            <a:off x="3969372" y="2805452"/>
            <a:ext cx="1368000" cy="1368000"/>
          </a:xfrm>
          <a:prstGeom prst="rect">
            <a:avLst/>
          </a:prstGeom>
        </p:spPr>
      </p:pic>
      <p:sp>
        <p:nvSpPr>
          <p:cNvPr id="15" name="Szövegdoboz 14">
            <a:extLst>
              <a:ext uri="{FF2B5EF4-FFF2-40B4-BE49-F238E27FC236}">
                <a16:creationId xmlns:a16="http://schemas.microsoft.com/office/drawing/2014/main" id="{6C94BD15-6C22-405F-8DE6-AC198CA5461B}"/>
              </a:ext>
            </a:extLst>
          </p:cNvPr>
          <p:cNvSpPr txBox="1"/>
          <p:nvPr/>
        </p:nvSpPr>
        <p:spPr>
          <a:xfrm>
            <a:off x="343621" y="4902101"/>
            <a:ext cx="4788916" cy="1384995"/>
          </a:xfrm>
          <a:prstGeom prst="rect">
            <a:avLst/>
          </a:prstGeom>
          <a:noFill/>
        </p:spPr>
        <p:txBody>
          <a:bodyPr wrap="square" rtlCol="0">
            <a:spAutoFit/>
          </a:bodyPr>
          <a:lstStyle/>
          <a:p>
            <a:r>
              <a:rPr lang="hu-HU" sz="2800" dirty="0">
                <a:latin typeface="Arial" panose="020B0604020202020204" pitchFamily="34" charset="0"/>
                <a:cs typeface="Arial" panose="020B0604020202020204" pitchFamily="34" charset="0"/>
              </a:rPr>
              <a:t>Foglald össze pár mondatban, miről szól az igeszakasz!</a:t>
            </a:r>
          </a:p>
        </p:txBody>
      </p:sp>
      <p:sp>
        <p:nvSpPr>
          <p:cNvPr id="16" name="Szövegdoboz 15">
            <a:extLst>
              <a:ext uri="{FF2B5EF4-FFF2-40B4-BE49-F238E27FC236}">
                <a16:creationId xmlns:a16="http://schemas.microsoft.com/office/drawing/2014/main" id="{72ED6FB8-DA8F-4CB2-89AF-B3C21151CF88}"/>
              </a:ext>
            </a:extLst>
          </p:cNvPr>
          <p:cNvSpPr txBox="1"/>
          <p:nvPr/>
        </p:nvSpPr>
        <p:spPr>
          <a:xfrm>
            <a:off x="6113788" y="551289"/>
            <a:ext cx="5261525" cy="5386090"/>
          </a:xfrm>
          <a:prstGeom prst="rect">
            <a:avLst/>
          </a:prstGeom>
          <a:noFill/>
        </p:spPr>
        <p:txBody>
          <a:bodyPr wrap="square" rtlCol="0">
            <a:spAutoFit/>
          </a:bodyPr>
          <a:lstStyle/>
          <a:p>
            <a:r>
              <a:rPr lang="hu-HU" sz="3200" dirty="0">
                <a:latin typeface="Arial" panose="020B0604020202020204" pitchFamily="34" charset="0"/>
                <a:cs typeface="Arial" panose="020B0604020202020204" pitchFamily="34" charset="0"/>
              </a:rPr>
              <a:t>Tudod-e?</a:t>
            </a:r>
          </a:p>
          <a:p>
            <a:endParaRPr lang="hu-HU" sz="2400" dirty="0">
              <a:latin typeface="Arial" panose="020B0604020202020204" pitchFamily="34" charset="0"/>
              <a:cs typeface="Arial" panose="020B0604020202020204" pitchFamily="34" charset="0"/>
            </a:endParaRPr>
          </a:p>
          <a:p>
            <a:r>
              <a:rPr lang="hu-HU" sz="2400" dirty="0">
                <a:latin typeface="Arial" panose="020B0604020202020204" pitchFamily="34" charset="0"/>
                <a:cs typeface="Arial" panose="020B0604020202020204" pitchFamily="34" charset="0"/>
              </a:rPr>
              <a:t>Pál apostol a második missziói útján visszatért </a:t>
            </a:r>
            <a:r>
              <a:rPr lang="hu-HU" sz="2400" dirty="0" err="1">
                <a:latin typeface="Arial" panose="020B0604020202020204" pitchFamily="34" charset="0"/>
                <a:cs typeface="Arial" panose="020B0604020202020204" pitchFamily="34" charset="0"/>
              </a:rPr>
              <a:t>Lisztrába</a:t>
            </a:r>
            <a:r>
              <a:rPr lang="hu-HU" sz="2400" dirty="0">
                <a:latin typeface="Arial" panose="020B0604020202020204" pitchFamily="34" charset="0"/>
                <a:cs typeface="Arial" panose="020B0604020202020204" pitchFamily="34" charset="0"/>
              </a:rPr>
              <a:t>, ahol találkozott Timóteussal. Timóteusnak az édesanyja zsidó volt, az édesapja görög.</a:t>
            </a:r>
          </a:p>
          <a:p>
            <a:r>
              <a:rPr lang="hu-HU" sz="2400" dirty="0">
                <a:latin typeface="Arial" panose="020B0604020202020204" pitchFamily="34" charset="0"/>
                <a:cs typeface="Arial" panose="020B0604020202020204" pitchFamily="34" charset="0"/>
              </a:rPr>
              <a:t>Timóteus tanítványa, útitársa lett Pálnak. Később leveleket is írt neki, melyeket az Újszövetség őriz. Ezekben a levelekben a fiatal Timóteusnak ad útmutatást Pál a gyülekezet vezetéséről, a keresztyének feladatairól.</a:t>
            </a:r>
          </a:p>
        </p:txBody>
      </p:sp>
      <p:sp>
        <p:nvSpPr>
          <p:cNvPr id="17" name="Szövegdoboz 16">
            <a:extLst>
              <a:ext uri="{FF2B5EF4-FFF2-40B4-BE49-F238E27FC236}">
                <a16:creationId xmlns:a16="http://schemas.microsoft.com/office/drawing/2014/main" id="{11BC7148-85AE-4263-9593-7ED3D33F620E}"/>
              </a:ext>
            </a:extLst>
          </p:cNvPr>
          <p:cNvSpPr txBox="1"/>
          <p:nvPr/>
        </p:nvSpPr>
        <p:spPr>
          <a:xfrm>
            <a:off x="5899567" y="6128246"/>
            <a:ext cx="5650264" cy="461665"/>
          </a:xfrm>
          <a:prstGeom prst="rect">
            <a:avLst/>
          </a:prstGeom>
          <a:noFill/>
        </p:spPr>
        <p:txBody>
          <a:bodyPr wrap="square" rtlCol="0">
            <a:spAutoFit/>
          </a:bodyPr>
          <a:lstStyle/>
          <a:p>
            <a:r>
              <a:rPr lang="hu-HU" sz="2400" dirty="0">
                <a:latin typeface="Arial" panose="020B0604020202020204" pitchFamily="34" charset="0"/>
                <a:cs typeface="Arial" panose="020B0604020202020204" pitchFamily="34" charset="0"/>
              </a:rPr>
              <a:t>Kattints a nyílra a folytatáshoz!</a:t>
            </a:r>
          </a:p>
        </p:txBody>
      </p:sp>
      <p:pic>
        <p:nvPicPr>
          <p:cNvPr id="18" name="Ábra 17" descr="Nyíl: egyenes egyszínű kitöltéssel">
            <a:hlinkClick r:id="rId5" action="ppaction://hlinksldjump"/>
            <a:extLst>
              <a:ext uri="{FF2B5EF4-FFF2-40B4-BE49-F238E27FC236}">
                <a16:creationId xmlns:a16="http://schemas.microsoft.com/office/drawing/2014/main" id="{907A81DB-5D81-49BA-B1D8-026DB21D44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flipH="1">
            <a:off x="10537711" y="5742276"/>
            <a:ext cx="1233606" cy="1233606"/>
          </a:xfrm>
          <a:prstGeom prst="rect">
            <a:avLst/>
          </a:prstGeom>
        </p:spPr>
      </p:pic>
    </p:spTree>
    <p:extLst>
      <p:ext uri="{BB962C8B-B14F-4D97-AF65-F5344CB8AC3E}">
        <p14:creationId xmlns:p14="http://schemas.microsoft.com/office/powerpoint/2010/main" val="2343717941"/>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9000"/>
                                  </p:iterate>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3155"/>
                            </p:stCondLst>
                            <p:childTnLst>
                              <p:par>
                                <p:cTn id="9" presetID="10" presetClass="entr" presetSubtype="0" fill="hold" nodeType="afterEffect">
                                  <p:stCondLst>
                                    <p:cond delay="0"/>
                                  </p:stCondLst>
                                  <p:iterate type="lt">
                                    <p:tmPct val="9000"/>
                                  </p:iterate>
                                  <p:childTnLst>
                                    <p:set>
                                      <p:cBhvr>
                                        <p:cTn id="10" dur="1" fill="hold">
                                          <p:stCondLst>
                                            <p:cond delay="0"/>
                                          </p:stCondLst>
                                        </p:cTn>
                                        <p:tgtEl>
                                          <p:spTgt spid="13">
                                            <p:txEl>
                                              <p:pRg st="2" end="2"/>
                                            </p:txEl>
                                          </p:spTgt>
                                        </p:tgtEl>
                                        <p:attrNameLst>
                                          <p:attrName>style.visibility</p:attrName>
                                        </p:attrNameLst>
                                      </p:cBhvr>
                                      <p:to>
                                        <p:strVal val="visible"/>
                                      </p:to>
                                    </p:set>
                                    <p:animEffect transition="in" filter="fade">
                                      <p:cBhvr>
                                        <p:cTn id="11" dur="500"/>
                                        <p:tgtEl>
                                          <p:spTgt spid="13">
                                            <p:txEl>
                                              <p:pRg st="2" end="2"/>
                                            </p:txEl>
                                          </p:spTgt>
                                        </p:tgtEl>
                                      </p:cBhvr>
                                    </p:animEffect>
                                  </p:childTnLst>
                                </p:cTn>
                              </p:par>
                            </p:childTnLst>
                          </p:cTn>
                        </p:par>
                        <p:par>
                          <p:cTn id="12" fill="hold">
                            <p:stCondLst>
                              <p:cond delay="4420"/>
                            </p:stCondLst>
                            <p:childTnLst>
                              <p:par>
                                <p:cTn id="13" presetID="10" presetClass="entr" presetSubtype="0" fill="hold" nodeType="afterEffect">
                                  <p:stCondLst>
                                    <p:cond delay="0"/>
                                  </p:stCondLst>
                                  <p:iterate type="lt">
                                    <p:tmPct val="9000"/>
                                  </p:iterate>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fade">
                                      <p:cBhvr>
                                        <p:cTn id="15" dur="500"/>
                                        <p:tgtEl>
                                          <p:spTgt spid="13">
                                            <p:txEl>
                                              <p:pRg st="3" end="3"/>
                                            </p:txEl>
                                          </p:spTgt>
                                        </p:tgtEl>
                                      </p:cBhvr>
                                    </p:animEffect>
                                  </p:childTnLst>
                                </p:cTn>
                              </p:par>
                              <p:par>
                                <p:cTn id="16" presetID="26"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80">
                                          <p:stCondLst>
                                            <p:cond delay="0"/>
                                          </p:stCondLst>
                                        </p:cTn>
                                        <p:tgtEl>
                                          <p:spTgt spid="14"/>
                                        </p:tgtEl>
                                      </p:cBhvr>
                                    </p:animEffect>
                                    <p:anim calcmode="lin" valueType="num">
                                      <p:cBhvr>
                                        <p:cTn id="1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4" dur="26">
                                          <p:stCondLst>
                                            <p:cond delay="650"/>
                                          </p:stCondLst>
                                        </p:cTn>
                                        <p:tgtEl>
                                          <p:spTgt spid="14"/>
                                        </p:tgtEl>
                                      </p:cBhvr>
                                      <p:to x="100000" y="60000"/>
                                    </p:animScale>
                                    <p:animScale>
                                      <p:cBhvr>
                                        <p:cTn id="25" dur="166" decel="50000">
                                          <p:stCondLst>
                                            <p:cond delay="676"/>
                                          </p:stCondLst>
                                        </p:cTn>
                                        <p:tgtEl>
                                          <p:spTgt spid="14"/>
                                        </p:tgtEl>
                                      </p:cBhvr>
                                      <p:to x="100000" y="100000"/>
                                    </p:animScale>
                                    <p:animScale>
                                      <p:cBhvr>
                                        <p:cTn id="26" dur="26">
                                          <p:stCondLst>
                                            <p:cond delay="1312"/>
                                          </p:stCondLst>
                                        </p:cTn>
                                        <p:tgtEl>
                                          <p:spTgt spid="14"/>
                                        </p:tgtEl>
                                      </p:cBhvr>
                                      <p:to x="100000" y="80000"/>
                                    </p:animScale>
                                    <p:animScale>
                                      <p:cBhvr>
                                        <p:cTn id="27" dur="166" decel="50000">
                                          <p:stCondLst>
                                            <p:cond delay="1338"/>
                                          </p:stCondLst>
                                        </p:cTn>
                                        <p:tgtEl>
                                          <p:spTgt spid="14"/>
                                        </p:tgtEl>
                                      </p:cBhvr>
                                      <p:to x="100000" y="100000"/>
                                    </p:animScale>
                                    <p:animScale>
                                      <p:cBhvr>
                                        <p:cTn id="28" dur="26">
                                          <p:stCondLst>
                                            <p:cond delay="1642"/>
                                          </p:stCondLst>
                                        </p:cTn>
                                        <p:tgtEl>
                                          <p:spTgt spid="14"/>
                                        </p:tgtEl>
                                      </p:cBhvr>
                                      <p:to x="100000" y="90000"/>
                                    </p:animScale>
                                    <p:animScale>
                                      <p:cBhvr>
                                        <p:cTn id="29" dur="166" decel="50000">
                                          <p:stCondLst>
                                            <p:cond delay="1668"/>
                                          </p:stCondLst>
                                        </p:cTn>
                                        <p:tgtEl>
                                          <p:spTgt spid="14"/>
                                        </p:tgtEl>
                                      </p:cBhvr>
                                      <p:to x="100000" y="100000"/>
                                    </p:animScale>
                                    <p:animScale>
                                      <p:cBhvr>
                                        <p:cTn id="30" dur="26">
                                          <p:stCondLst>
                                            <p:cond delay="1808"/>
                                          </p:stCondLst>
                                        </p:cTn>
                                        <p:tgtEl>
                                          <p:spTgt spid="14"/>
                                        </p:tgtEl>
                                      </p:cBhvr>
                                      <p:to x="100000" y="95000"/>
                                    </p:animScale>
                                    <p:animScale>
                                      <p:cBhvr>
                                        <p:cTn id="31" dur="166" decel="50000">
                                          <p:stCondLst>
                                            <p:cond delay="1834"/>
                                          </p:stCondLst>
                                        </p:cTn>
                                        <p:tgtEl>
                                          <p:spTgt spid="14"/>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1000"/>
                                        <p:tgtEl>
                                          <p:spTgt spid="15">
                                            <p:txEl>
                                              <p:pRg st="0" end="0"/>
                                            </p:txEl>
                                          </p:spTgt>
                                        </p:tgtEl>
                                      </p:cBhvr>
                                    </p:animEffect>
                                    <p:anim calcmode="lin" valueType="num">
                                      <p:cBhvr>
                                        <p:cTn id="3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circle(in)">
                                      <p:cBhvr>
                                        <p:cTn id="43" dur="2000"/>
                                        <p:tgtEl>
                                          <p:spTgt spid="16">
                                            <p:txEl>
                                              <p:pRg st="0" end="0"/>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16">
                                            <p:txEl>
                                              <p:pRg st="2" end="2"/>
                                            </p:txEl>
                                          </p:spTgt>
                                        </p:tgtEl>
                                        <p:attrNameLst>
                                          <p:attrName>style.visibility</p:attrName>
                                        </p:attrNameLst>
                                      </p:cBhvr>
                                      <p:to>
                                        <p:strVal val="visible"/>
                                      </p:to>
                                    </p:set>
                                    <p:animEffect transition="in" filter="circle(in)">
                                      <p:cBhvr>
                                        <p:cTn id="46" dur="2000"/>
                                        <p:tgtEl>
                                          <p:spTgt spid="16">
                                            <p:txEl>
                                              <p:pRg st="2" end="2"/>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16">
                                            <p:txEl>
                                              <p:pRg st="3" end="3"/>
                                            </p:txEl>
                                          </p:spTgt>
                                        </p:tgtEl>
                                        <p:attrNameLst>
                                          <p:attrName>style.visibility</p:attrName>
                                        </p:attrNameLst>
                                      </p:cBhvr>
                                      <p:to>
                                        <p:strVal val="visible"/>
                                      </p:to>
                                    </p:set>
                                    <p:animEffect transition="in" filter="circle(in)">
                                      <p:cBhvr>
                                        <p:cTn id="49" dur="2000"/>
                                        <p:tgtEl>
                                          <p:spTgt spid="16">
                                            <p:txEl>
                                              <p:pRg st="3" end="3"/>
                                            </p:txEl>
                                          </p:spTgt>
                                        </p:tgtEl>
                                      </p:cBhvr>
                                    </p:animEffect>
                                  </p:childTnLst>
                                </p:cTn>
                              </p:par>
                            </p:childTnLst>
                          </p:cTn>
                        </p:par>
                        <p:par>
                          <p:cTn id="50" fill="hold">
                            <p:stCondLst>
                              <p:cond delay="2000"/>
                            </p:stCondLst>
                            <p:childTnLst>
                              <p:par>
                                <p:cTn id="51" presetID="3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90"/>
                                          </p:val>
                                        </p:tav>
                                        <p:tav tm="100000">
                                          <p:val>
                                            <p:fltVal val="0"/>
                                          </p:val>
                                        </p:tav>
                                      </p:tavLst>
                                    </p:anim>
                                    <p:animEffect transition="in" filter="fade">
                                      <p:cBhvr>
                                        <p:cTn id="56" dur="1000"/>
                                        <p:tgtEl>
                                          <p:spTgt spid="17"/>
                                        </p:tgtEl>
                                      </p:cBhvr>
                                    </p:animEffect>
                                  </p:childTnLst>
                                </p:cTn>
                              </p:par>
                              <p:par>
                                <p:cTn id="57" presetID="3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ím 1">
            <a:extLst>
              <a:ext uri="{FF2B5EF4-FFF2-40B4-BE49-F238E27FC236}">
                <a16:creationId xmlns:a16="http://schemas.microsoft.com/office/drawing/2014/main" id="{4B79B467-4FB7-44DD-AECB-450DC901D7A5}"/>
              </a:ext>
            </a:extLst>
          </p:cNvPr>
          <p:cNvSpPr>
            <a:spLocks noGrp="1"/>
          </p:cNvSpPr>
          <p:nvPr>
            <p:ph type="title"/>
          </p:nvPr>
        </p:nvSpPr>
        <p:spPr>
          <a:xfrm>
            <a:off x="1771560" y="646850"/>
            <a:ext cx="4153767" cy="1667975"/>
          </a:xfrm>
        </p:spPr>
        <p:txBody>
          <a:bodyPr>
            <a:normAutofit/>
          </a:bodyPr>
          <a:lstStyle/>
          <a:p>
            <a:r>
              <a:rPr lang="hu-HU" sz="4000" dirty="0">
                <a:latin typeface="Arial" panose="020B0604020202020204" pitchFamily="34" charset="0"/>
                <a:cs typeface="Arial" panose="020B0604020202020204" pitchFamily="34" charset="0"/>
              </a:rPr>
              <a:t>A harmadik missziói út</a:t>
            </a:r>
          </a:p>
        </p:txBody>
      </p:sp>
      <p:sp>
        <p:nvSpPr>
          <p:cNvPr id="11" name="Szövegdoboz 10">
            <a:extLst>
              <a:ext uri="{FF2B5EF4-FFF2-40B4-BE49-F238E27FC236}">
                <a16:creationId xmlns:a16="http://schemas.microsoft.com/office/drawing/2014/main" id="{3FB265C1-C5DD-4095-A675-B34CEB6ACF37}"/>
              </a:ext>
            </a:extLst>
          </p:cNvPr>
          <p:cNvSpPr txBox="1"/>
          <p:nvPr/>
        </p:nvSpPr>
        <p:spPr>
          <a:xfrm>
            <a:off x="6451600" y="151221"/>
            <a:ext cx="5654162" cy="6370975"/>
          </a:xfrm>
          <a:prstGeom prst="rect">
            <a:avLst/>
          </a:prstGeom>
          <a:noFill/>
        </p:spPr>
        <p:txBody>
          <a:bodyPr wrap="square" rtlCol="0">
            <a:spAutoFit/>
          </a:bodyPr>
          <a:lstStyle/>
          <a:p>
            <a:pPr algn="just"/>
            <a:r>
              <a:rPr lang="hu-HU" sz="2400" dirty="0">
                <a:latin typeface="Arial" panose="020B0604020202020204" pitchFamily="34" charset="0"/>
                <a:cs typeface="Arial" panose="020B0604020202020204" pitchFamily="34" charset="0"/>
              </a:rPr>
              <a:t>A harmadik missziói út célja az volt, hogy a már megalakult keresztyén közösségeket erősítse Pál, illetve az időközben kialakult gondokra és kérdésekre választ adjon. Pál apostol harmadik missziói útja súlypontjának helye </a:t>
            </a:r>
            <a:r>
              <a:rPr lang="hu-HU" sz="2400" dirty="0" err="1">
                <a:latin typeface="Arial" panose="020B0604020202020204" pitchFamily="34" charset="0"/>
                <a:cs typeface="Arial" panose="020B0604020202020204" pitchFamily="34" charset="0"/>
              </a:rPr>
              <a:t>Efezus</a:t>
            </a:r>
            <a:r>
              <a:rPr lang="hu-HU" sz="2400" dirty="0">
                <a:latin typeface="Arial" panose="020B0604020202020204" pitchFamily="34" charset="0"/>
                <a:cs typeface="Arial" panose="020B0604020202020204" pitchFamily="34" charset="0"/>
              </a:rPr>
              <a:t> városa lett. Az itteni három éves tartózkodása alatt az apostol tanított Jézusról, hirdette Isten Igéjét és csodák is történtek. Ezek hatására sokan megtértek. Ugyanakkor sokat hadakozott az ottani Artemisz (Diána) istennő követőivel. Végül menekülnie kellett. Macedóniába ment, és onnan egy hosszas úton Jeruzsálembe. Annak ellenére ment oda, hogy tudta: Jeruzsálemben fogság vár rá.</a:t>
            </a:r>
            <a:endParaRPr lang="hu-HU" sz="2400" dirty="0"/>
          </a:p>
        </p:txBody>
      </p:sp>
      <p:pic>
        <p:nvPicPr>
          <p:cNvPr id="3" name="Kép 2">
            <a:extLst>
              <a:ext uri="{FF2B5EF4-FFF2-40B4-BE49-F238E27FC236}">
                <a16:creationId xmlns:a16="http://schemas.microsoft.com/office/drawing/2014/main" id="{5D0FA1AD-08A1-4910-8639-66C7799F0266}"/>
              </a:ext>
            </a:extLst>
          </p:cNvPr>
          <p:cNvPicPr>
            <a:picLocks noChangeAspect="1"/>
          </p:cNvPicPr>
          <p:nvPr/>
        </p:nvPicPr>
        <p:blipFill rotWithShape="1">
          <a:blip r:embed="rId2">
            <a:extLst>
              <a:ext uri="{28A0092B-C50C-407E-A947-70E740481C1C}">
                <a14:useLocalDpi xmlns:a14="http://schemas.microsoft.com/office/drawing/2010/main" val="0"/>
              </a:ext>
            </a:extLst>
          </a:blip>
          <a:srcRect l="9244" r="6940"/>
          <a:stretch/>
        </p:blipFill>
        <p:spPr>
          <a:xfrm>
            <a:off x="1" y="2827584"/>
            <a:ext cx="6400784" cy="4032494"/>
          </a:xfrm>
          <a:prstGeom prst="rect">
            <a:avLst/>
          </a:prstGeom>
        </p:spPr>
      </p:pic>
    </p:spTree>
    <p:extLst>
      <p:ext uri="{BB962C8B-B14F-4D97-AF65-F5344CB8AC3E}">
        <p14:creationId xmlns:p14="http://schemas.microsoft.com/office/powerpoint/2010/main" val="107059841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9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 képen égbolt, víz, kültéri látható&#10;&#10;Automatikusan generált leírás">
            <a:extLst>
              <a:ext uri="{FF2B5EF4-FFF2-40B4-BE49-F238E27FC236}">
                <a16:creationId xmlns:a16="http://schemas.microsoft.com/office/drawing/2014/main" id="{8E68C5C1-7566-4B94-9E03-763514A673C4}"/>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20" y="1"/>
            <a:ext cx="12191980" cy="6857999"/>
          </a:xfrm>
          <a:prstGeom prst="rect">
            <a:avLst/>
          </a:prstGeom>
        </p:spPr>
      </p:pic>
      <p:cxnSp>
        <p:nvCxnSpPr>
          <p:cNvPr id="14" name="Straight Connector 13">
            <a:extLst>
              <a:ext uri="{FF2B5EF4-FFF2-40B4-BE49-F238E27FC236}">
                <a16:creationId xmlns:a16="http://schemas.microsoft.com/office/drawing/2014/main" id="{67182200-4859-4C8D-BCBB-55B245C28B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Cím 1">
            <a:extLst>
              <a:ext uri="{FF2B5EF4-FFF2-40B4-BE49-F238E27FC236}">
                <a16:creationId xmlns:a16="http://schemas.microsoft.com/office/drawing/2014/main" id="{F78D97FF-AEC4-4760-8A86-4B5884E6E9CE}"/>
              </a:ext>
            </a:extLst>
          </p:cNvPr>
          <p:cNvSpPr txBox="1">
            <a:spLocks/>
          </p:cNvSpPr>
          <p:nvPr/>
        </p:nvSpPr>
        <p:spPr>
          <a:xfrm>
            <a:off x="625680" y="284898"/>
            <a:ext cx="10905066"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600">
                <a:latin typeface="Arial" panose="020B0604020202020204" pitchFamily="34" charset="0"/>
                <a:cs typeface="Arial" panose="020B0604020202020204" pitchFamily="34" charset="0"/>
              </a:rPr>
              <a:t>A harmadik missziói út</a:t>
            </a:r>
            <a:endParaRPr lang="hu-HU" sz="3600" dirty="0">
              <a:latin typeface="Arial" panose="020B0604020202020204" pitchFamily="34" charset="0"/>
              <a:cs typeface="Arial" panose="020B0604020202020204" pitchFamily="34" charset="0"/>
            </a:endParaRPr>
          </a:p>
        </p:txBody>
      </p:sp>
      <p:sp>
        <p:nvSpPr>
          <p:cNvPr id="11" name="Szövegdoboz 10">
            <a:extLst>
              <a:ext uri="{FF2B5EF4-FFF2-40B4-BE49-F238E27FC236}">
                <a16:creationId xmlns:a16="http://schemas.microsoft.com/office/drawing/2014/main" id="{FC7D28C9-3B09-42F2-88E1-858278440EAA}"/>
              </a:ext>
            </a:extLst>
          </p:cNvPr>
          <p:cNvSpPr txBox="1"/>
          <p:nvPr/>
        </p:nvSpPr>
        <p:spPr>
          <a:xfrm>
            <a:off x="593830" y="1819139"/>
            <a:ext cx="3833562" cy="1938992"/>
          </a:xfrm>
          <a:prstGeom prst="rect">
            <a:avLst/>
          </a:prstGeom>
          <a:noFill/>
        </p:spPr>
        <p:txBody>
          <a:bodyPr wrap="square" rtlCol="0">
            <a:spAutoFit/>
          </a:bodyPr>
          <a:lstStyle/>
          <a:p>
            <a:r>
              <a:rPr lang="hu-HU" sz="2400" dirty="0">
                <a:latin typeface="Arial" panose="020B0604020202020204" pitchFamily="34" charset="0"/>
                <a:cs typeface="Arial" panose="020B0604020202020204" pitchFamily="34" charset="0"/>
              </a:rPr>
              <a:t>Olvasd el az egyik történetet a Bibliából, ami ezen az úton történt Pállal!</a:t>
            </a:r>
          </a:p>
          <a:p>
            <a:r>
              <a:rPr lang="hu-HU" sz="2400" dirty="0">
                <a:latin typeface="Arial" panose="020B0604020202020204" pitchFamily="34" charset="0"/>
                <a:cs typeface="Arial" panose="020B0604020202020204" pitchFamily="34" charset="0"/>
              </a:rPr>
              <a:t>ApCsel 14,8-18</a:t>
            </a:r>
          </a:p>
          <a:p>
            <a:r>
              <a:rPr lang="hu-HU" sz="2400" dirty="0">
                <a:latin typeface="Arial" panose="020B0604020202020204" pitchFamily="34" charset="0"/>
                <a:cs typeface="Arial" panose="020B0604020202020204" pitchFamily="34" charset="0"/>
              </a:rPr>
              <a:t>Kattints a Bibliára!</a:t>
            </a:r>
          </a:p>
        </p:txBody>
      </p:sp>
      <p:sp>
        <p:nvSpPr>
          <p:cNvPr id="13" name="Szövegdoboz 12">
            <a:extLst>
              <a:ext uri="{FF2B5EF4-FFF2-40B4-BE49-F238E27FC236}">
                <a16:creationId xmlns:a16="http://schemas.microsoft.com/office/drawing/2014/main" id="{00471974-3476-49E7-B0CD-CC8C975DF931}"/>
              </a:ext>
            </a:extLst>
          </p:cNvPr>
          <p:cNvSpPr txBox="1"/>
          <p:nvPr/>
        </p:nvSpPr>
        <p:spPr>
          <a:xfrm>
            <a:off x="699926" y="4570931"/>
            <a:ext cx="3621370" cy="1384995"/>
          </a:xfrm>
          <a:prstGeom prst="rect">
            <a:avLst/>
          </a:prstGeom>
          <a:noFill/>
        </p:spPr>
        <p:txBody>
          <a:bodyPr wrap="square" rtlCol="0">
            <a:spAutoFit/>
          </a:bodyPr>
          <a:lstStyle/>
          <a:p>
            <a:r>
              <a:rPr lang="hu-HU" sz="2800" dirty="0">
                <a:latin typeface="Arial" panose="020B0604020202020204" pitchFamily="34" charset="0"/>
                <a:cs typeface="Arial" panose="020B0604020202020204" pitchFamily="34" charset="0"/>
              </a:rPr>
              <a:t>Foglald össze pár mondatban, miről szól az igeszakasz!</a:t>
            </a:r>
          </a:p>
        </p:txBody>
      </p:sp>
      <p:pic>
        <p:nvPicPr>
          <p:cNvPr id="15" name="Kép 14">
            <a:hlinkClick r:id="rId3"/>
            <a:extLst>
              <a:ext uri="{FF2B5EF4-FFF2-40B4-BE49-F238E27FC236}">
                <a16:creationId xmlns:a16="http://schemas.microsoft.com/office/drawing/2014/main" id="{4EF266C7-A7CF-43F4-AA1D-ACC1CE646ED8}"/>
              </a:ext>
            </a:extLst>
          </p:cNvPr>
          <p:cNvPicPr>
            <a:picLocks noChangeAspect="1"/>
          </p:cNvPicPr>
          <p:nvPr/>
        </p:nvPicPr>
        <p:blipFill rotWithShape="1">
          <a:blip r:embed="rId4"/>
          <a:srcRect l="1077" t="887" r="2783" b="-887"/>
          <a:stretch/>
        </p:blipFill>
        <p:spPr>
          <a:xfrm>
            <a:off x="3969372" y="3272489"/>
            <a:ext cx="1368000" cy="1368000"/>
          </a:xfrm>
          <a:prstGeom prst="rect">
            <a:avLst/>
          </a:prstGeom>
        </p:spPr>
      </p:pic>
      <p:sp>
        <p:nvSpPr>
          <p:cNvPr id="16" name="Szövegdoboz 15">
            <a:extLst>
              <a:ext uri="{FF2B5EF4-FFF2-40B4-BE49-F238E27FC236}">
                <a16:creationId xmlns:a16="http://schemas.microsoft.com/office/drawing/2014/main" id="{745B74B7-3925-4313-A9ED-2E9B1B41A086}"/>
              </a:ext>
            </a:extLst>
          </p:cNvPr>
          <p:cNvSpPr txBox="1"/>
          <p:nvPr/>
        </p:nvSpPr>
        <p:spPr>
          <a:xfrm>
            <a:off x="6854630" y="1071886"/>
            <a:ext cx="4374106" cy="4401205"/>
          </a:xfrm>
          <a:prstGeom prst="rect">
            <a:avLst/>
          </a:prstGeom>
          <a:noFill/>
        </p:spPr>
        <p:txBody>
          <a:bodyPr wrap="square" rtlCol="0">
            <a:spAutoFit/>
          </a:bodyPr>
          <a:lstStyle/>
          <a:p>
            <a:pPr algn="ctr"/>
            <a:r>
              <a:rPr lang="hu-HU" sz="2800" i="1" dirty="0">
                <a:latin typeface="Arial" panose="020B0604020202020204" pitchFamily="34" charset="0"/>
                <a:cs typeface="Arial" panose="020B0604020202020204" pitchFamily="34" charset="0"/>
              </a:rPr>
              <a:t>„Mert nem szégyellem az evangéliumot, hiszen Isten hatalma az minden hívőnek üdvösségére.”</a:t>
            </a:r>
          </a:p>
          <a:p>
            <a:pPr algn="ctr"/>
            <a:r>
              <a:rPr lang="hu-HU" sz="2800" i="1" dirty="0">
                <a:latin typeface="Arial" panose="020B0604020202020204" pitchFamily="34" charset="0"/>
                <a:cs typeface="Arial" panose="020B0604020202020204" pitchFamily="34" charset="0"/>
              </a:rPr>
              <a:t>Róm 1,16</a:t>
            </a:r>
          </a:p>
          <a:p>
            <a:pPr marL="457200" indent="-457200">
              <a:buFont typeface="Arial" panose="020B0604020202020204" pitchFamily="34" charset="0"/>
              <a:buChar char="•"/>
            </a:pPr>
            <a:endParaRPr lang="hu-HU" sz="2800" i="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hu-HU" sz="2800" dirty="0">
                <a:latin typeface="Arial" panose="020B0604020202020204" pitchFamily="34" charset="0"/>
                <a:cs typeface="Arial" panose="020B0604020202020204" pitchFamily="34" charset="0"/>
              </a:rPr>
              <a:t>Mit gondolsz Pálnak erről a mondatáról az olvasott történet fényében?</a:t>
            </a:r>
          </a:p>
        </p:txBody>
      </p:sp>
      <p:pic>
        <p:nvPicPr>
          <p:cNvPr id="17" name="Ábra 16" descr="Nyíl: egyenes egyszínű kitöltéssel">
            <a:hlinkClick r:id="rId5" action="ppaction://hlinksldjump"/>
            <a:extLst>
              <a:ext uri="{FF2B5EF4-FFF2-40B4-BE49-F238E27FC236}">
                <a16:creationId xmlns:a16="http://schemas.microsoft.com/office/drawing/2014/main" id="{FC3F7AC4-BCA4-4651-B2BA-82F29FCD8B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flipH="1">
            <a:off x="10537711" y="5742276"/>
            <a:ext cx="1233606" cy="1233606"/>
          </a:xfrm>
          <a:prstGeom prst="rect">
            <a:avLst/>
          </a:prstGeom>
        </p:spPr>
      </p:pic>
      <p:sp>
        <p:nvSpPr>
          <p:cNvPr id="18" name="Szövegdoboz 17">
            <a:hlinkClick r:id="rId8" action="ppaction://hlinksldjump"/>
            <a:extLst>
              <a:ext uri="{FF2B5EF4-FFF2-40B4-BE49-F238E27FC236}">
                <a16:creationId xmlns:a16="http://schemas.microsoft.com/office/drawing/2014/main" id="{94C883DA-658D-4F91-96F1-16E63A8E88F0}"/>
              </a:ext>
            </a:extLst>
          </p:cNvPr>
          <p:cNvSpPr txBox="1"/>
          <p:nvPr/>
        </p:nvSpPr>
        <p:spPr>
          <a:xfrm>
            <a:off x="5899567" y="6128246"/>
            <a:ext cx="5650264" cy="461665"/>
          </a:xfrm>
          <a:prstGeom prst="rect">
            <a:avLst/>
          </a:prstGeom>
          <a:noFill/>
        </p:spPr>
        <p:txBody>
          <a:bodyPr wrap="square" rtlCol="0">
            <a:spAutoFit/>
          </a:bodyPr>
          <a:lstStyle/>
          <a:p>
            <a:r>
              <a:rPr lang="hu-HU" sz="2400" dirty="0">
                <a:latin typeface="Arial" panose="020B0604020202020204" pitchFamily="34" charset="0"/>
                <a:cs typeface="Arial" panose="020B0604020202020204" pitchFamily="34" charset="0"/>
              </a:rPr>
              <a:t>Kattints a nyílra a folytatáshoz!</a:t>
            </a:r>
          </a:p>
        </p:txBody>
      </p:sp>
    </p:spTree>
    <p:extLst>
      <p:ext uri="{BB962C8B-B14F-4D97-AF65-F5344CB8AC3E}">
        <p14:creationId xmlns:p14="http://schemas.microsoft.com/office/powerpoint/2010/main" val="3581574029"/>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9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3290"/>
                            </p:stCondLst>
                            <p:childTnLst>
                              <p:par>
                                <p:cTn id="9" presetID="10" presetClass="entr" presetSubtype="0" fill="hold" nodeType="afterEffect">
                                  <p:stCondLst>
                                    <p:cond delay="0"/>
                                  </p:stCondLst>
                                  <p:iterate type="lt">
                                    <p:tmPct val="9000"/>
                                  </p:iterate>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par>
                          <p:cTn id="12" fill="hold">
                            <p:stCondLst>
                              <p:cond delay="4330"/>
                            </p:stCondLst>
                            <p:childTnLst>
                              <p:par>
                                <p:cTn id="13" presetID="10" presetClass="entr" presetSubtype="0" fill="hold" nodeType="afterEffect">
                                  <p:stCondLst>
                                    <p:cond delay="0"/>
                                  </p:stCondLst>
                                  <p:iterate type="lt">
                                    <p:tmPct val="9000"/>
                                  </p:iterate>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1000"/>
                                        <p:tgtEl>
                                          <p:spTgt spid="13">
                                            <p:txEl>
                                              <p:pRg st="0" end="0"/>
                                            </p:txEl>
                                          </p:spTgt>
                                        </p:tgtEl>
                                      </p:cBhvr>
                                    </p:animEffect>
                                    <p:anim calcmode="lin" valueType="num">
                                      <p:cBhvr>
                                        <p:cTn id="2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23" presetID="26"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p:cTn id="43"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16">
                                            <p:txEl>
                                              <p:pRg st="0" end="0"/>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 calcmode="lin" valueType="num">
                                      <p:cBhvr>
                                        <p:cTn id="48"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49"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50" dur="500"/>
                                        <p:tgtEl>
                                          <p:spTgt spid="16">
                                            <p:txEl>
                                              <p:pRg st="1" end="1"/>
                                            </p:txEl>
                                          </p:spTgt>
                                        </p:tgtEl>
                                      </p:cBhvr>
                                    </p:animEffect>
                                  </p:childTnLst>
                                </p:cTn>
                              </p:par>
                            </p:childTnLst>
                          </p:cTn>
                        </p:par>
                        <p:par>
                          <p:cTn id="51" fill="hold">
                            <p:stCondLst>
                              <p:cond delay="500"/>
                            </p:stCondLst>
                            <p:childTnLst>
                              <p:par>
                                <p:cTn id="52" presetID="42" presetClass="entr" presetSubtype="0" fill="hold" nodeType="afterEffect">
                                  <p:stCondLst>
                                    <p:cond delay="0"/>
                                  </p:stCondLst>
                                  <p:childTnLst>
                                    <p:set>
                                      <p:cBhvr>
                                        <p:cTn id="53" dur="1" fill="hold">
                                          <p:stCondLst>
                                            <p:cond delay="0"/>
                                          </p:stCondLst>
                                        </p:cTn>
                                        <p:tgtEl>
                                          <p:spTgt spid="16">
                                            <p:txEl>
                                              <p:pRg st="3" end="3"/>
                                            </p:txEl>
                                          </p:spTgt>
                                        </p:tgtEl>
                                        <p:attrNameLst>
                                          <p:attrName>style.visibility</p:attrName>
                                        </p:attrNameLst>
                                      </p:cBhvr>
                                      <p:to>
                                        <p:strVal val="visible"/>
                                      </p:to>
                                    </p:set>
                                    <p:animEffect transition="in" filter="fade">
                                      <p:cBhvr>
                                        <p:cTn id="54" dur="1000"/>
                                        <p:tgtEl>
                                          <p:spTgt spid="16">
                                            <p:txEl>
                                              <p:pRg st="3" end="3"/>
                                            </p:txEl>
                                          </p:spTgt>
                                        </p:tgtEl>
                                      </p:cBhvr>
                                    </p:animEffect>
                                    <p:anim calcmode="lin" valueType="num">
                                      <p:cBhvr>
                                        <p:cTn id="55"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57" presetID="31"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1000" fill="hold"/>
                                        <p:tgtEl>
                                          <p:spTgt spid="17"/>
                                        </p:tgtEl>
                                        <p:attrNameLst>
                                          <p:attrName>ppt_w</p:attrName>
                                        </p:attrNameLst>
                                      </p:cBhvr>
                                      <p:tavLst>
                                        <p:tav tm="0">
                                          <p:val>
                                            <p:fltVal val="0"/>
                                          </p:val>
                                        </p:tav>
                                        <p:tav tm="100000">
                                          <p:val>
                                            <p:strVal val="#ppt_w"/>
                                          </p:val>
                                        </p:tav>
                                      </p:tavLst>
                                    </p:anim>
                                    <p:anim calcmode="lin" valueType="num">
                                      <p:cBhvr>
                                        <p:cTn id="60" dur="1000" fill="hold"/>
                                        <p:tgtEl>
                                          <p:spTgt spid="17"/>
                                        </p:tgtEl>
                                        <p:attrNameLst>
                                          <p:attrName>ppt_h</p:attrName>
                                        </p:attrNameLst>
                                      </p:cBhvr>
                                      <p:tavLst>
                                        <p:tav tm="0">
                                          <p:val>
                                            <p:fltVal val="0"/>
                                          </p:val>
                                        </p:tav>
                                        <p:tav tm="100000">
                                          <p:val>
                                            <p:strVal val="#ppt_h"/>
                                          </p:val>
                                        </p:tav>
                                      </p:tavLst>
                                    </p:anim>
                                    <p:anim calcmode="lin" valueType="num">
                                      <p:cBhvr>
                                        <p:cTn id="61" dur="1000" fill="hold"/>
                                        <p:tgtEl>
                                          <p:spTgt spid="17"/>
                                        </p:tgtEl>
                                        <p:attrNameLst>
                                          <p:attrName>style.rotation</p:attrName>
                                        </p:attrNameLst>
                                      </p:cBhvr>
                                      <p:tavLst>
                                        <p:tav tm="0">
                                          <p:val>
                                            <p:fltVal val="90"/>
                                          </p:val>
                                        </p:tav>
                                        <p:tav tm="100000">
                                          <p:val>
                                            <p:fltVal val="0"/>
                                          </p:val>
                                        </p:tav>
                                      </p:tavLst>
                                    </p:anim>
                                    <p:animEffect transition="in" filter="fade">
                                      <p:cBhvr>
                                        <p:cTn id="62" dur="1000"/>
                                        <p:tgtEl>
                                          <p:spTgt spid="17"/>
                                        </p:tgtEl>
                                      </p:cBhvr>
                                    </p:animEffect>
                                  </p:childTnLst>
                                </p:cTn>
                              </p:par>
                            </p:childTnLst>
                          </p:cTn>
                        </p:par>
                        <p:par>
                          <p:cTn id="63" fill="hold">
                            <p:stCondLst>
                              <p:cond delay="1500"/>
                            </p:stCondLst>
                            <p:childTnLst>
                              <p:par>
                                <p:cTn id="64" presetID="31"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1000" fill="hold"/>
                                        <p:tgtEl>
                                          <p:spTgt spid="18"/>
                                        </p:tgtEl>
                                        <p:attrNameLst>
                                          <p:attrName>ppt_w</p:attrName>
                                        </p:attrNameLst>
                                      </p:cBhvr>
                                      <p:tavLst>
                                        <p:tav tm="0">
                                          <p:val>
                                            <p:fltVal val="0"/>
                                          </p:val>
                                        </p:tav>
                                        <p:tav tm="100000">
                                          <p:val>
                                            <p:strVal val="#ppt_w"/>
                                          </p:val>
                                        </p:tav>
                                      </p:tavLst>
                                    </p:anim>
                                    <p:anim calcmode="lin" valueType="num">
                                      <p:cBhvr>
                                        <p:cTn id="67" dur="1000" fill="hold"/>
                                        <p:tgtEl>
                                          <p:spTgt spid="18"/>
                                        </p:tgtEl>
                                        <p:attrNameLst>
                                          <p:attrName>ppt_h</p:attrName>
                                        </p:attrNameLst>
                                      </p:cBhvr>
                                      <p:tavLst>
                                        <p:tav tm="0">
                                          <p:val>
                                            <p:fltVal val="0"/>
                                          </p:val>
                                        </p:tav>
                                        <p:tav tm="100000">
                                          <p:val>
                                            <p:strVal val="#ppt_h"/>
                                          </p:val>
                                        </p:tav>
                                      </p:tavLst>
                                    </p:anim>
                                    <p:anim calcmode="lin" valueType="num">
                                      <p:cBhvr>
                                        <p:cTn id="68" dur="1000" fill="hold"/>
                                        <p:tgtEl>
                                          <p:spTgt spid="18"/>
                                        </p:tgtEl>
                                        <p:attrNameLst>
                                          <p:attrName>style.rotation</p:attrName>
                                        </p:attrNameLst>
                                      </p:cBhvr>
                                      <p:tavLst>
                                        <p:tav tm="0">
                                          <p:val>
                                            <p:fltVal val="90"/>
                                          </p:val>
                                        </p:tav>
                                        <p:tav tm="100000">
                                          <p:val>
                                            <p:fltVal val="0"/>
                                          </p:val>
                                        </p:tav>
                                      </p:tavLst>
                                    </p:anim>
                                    <p:animEffect transition="in" filter="fade">
                                      <p:cBhvr>
                                        <p:cTn id="6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víz, csónak, hegy, kültéri látható&#10;&#10;Automatikusan generált leírás">
            <a:extLst>
              <a:ext uri="{FF2B5EF4-FFF2-40B4-BE49-F238E27FC236}">
                <a16:creationId xmlns:a16="http://schemas.microsoft.com/office/drawing/2014/main" id="{ECF8B84F-0AFE-44E3-AE61-C6D1EFDCC575}"/>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4" name="Cím 1">
            <a:extLst>
              <a:ext uri="{FF2B5EF4-FFF2-40B4-BE49-F238E27FC236}">
                <a16:creationId xmlns:a16="http://schemas.microsoft.com/office/drawing/2014/main" id="{60F34669-C5F9-4C75-997B-64ECA174AD51}"/>
              </a:ext>
            </a:extLst>
          </p:cNvPr>
          <p:cNvSpPr>
            <a:spLocks noGrp="1"/>
          </p:cNvSpPr>
          <p:nvPr>
            <p:ph type="title"/>
          </p:nvPr>
        </p:nvSpPr>
        <p:spPr>
          <a:xfrm>
            <a:off x="0" y="298683"/>
            <a:ext cx="12191980" cy="1712758"/>
          </a:xfrm>
        </p:spPr>
        <p:txBody>
          <a:bodyPr vert="horz" lIns="91440" tIns="45720" rIns="91440" bIns="45720" rtlCol="0" anchor="b">
            <a:normAutofit fontScale="90000"/>
          </a:bodyPr>
          <a:lstStyle/>
          <a:p>
            <a:pPr marL="0" indent="0" algn="ctr"/>
            <a:r>
              <a:rPr lang="hu-HU" sz="4000" dirty="0">
                <a:latin typeface="Arial" panose="020B0604020202020204" pitchFamily="34" charset="0"/>
                <a:cs typeface="Arial" panose="020B0604020202020204" pitchFamily="34" charset="0"/>
              </a:rPr>
              <a:t>Beszéljétek át Pál missziói útjainak történetét! </a:t>
            </a:r>
            <a:br>
              <a:rPr lang="hu-HU" sz="4000" dirty="0">
                <a:latin typeface="Arial" panose="020B0604020202020204" pitchFamily="34" charset="0"/>
                <a:cs typeface="Arial" panose="020B0604020202020204" pitchFamily="34" charset="0"/>
              </a:rPr>
            </a:br>
            <a:r>
              <a:rPr lang="hu-HU" sz="4000" dirty="0">
                <a:latin typeface="Arial" panose="020B0604020202020204" pitchFamily="34" charset="0"/>
                <a:cs typeface="Arial" panose="020B0604020202020204" pitchFamily="34" charset="0"/>
              </a:rPr>
              <a:t>Melyiket esemény volt a legbátorítóbb? </a:t>
            </a:r>
            <a:br>
              <a:rPr lang="hu-HU" sz="4000" dirty="0">
                <a:latin typeface="Arial" panose="020B0604020202020204" pitchFamily="34" charset="0"/>
                <a:cs typeface="Arial" panose="020B0604020202020204" pitchFamily="34" charset="0"/>
              </a:rPr>
            </a:br>
            <a:r>
              <a:rPr lang="hu-HU" sz="4000" dirty="0">
                <a:latin typeface="Arial" panose="020B0604020202020204" pitchFamily="34" charset="0"/>
                <a:cs typeface="Arial" panose="020B0604020202020204" pitchFamily="34" charset="0"/>
              </a:rPr>
              <a:t>Melyik volt a legveszélyesebb?</a:t>
            </a:r>
            <a:endParaRPr lang="en-US" sz="3800" dirty="0">
              <a:solidFill>
                <a:srgbClr val="FFFFFF"/>
              </a:solidFill>
              <a:latin typeface="Arial" panose="020B0604020202020204" pitchFamily="34" charset="0"/>
              <a:cs typeface="Arial" panose="020B0604020202020204" pitchFamily="34" charset="0"/>
            </a:endParaRPr>
          </a:p>
        </p:txBody>
      </p:sp>
      <p:sp>
        <p:nvSpPr>
          <p:cNvPr id="8" name="Szövegdoboz 7">
            <a:hlinkClick r:id="" action="ppaction://noaction"/>
            <a:extLst>
              <a:ext uri="{FF2B5EF4-FFF2-40B4-BE49-F238E27FC236}">
                <a16:creationId xmlns:a16="http://schemas.microsoft.com/office/drawing/2014/main" id="{20A8128D-647C-42F3-985A-3765FEF4694F}"/>
              </a:ext>
            </a:extLst>
          </p:cNvPr>
          <p:cNvSpPr txBox="1"/>
          <p:nvPr/>
        </p:nvSpPr>
        <p:spPr>
          <a:xfrm rot="2580734">
            <a:off x="2694816" y="2700284"/>
            <a:ext cx="1506021" cy="1457431"/>
          </a:xfrm>
          <a:prstGeom prst="rect">
            <a:avLst/>
          </a:prstGeom>
          <a:solidFill>
            <a:srgbClr val="A0B6E0"/>
          </a:solidFill>
        </p:spPr>
        <p:txBody>
          <a:bodyPr wrap="square" rtlCol="0">
            <a:spAutoFit/>
          </a:bodyPr>
          <a:lstStyle/>
          <a:p>
            <a:endParaRPr lang="hu-HU" dirty="0"/>
          </a:p>
        </p:txBody>
      </p:sp>
      <p:sp>
        <p:nvSpPr>
          <p:cNvPr id="10" name="Szövegdoboz 9">
            <a:hlinkClick r:id="" action="ppaction://noaction"/>
            <a:extLst>
              <a:ext uri="{FF2B5EF4-FFF2-40B4-BE49-F238E27FC236}">
                <a16:creationId xmlns:a16="http://schemas.microsoft.com/office/drawing/2014/main" id="{EB170352-AA98-4841-A47B-5DF5A0931853}"/>
              </a:ext>
            </a:extLst>
          </p:cNvPr>
          <p:cNvSpPr txBox="1"/>
          <p:nvPr/>
        </p:nvSpPr>
        <p:spPr>
          <a:xfrm rot="2580734">
            <a:off x="4494310" y="4784089"/>
            <a:ext cx="1506021" cy="1457431"/>
          </a:xfrm>
          <a:prstGeom prst="rect">
            <a:avLst/>
          </a:prstGeom>
          <a:solidFill>
            <a:srgbClr val="FFECB2"/>
          </a:solidFill>
        </p:spPr>
        <p:txBody>
          <a:bodyPr wrap="square" rtlCol="0">
            <a:spAutoFit/>
          </a:bodyPr>
          <a:lstStyle/>
          <a:p>
            <a:endParaRPr lang="hu-HU" dirty="0"/>
          </a:p>
        </p:txBody>
      </p:sp>
      <p:sp>
        <p:nvSpPr>
          <p:cNvPr id="17" name="Szövegdoboz 16">
            <a:hlinkClick r:id="" action="ppaction://noaction"/>
            <a:extLst>
              <a:ext uri="{FF2B5EF4-FFF2-40B4-BE49-F238E27FC236}">
                <a16:creationId xmlns:a16="http://schemas.microsoft.com/office/drawing/2014/main" id="{8B31AE5E-7230-4A7D-AB9E-6DB22C84D2C5}"/>
              </a:ext>
            </a:extLst>
          </p:cNvPr>
          <p:cNvSpPr txBox="1"/>
          <p:nvPr/>
        </p:nvSpPr>
        <p:spPr>
          <a:xfrm rot="2580734">
            <a:off x="7991164" y="4784088"/>
            <a:ext cx="1506021" cy="1457431"/>
          </a:xfrm>
          <a:prstGeom prst="rect">
            <a:avLst/>
          </a:prstGeom>
          <a:solidFill>
            <a:srgbClr val="B6C3DC"/>
          </a:solidFill>
        </p:spPr>
        <p:txBody>
          <a:bodyPr wrap="square" rtlCol="0">
            <a:spAutoFit/>
          </a:bodyPr>
          <a:lstStyle/>
          <a:p>
            <a:endParaRPr lang="hu-HU" dirty="0"/>
          </a:p>
        </p:txBody>
      </p:sp>
      <p:sp>
        <p:nvSpPr>
          <p:cNvPr id="19" name="Szövegdoboz 18">
            <a:hlinkClick r:id="" action="ppaction://noaction"/>
            <a:extLst>
              <a:ext uri="{FF2B5EF4-FFF2-40B4-BE49-F238E27FC236}">
                <a16:creationId xmlns:a16="http://schemas.microsoft.com/office/drawing/2014/main" id="{B4D44E50-103E-4F72-B5F9-52AE1B90C51D}"/>
              </a:ext>
            </a:extLst>
          </p:cNvPr>
          <p:cNvSpPr txBox="1"/>
          <p:nvPr/>
        </p:nvSpPr>
        <p:spPr>
          <a:xfrm rot="2580734">
            <a:off x="5837939" y="2550362"/>
            <a:ext cx="1506021" cy="1457431"/>
          </a:xfrm>
          <a:prstGeom prst="rect">
            <a:avLst/>
          </a:prstGeom>
          <a:solidFill>
            <a:srgbClr val="FFDE7C"/>
          </a:solidFill>
        </p:spPr>
        <p:txBody>
          <a:bodyPr wrap="square" rtlCol="0">
            <a:spAutoFit/>
          </a:bodyPr>
          <a:lstStyle/>
          <a:p>
            <a:endParaRPr lang="hu-HU" dirty="0"/>
          </a:p>
        </p:txBody>
      </p:sp>
      <p:sp>
        <p:nvSpPr>
          <p:cNvPr id="26" name="Szövegdoboz 25">
            <a:extLst>
              <a:ext uri="{FF2B5EF4-FFF2-40B4-BE49-F238E27FC236}">
                <a16:creationId xmlns:a16="http://schemas.microsoft.com/office/drawing/2014/main" id="{A8267E57-772C-4E5B-AB85-DFC2B0358DC5}"/>
              </a:ext>
            </a:extLst>
          </p:cNvPr>
          <p:cNvSpPr txBox="1"/>
          <p:nvPr/>
        </p:nvSpPr>
        <p:spPr>
          <a:xfrm>
            <a:off x="6222879" y="2802096"/>
            <a:ext cx="812800" cy="1015663"/>
          </a:xfrm>
          <a:prstGeom prst="rect">
            <a:avLst/>
          </a:prstGeom>
          <a:noFill/>
        </p:spPr>
        <p:txBody>
          <a:bodyPr wrap="square" rtlCol="0">
            <a:spAutoFit/>
          </a:bodyPr>
          <a:lstStyle/>
          <a:p>
            <a:r>
              <a:rPr lang="hu-HU" sz="6000" dirty="0">
                <a:solidFill>
                  <a:schemeClr val="bg1"/>
                </a:solidFill>
              </a:rPr>
              <a:t>1. </a:t>
            </a:r>
          </a:p>
        </p:txBody>
      </p:sp>
      <p:sp>
        <p:nvSpPr>
          <p:cNvPr id="27" name="Szövegdoboz 26">
            <a:extLst>
              <a:ext uri="{FF2B5EF4-FFF2-40B4-BE49-F238E27FC236}">
                <a16:creationId xmlns:a16="http://schemas.microsoft.com/office/drawing/2014/main" id="{D140E52F-F62E-4E5B-B6C9-9976FBA2A35E}"/>
              </a:ext>
            </a:extLst>
          </p:cNvPr>
          <p:cNvSpPr txBox="1"/>
          <p:nvPr/>
        </p:nvSpPr>
        <p:spPr>
          <a:xfrm>
            <a:off x="4889949" y="5004971"/>
            <a:ext cx="812800" cy="1015663"/>
          </a:xfrm>
          <a:prstGeom prst="rect">
            <a:avLst/>
          </a:prstGeom>
          <a:noFill/>
        </p:spPr>
        <p:txBody>
          <a:bodyPr wrap="square" rtlCol="0">
            <a:spAutoFit/>
          </a:bodyPr>
          <a:lstStyle/>
          <a:p>
            <a:r>
              <a:rPr lang="hu-HU" sz="6000" dirty="0">
                <a:solidFill>
                  <a:schemeClr val="bg1"/>
                </a:solidFill>
              </a:rPr>
              <a:t>2.</a:t>
            </a:r>
            <a:r>
              <a:rPr lang="hu-HU" sz="6000" dirty="0"/>
              <a:t> </a:t>
            </a:r>
          </a:p>
        </p:txBody>
      </p:sp>
      <p:sp>
        <p:nvSpPr>
          <p:cNvPr id="28" name="Szövegdoboz 27">
            <a:extLst>
              <a:ext uri="{FF2B5EF4-FFF2-40B4-BE49-F238E27FC236}">
                <a16:creationId xmlns:a16="http://schemas.microsoft.com/office/drawing/2014/main" id="{64746E42-836C-4466-AFAC-E788C5B9302E}"/>
              </a:ext>
            </a:extLst>
          </p:cNvPr>
          <p:cNvSpPr txBox="1"/>
          <p:nvPr/>
        </p:nvSpPr>
        <p:spPr>
          <a:xfrm>
            <a:off x="8430712" y="5004970"/>
            <a:ext cx="812800" cy="1015663"/>
          </a:xfrm>
          <a:prstGeom prst="rect">
            <a:avLst/>
          </a:prstGeom>
          <a:noFill/>
        </p:spPr>
        <p:txBody>
          <a:bodyPr wrap="square" rtlCol="0">
            <a:spAutoFit/>
          </a:bodyPr>
          <a:lstStyle/>
          <a:p>
            <a:r>
              <a:rPr lang="hu-HU" sz="6000" dirty="0">
                <a:solidFill>
                  <a:schemeClr val="bg1"/>
                </a:solidFill>
              </a:rPr>
              <a:t>3. </a:t>
            </a:r>
          </a:p>
        </p:txBody>
      </p:sp>
      <p:pic>
        <p:nvPicPr>
          <p:cNvPr id="13" name="Kép 12">
            <a:extLst>
              <a:ext uri="{FF2B5EF4-FFF2-40B4-BE49-F238E27FC236}">
                <a16:creationId xmlns:a16="http://schemas.microsoft.com/office/drawing/2014/main" id="{F0C9A573-3A25-41B5-98E9-4D53205D64D7}"/>
              </a:ext>
            </a:extLst>
          </p:cNvPr>
          <p:cNvPicPr>
            <a:picLocks noChangeAspect="1"/>
          </p:cNvPicPr>
          <p:nvPr/>
        </p:nvPicPr>
        <p:blipFill>
          <a:blip r:embed="rId3"/>
          <a:stretch>
            <a:fillRect/>
          </a:stretch>
        </p:blipFill>
        <p:spPr>
          <a:xfrm>
            <a:off x="2951620" y="2911455"/>
            <a:ext cx="992412" cy="989515"/>
          </a:xfrm>
          <a:prstGeom prst="rect">
            <a:avLst/>
          </a:prstGeom>
        </p:spPr>
      </p:pic>
    </p:spTree>
    <p:extLst>
      <p:ext uri="{BB962C8B-B14F-4D97-AF65-F5344CB8AC3E}">
        <p14:creationId xmlns:p14="http://schemas.microsoft.com/office/powerpoint/2010/main" val="3350361708"/>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ppt_w</p:attrName>
                                        </p:attrNameLst>
                                      </p:cBhvr>
                                      <p:tavLst>
                                        <p:tav tm="0" fmla="#ppt_w*sin(2.5*pi*$)">
                                          <p:val>
                                            <p:fltVal val="0"/>
                                          </p:val>
                                        </p:tav>
                                        <p:tav tm="100000">
                                          <p:val>
                                            <p:fltVal val="1"/>
                                          </p:val>
                                        </p:tav>
                                      </p:tavLst>
                                    </p:anim>
                                    <p:anim calcmode="lin" valueType="num">
                                      <p:cBhvr>
                                        <p:cTn id="19" dur="2000" fill="hold"/>
                                        <p:tgtEl>
                                          <p:spTgt spid="19"/>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anim calcmode="lin" valueType="num">
                                      <p:cBhvr>
                                        <p:cTn id="23" dur="2000" fill="hold"/>
                                        <p:tgtEl>
                                          <p:spTgt spid="26"/>
                                        </p:tgtEl>
                                        <p:attrNameLst>
                                          <p:attrName>ppt_w</p:attrName>
                                        </p:attrNameLst>
                                      </p:cBhvr>
                                      <p:tavLst>
                                        <p:tav tm="0" fmla="#ppt_w*sin(2.5*pi*$)">
                                          <p:val>
                                            <p:fltVal val="0"/>
                                          </p:val>
                                        </p:tav>
                                        <p:tav tm="100000">
                                          <p:val>
                                            <p:fltVal val="1"/>
                                          </p:val>
                                        </p:tav>
                                      </p:tavLst>
                                    </p:anim>
                                    <p:anim calcmode="lin" valueType="num">
                                      <p:cBhvr>
                                        <p:cTn id="24" dur="2000" fill="hold"/>
                                        <p:tgtEl>
                                          <p:spTgt spid="26"/>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anim calcmode="lin" valueType="num">
                                      <p:cBhvr>
                                        <p:cTn id="28" dur="2000" fill="hold"/>
                                        <p:tgtEl>
                                          <p:spTgt spid="27"/>
                                        </p:tgtEl>
                                        <p:attrNameLst>
                                          <p:attrName>ppt_w</p:attrName>
                                        </p:attrNameLst>
                                      </p:cBhvr>
                                      <p:tavLst>
                                        <p:tav tm="0" fmla="#ppt_w*sin(2.5*pi*$)">
                                          <p:val>
                                            <p:fltVal val="0"/>
                                          </p:val>
                                        </p:tav>
                                        <p:tav tm="100000">
                                          <p:val>
                                            <p:fltVal val="1"/>
                                          </p:val>
                                        </p:tav>
                                      </p:tavLst>
                                    </p:anim>
                                    <p:anim calcmode="lin" valueType="num">
                                      <p:cBhvr>
                                        <p:cTn id="29" dur="2000" fill="hold"/>
                                        <p:tgtEl>
                                          <p:spTgt spid="27"/>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2000"/>
                                        <p:tgtEl>
                                          <p:spTgt spid="28"/>
                                        </p:tgtEl>
                                      </p:cBhvr>
                                    </p:animEffect>
                                    <p:anim calcmode="lin" valueType="num">
                                      <p:cBhvr>
                                        <p:cTn id="33" dur="2000" fill="hold"/>
                                        <p:tgtEl>
                                          <p:spTgt spid="28"/>
                                        </p:tgtEl>
                                        <p:attrNameLst>
                                          <p:attrName>ppt_w</p:attrName>
                                        </p:attrNameLst>
                                      </p:cBhvr>
                                      <p:tavLst>
                                        <p:tav tm="0" fmla="#ppt_w*sin(2.5*pi*$)">
                                          <p:val>
                                            <p:fltVal val="0"/>
                                          </p:val>
                                        </p:tav>
                                        <p:tav tm="100000">
                                          <p:val>
                                            <p:fltVal val="1"/>
                                          </p:val>
                                        </p:tav>
                                      </p:tavLst>
                                    </p:anim>
                                    <p:anim calcmode="lin" valueType="num">
                                      <p:cBhvr>
                                        <p:cTn id="34"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rtalom helye 4">
            <a:extLst>
              <a:ext uri="{FF2B5EF4-FFF2-40B4-BE49-F238E27FC236}">
                <a16:creationId xmlns:a16="http://schemas.microsoft.com/office/drawing/2014/main" id="{5299CA86-01F5-4E43-A60A-ABAB462F2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207" y="12034"/>
            <a:ext cx="6600823" cy="6857999"/>
          </a:xfrm>
          <a:prstGeom prst="rect">
            <a:avLst/>
          </a:prstGeom>
        </p:spPr>
      </p:pic>
      <p:sp>
        <p:nvSpPr>
          <p:cNvPr id="9" name="Cím 1">
            <a:extLst>
              <a:ext uri="{FF2B5EF4-FFF2-40B4-BE49-F238E27FC236}">
                <a16:creationId xmlns:a16="http://schemas.microsoft.com/office/drawing/2014/main" id="{4E8F63EB-C605-439F-BAB0-EA40AB2E0929}"/>
              </a:ext>
            </a:extLst>
          </p:cNvPr>
          <p:cNvSpPr>
            <a:spLocks noGrp="1"/>
          </p:cNvSpPr>
          <p:nvPr>
            <p:ph type="title"/>
          </p:nvPr>
        </p:nvSpPr>
        <p:spPr>
          <a:xfrm>
            <a:off x="273054" y="583429"/>
            <a:ext cx="5298153" cy="5691142"/>
          </a:xfrm>
        </p:spPr>
        <p:txBody>
          <a:bodyPr anchor="t">
            <a:normAutofit fontScale="90000"/>
          </a:bodyPr>
          <a:lstStyle/>
          <a:p>
            <a:pPr algn="ctr"/>
            <a:r>
              <a:rPr lang="hu-HU" sz="3600" dirty="0">
                <a:latin typeface="Arial" panose="020B0604020202020204" pitchFamily="34" charset="0"/>
                <a:cs typeface="Arial" panose="020B0604020202020204" pitchFamily="34" charset="0"/>
              </a:rPr>
              <a:t>Pál képességeit, adottságait használta Isten a szolgálatban. </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Milyen képességeid, adottságaid vannak neked, amivel te tudnál szolgálni? </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Beszélgess róla szüleiddel,</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lelkészeddel, hitoktatóddal, barátaiddal!</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Készíts gondolattérképet a</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saját képességeidről!</a:t>
            </a:r>
          </a:p>
        </p:txBody>
      </p:sp>
    </p:spTree>
    <p:extLst>
      <p:ext uri="{BB962C8B-B14F-4D97-AF65-F5344CB8AC3E}">
        <p14:creationId xmlns:p14="http://schemas.microsoft.com/office/powerpoint/2010/main" val="375689876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ép 8" descr="A képen égbolt, víz, kültéri, óceán látható&#10;&#10;Automatikusan generált leírás">
            <a:extLst>
              <a:ext uri="{FF2B5EF4-FFF2-40B4-BE49-F238E27FC236}">
                <a16:creationId xmlns:a16="http://schemas.microsoft.com/office/drawing/2014/main" id="{E0072667-E1FB-4D6C-A661-07EC7C4F70AF}"/>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1"/>
            <a:ext cx="12191980" cy="6857999"/>
          </a:xfrm>
          <a:prstGeom prst="rect">
            <a:avLst/>
          </a:prstGeom>
        </p:spPr>
      </p:pic>
      <p:cxnSp>
        <p:nvCxnSpPr>
          <p:cNvPr id="16" name="Straight Connector 15">
            <a:extLst>
              <a:ext uri="{FF2B5EF4-FFF2-40B4-BE49-F238E27FC236}">
                <a16:creationId xmlns:a16="http://schemas.microsoft.com/office/drawing/2014/main" id="{67182200-4859-4C8D-BCBB-55B245C28B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CACB0337-E369-400E-8FEC-FCABCC951881}"/>
              </a:ext>
            </a:extLst>
          </p:cNvPr>
          <p:cNvSpPr>
            <a:spLocks noGrp="1"/>
          </p:cNvSpPr>
          <p:nvPr>
            <p:ph type="title"/>
          </p:nvPr>
        </p:nvSpPr>
        <p:spPr>
          <a:xfrm>
            <a:off x="405054" y="2452526"/>
            <a:ext cx="4248318" cy="1952947"/>
          </a:xfrm>
          <a:noFill/>
        </p:spPr>
        <p:txBody>
          <a:bodyPr vert="horz" lIns="91440" tIns="45720" rIns="91440" bIns="45720" rtlCol="0" anchor="ctr">
            <a:noAutofit/>
          </a:bodyPr>
          <a:lstStyle/>
          <a:p>
            <a:pPr algn="ctr"/>
            <a:r>
              <a:rPr lang="hu-HU" sz="3600" dirty="0">
                <a:latin typeface="Arial" panose="020B0604020202020204" pitchFamily="34" charset="0"/>
                <a:cs typeface="Arial" panose="020B0604020202020204" pitchFamily="34" charset="0"/>
              </a:rPr>
              <a:t>Hallgasd </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meg a következő éneket, mely a mindenét átadó ember imája az ő Urához!</a:t>
            </a:r>
            <a:endParaRPr lang="en-US" sz="5400" kern="1200" dirty="0">
              <a:solidFill>
                <a:srgbClr val="080808"/>
              </a:solidFill>
              <a:latin typeface="+mj-lt"/>
              <a:ea typeface="+mj-ea"/>
              <a:cs typeface="+mj-cs"/>
            </a:endParaRPr>
          </a:p>
        </p:txBody>
      </p:sp>
      <p:sp>
        <p:nvSpPr>
          <p:cNvPr id="7" name="Téglalap 6">
            <a:extLst>
              <a:ext uri="{FF2B5EF4-FFF2-40B4-BE49-F238E27FC236}">
                <a16:creationId xmlns:a16="http://schemas.microsoft.com/office/drawing/2014/main" id="{4DA969DF-0BC2-4FF4-BD3D-D9B81EE514E2}"/>
              </a:ext>
            </a:extLst>
          </p:cNvPr>
          <p:cNvSpPr/>
          <p:nvPr/>
        </p:nvSpPr>
        <p:spPr>
          <a:xfrm>
            <a:off x="4517305" y="5338622"/>
            <a:ext cx="6161523" cy="825344"/>
          </a:xfrm>
          <a:prstGeom prst="rect">
            <a:avLst/>
          </a:prstGeom>
          <a:solidFill>
            <a:schemeClr val="accent1"/>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hu-HU" sz="2400" b="1" cap="all" dirty="0">
                <a:solidFill>
                  <a:schemeClr val="bg1"/>
                </a:solidFill>
                <a:latin typeface="Arial" panose="020B0604020202020204" pitchFamily="34" charset="0"/>
                <a:cs typeface="Arial" panose="020B0604020202020204" pitchFamily="34" charset="0"/>
              </a:rPr>
              <a:t>a zene elindításához kattints</a:t>
            </a:r>
            <a:endParaRPr lang="hu-HU" sz="4800" b="1" cap="all" dirty="0">
              <a:solidFill>
                <a:schemeClr val="bg1"/>
              </a:solidFill>
              <a:latin typeface="Arial" panose="020B0604020202020204" pitchFamily="34" charset="0"/>
              <a:cs typeface="Arial" panose="020B0604020202020204" pitchFamily="34" charset="0"/>
            </a:endParaRPr>
          </a:p>
        </p:txBody>
      </p:sp>
      <p:pic>
        <p:nvPicPr>
          <p:cNvPr id="8" name="Kép 7">
            <a:hlinkClick r:id="rId3"/>
            <a:extLst>
              <a:ext uri="{FF2B5EF4-FFF2-40B4-BE49-F238E27FC236}">
                <a16:creationId xmlns:a16="http://schemas.microsoft.com/office/drawing/2014/main" id="{8A5E835A-FCCF-488D-9F41-8BEFCB93F4F3}"/>
              </a:ext>
            </a:extLst>
          </p:cNvPr>
          <p:cNvPicPr>
            <a:picLocks noChangeAspect="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0409984" y="4929603"/>
            <a:ext cx="1599421" cy="1635179"/>
          </a:xfrm>
          <a:prstGeom prst="rect">
            <a:avLst/>
          </a:prstGeom>
        </p:spPr>
      </p:pic>
      <p:pic>
        <p:nvPicPr>
          <p:cNvPr id="10" name="Kép 9">
            <a:extLst>
              <a:ext uri="{FF2B5EF4-FFF2-40B4-BE49-F238E27FC236}">
                <a16:creationId xmlns:a16="http://schemas.microsoft.com/office/drawing/2014/main" id="{1D992CA0-161D-48A1-9A55-460987C60486}"/>
              </a:ext>
            </a:extLst>
          </p:cNvPr>
          <p:cNvPicPr>
            <a:picLocks noChangeAspect="1"/>
          </p:cNvPicPr>
          <p:nvPr/>
        </p:nvPicPr>
        <p:blipFill>
          <a:blip r:embed="rId5"/>
          <a:stretch>
            <a:fillRect/>
          </a:stretch>
        </p:blipFill>
        <p:spPr>
          <a:xfrm>
            <a:off x="10822968" y="0"/>
            <a:ext cx="1369012" cy="1368000"/>
          </a:xfrm>
          <a:prstGeom prst="rect">
            <a:avLst/>
          </a:prstGeom>
        </p:spPr>
      </p:pic>
    </p:spTree>
    <p:extLst>
      <p:ext uri="{BB962C8B-B14F-4D97-AF65-F5344CB8AC3E}">
        <p14:creationId xmlns:p14="http://schemas.microsoft.com/office/powerpoint/2010/main" val="1953294649"/>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8848D536-C6AA-4707-997A-CA05605F30E5}"/>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9" name="Content Placeholder 8">
            <a:extLst>
              <a:ext uri="{FF2B5EF4-FFF2-40B4-BE49-F238E27FC236}">
                <a16:creationId xmlns:a16="http://schemas.microsoft.com/office/drawing/2014/main" id="{24A23D16-23EB-4C5D-A45A-27BDC2BB94E3}"/>
              </a:ext>
            </a:extLst>
          </p:cNvPr>
          <p:cNvSpPr>
            <a:spLocks noGrp="1"/>
          </p:cNvSpPr>
          <p:nvPr>
            <p:ph idx="1"/>
          </p:nvPr>
        </p:nvSpPr>
        <p:spPr>
          <a:xfrm>
            <a:off x="1090435" y="1534585"/>
            <a:ext cx="4706803" cy="3788830"/>
          </a:xfrm>
        </p:spPr>
        <p:txBody>
          <a:bodyPr anchor="ctr">
            <a:normAutofit/>
          </a:bodyPr>
          <a:lstStyle/>
          <a:p>
            <a:pPr marL="0" indent="0" algn="ctr">
              <a:buNone/>
            </a:pPr>
            <a:r>
              <a:rPr lang="en-US" b="1" dirty="0" err="1">
                <a:latin typeface="Arial" panose="020B0604020202020204" pitchFamily="34" charset="0"/>
                <a:cs typeface="Arial" panose="020B0604020202020204" pitchFamily="34" charset="0"/>
              </a:rPr>
              <a:t>Imádkozzunk</a:t>
            </a:r>
            <a:r>
              <a:rPr lang="en-US" b="1" dirty="0">
                <a:latin typeface="Arial" panose="020B0604020202020204" pitchFamily="34" charset="0"/>
                <a:cs typeface="Arial" panose="020B0604020202020204" pitchFamily="34" charset="0"/>
              </a:rPr>
              <a:t>!</a:t>
            </a:r>
            <a:r>
              <a:rPr lang="hu-HU" b="1" dirty="0">
                <a:latin typeface="Arial" panose="020B0604020202020204" pitchFamily="34" charset="0"/>
                <a:cs typeface="Arial" panose="020B0604020202020204" pitchFamily="34" charset="0"/>
              </a:rPr>
              <a:t/>
            </a:r>
            <a:br>
              <a:rPr lang="hu-HU" b="1" dirty="0">
                <a:latin typeface="Arial" panose="020B0604020202020204" pitchFamily="34" charset="0"/>
                <a:cs typeface="Arial" panose="020B0604020202020204" pitchFamily="34" charset="0"/>
              </a:rPr>
            </a:br>
            <a:r>
              <a:rPr lang="hu-HU" b="1" dirty="0">
                <a:latin typeface="Arial" panose="020B0604020202020204" pitchFamily="34" charset="0"/>
                <a:cs typeface="Arial" panose="020B0604020202020204" pitchFamily="34" charset="0"/>
              </a:rPr>
              <a:t/>
            </a:r>
            <a:br>
              <a:rPr lang="hu-HU" b="1" dirty="0">
                <a:latin typeface="Arial" panose="020B0604020202020204" pitchFamily="34" charset="0"/>
                <a:cs typeface="Arial" panose="020B0604020202020204" pitchFamily="34" charset="0"/>
              </a:rPr>
            </a:br>
            <a:r>
              <a:rPr lang="hu-HU" sz="2800" dirty="0">
                <a:latin typeface="Arial" panose="020B0604020202020204" pitchFamily="34" charset="0"/>
                <a:cs typeface="Arial" panose="020B0604020202020204" pitchFamily="34" charset="0"/>
              </a:rPr>
              <a:t>Azért, hogy fel tudjuk ismerni a saját képességeink és azokat Isten szolgálatába tudjuk állítani!</a:t>
            </a:r>
            <a:br>
              <a:rPr lang="hu-HU" sz="2800" dirty="0">
                <a:latin typeface="Arial" panose="020B0604020202020204" pitchFamily="34" charset="0"/>
                <a:cs typeface="Arial" panose="020B0604020202020204" pitchFamily="34" charset="0"/>
              </a:rPr>
            </a:br>
            <a:endParaRPr lang="en-US" sz="2000" dirty="0">
              <a:solidFill>
                <a:srgbClr val="000000"/>
              </a:solidFill>
            </a:endParaRPr>
          </a:p>
        </p:txBody>
      </p:sp>
      <p:pic>
        <p:nvPicPr>
          <p:cNvPr id="6" name="Kép 5">
            <a:extLst>
              <a:ext uri="{FF2B5EF4-FFF2-40B4-BE49-F238E27FC236}">
                <a16:creationId xmlns:a16="http://schemas.microsoft.com/office/drawing/2014/main" id="{4C95B9FD-6651-47A4-9FDE-93C1B89BB47C}"/>
              </a:ext>
            </a:extLst>
          </p:cNvPr>
          <p:cNvPicPr>
            <a:picLocks noChangeAspect="1"/>
          </p:cNvPicPr>
          <p:nvPr/>
        </p:nvPicPr>
        <p:blipFill>
          <a:blip r:embed="rId4"/>
          <a:stretch>
            <a:fillRect/>
          </a:stretch>
        </p:blipFill>
        <p:spPr>
          <a:xfrm>
            <a:off x="2748242" y="4639415"/>
            <a:ext cx="1391187" cy="1368000"/>
          </a:xfrm>
          <a:prstGeom prst="rect">
            <a:avLst/>
          </a:prstGeom>
        </p:spPr>
      </p:pic>
    </p:spTree>
    <p:extLst>
      <p:ext uri="{BB962C8B-B14F-4D97-AF65-F5344CB8AC3E}">
        <p14:creationId xmlns:p14="http://schemas.microsoft.com/office/powerpoint/2010/main" val="4079693603"/>
      </p:ext>
    </p:extLst>
  </p:cSld>
  <p:clrMapOvr>
    <a:masterClrMapping/>
  </p:clrMapOvr>
  <p:transition spd="slow">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2CDC3B84-63A9-4E3E-AE5B-7A30315C384C}"/>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Cím 1">
            <a:extLst>
              <a:ext uri="{FF2B5EF4-FFF2-40B4-BE49-F238E27FC236}">
                <a16:creationId xmlns:a16="http://schemas.microsoft.com/office/drawing/2014/main" id="{ABFC7F05-F41B-464C-9BCE-125E27398699}"/>
              </a:ext>
            </a:extLst>
          </p:cNvPr>
          <p:cNvSpPr>
            <a:spLocks noGrp="1"/>
          </p:cNvSpPr>
          <p:nvPr>
            <p:ph type="title"/>
          </p:nvPr>
        </p:nvSpPr>
        <p:spPr>
          <a:xfrm>
            <a:off x="804998" y="457200"/>
            <a:ext cx="4803636" cy="1652909"/>
          </a:xfrm>
        </p:spPr>
        <p:txBody>
          <a:bodyPr>
            <a:normAutofit fontScale="90000"/>
          </a:bodyPr>
          <a:lstStyle/>
          <a:p>
            <a:r>
              <a:rPr lang="en-US" sz="4400" dirty="0" err="1">
                <a:solidFill>
                  <a:schemeClr val="tx1"/>
                </a:solidFill>
                <a:latin typeface="Arial" panose="020B0604020202020204" pitchFamily="34" charset="0"/>
                <a:cs typeface="Arial" panose="020B0604020202020204" pitchFamily="34" charset="0"/>
              </a:rPr>
              <a:t>Kedves</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Hittanos</a:t>
            </a:r>
            <a:r>
              <a:rPr lang="hu-HU"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Barátom</a:t>
            </a:r>
            <a:r>
              <a:rPr lang="en-US" sz="4400" dirty="0">
                <a:solidFill>
                  <a:schemeClr val="tx1"/>
                </a:solidFill>
                <a:latin typeface="Arial" panose="020B0604020202020204" pitchFamily="34" charset="0"/>
                <a:cs typeface="Arial" panose="020B0604020202020204" pitchFamily="34" charset="0"/>
              </a:rPr>
              <a:t>!</a:t>
            </a:r>
            <a:r>
              <a:rPr lang="hu-HU" sz="4400" dirty="0">
                <a:solidFill>
                  <a:schemeClr val="tx1"/>
                </a:solidFill>
                <a:latin typeface="Arial" panose="020B0604020202020204" pitchFamily="34" charset="0"/>
                <a:cs typeface="Arial" panose="020B0604020202020204" pitchFamily="34" charset="0"/>
              </a:rPr>
              <a:t/>
            </a:r>
            <a:br>
              <a:rPr lang="hu-HU" sz="4400" dirty="0">
                <a:solidFill>
                  <a:schemeClr val="tx1"/>
                </a:solidFill>
                <a:latin typeface="Arial" panose="020B0604020202020204" pitchFamily="34" charset="0"/>
                <a:cs typeface="Arial" panose="020B0604020202020204" pitchFamily="34" charset="0"/>
              </a:rPr>
            </a:br>
            <a:r>
              <a:rPr lang="en-US" sz="4400" dirty="0" err="1">
                <a:solidFill>
                  <a:schemeClr val="tx1"/>
                </a:solidFill>
                <a:latin typeface="Arial" panose="020B0604020202020204" pitchFamily="34" charset="0"/>
                <a:cs typeface="Arial" panose="020B0604020202020204" pitchFamily="34" charset="0"/>
              </a:rPr>
              <a:t>Isten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hozott</a:t>
            </a:r>
            <a:r>
              <a:rPr lang="en-US" sz="4400" dirty="0">
                <a:solidFill>
                  <a:schemeClr val="tx1"/>
                </a:solidFill>
                <a:latin typeface="Arial" panose="020B0604020202020204" pitchFamily="34" charset="0"/>
                <a:cs typeface="Arial" panose="020B0604020202020204" pitchFamily="34" charset="0"/>
              </a:rPr>
              <a:t>!</a:t>
            </a:r>
            <a:endParaRPr lang="hu-HU" dirty="0">
              <a:solidFill>
                <a:srgbClr val="000000"/>
              </a:solidFill>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2CE9F0B0-0909-4201-B2D5-EC7C1D868BF4}"/>
              </a:ext>
            </a:extLst>
          </p:cNvPr>
          <p:cNvSpPr>
            <a:spLocks noGrp="1"/>
          </p:cNvSpPr>
          <p:nvPr>
            <p:ph idx="1"/>
          </p:nvPr>
        </p:nvSpPr>
        <p:spPr>
          <a:xfrm>
            <a:off x="804997" y="2272142"/>
            <a:ext cx="5155536" cy="4128657"/>
          </a:xfrm>
        </p:spPr>
        <p:txBody>
          <a:bodyPr anchor="ctr">
            <a:noAutofit/>
          </a:bodyPr>
          <a:lstStyle/>
          <a:p>
            <a:pPr marL="114300" indent="0">
              <a:buNone/>
            </a:pPr>
            <a:r>
              <a:rPr lang="en-US" sz="2400" dirty="0">
                <a:latin typeface="Arial" panose="020B0604020202020204" pitchFamily="34" charset="0"/>
                <a:cs typeface="Arial" panose="020B0604020202020204" pitchFamily="34" charset="0"/>
              </a:rPr>
              <a:t>A </a:t>
            </a:r>
            <a:r>
              <a:rPr lang="en-US" sz="2400" dirty="0" err="1">
                <a:latin typeface="Arial" panose="020B0604020202020204" pitchFamily="34" charset="0"/>
                <a:cs typeface="Arial" panose="020B0604020202020204" pitchFamily="34" charset="0"/>
              </a:rPr>
              <a:t>digitális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hittanórán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szükséged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lesz</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következőkre</a:t>
            </a:r>
            <a:r>
              <a:rPr lang="en-US" sz="2400" dirty="0">
                <a:latin typeface="Arial" panose="020B0604020202020204" pitchFamily="34" charset="0"/>
                <a:cs typeface="Arial" panose="020B0604020202020204" pitchFamily="34" charset="0"/>
              </a:rPr>
              <a:t>:</a:t>
            </a:r>
            <a:endParaRPr lang="hu-HU" sz="2400" dirty="0">
              <a:latin typeface="Arial" panose="020B0604020202020204" pitchFamily="34" charset="0"/>
              <a:cs typeface="Arial" panose="020B0604020202020204" pitchFamily="34" charset="0"/>
            </a:endParaRPr>
          </a:p>
          <a:p>
            <a:pPr marL="114300" indent="0"/>
            <a:endParaRPr lang="hu-HU" sz="2400" dirty="0">
              <a:latin typeface="Arial" panose="020B0604020202020204" pitchFamily="34" charset="0"/>
              <a:cs typeface="Arial" panose="020B0604020202020204" pitchFamily="34" charset="0"/>
            </a:endParaRPr>
          </a:p>
          <a:p>
            <a:pPr marL="400050" indent="-285750"/>
            <a:r>
              <a:rPr lang="en-US" sz="2400" dirty="0">
                <a:latin typeface="Arial" panose="020B0604020202020204" pitchFamily="34" charset="0"/>
                <a:cs typeface="Arial" panose="020B0604020202020204" pitchFamily="34" charset="0"/>
              </a:rPr>
              <a:t>Internet </a:t>
            </a:r>
            <a:r>
              <a:rPr lang="en-US" sz="2400" dirty="0" err="1">
                <a:latin typeface="Arial" panose="020B0604020202020204" pitchFamily="34" charset="0"/>
                <a:cs typeface="Arial" panose="020B0604020202020204" pitchFamily="34" charset="0"/>
              </a:rPr>
              <a:t>kapcsolat</a:t>
            </a:r>
            <a:endParaRPr lang="hu-HU" sz="2400" dirty="0">
              <a:latin typeface="Arial" panose="020B0604020202020204" pitchFamily="34" charset="0"/>
              <a:cs typeface="Arial" panose="020B0604020202020204" pitchFamily="34" charset="0"/>
            </a:endParaRPr>
          </a:p>
          <a:p>
            <a:pPr marL="400050" indent="-285750"/>
            <a:r>
              <a:rPr lang="en-US" sz="2400" dirty="0">
                <a:latin typeface="Arial" panose="020B0604020202020204" pitchFamily="34" charset="0"/>
                <a:cs typeface="Arial" panose="020B0604020202020204" pitchFamily="34" charset="0"/>
              </a:rPr>
              <a:t>Laptop, </a:t>
            </a:r>
            <a:r>
              <a:rPr lang="en-US" sz="2400" dirty="0" err="1">
                <a:latin typeface="Arial" panose="020B0604020202020204" pitchFamily="34" charset="0"/>
                <a:cs typeface="Arial" panose="020B0604020202020204" pitchFamily="34" charset="0"/>
              </a:rPr>
              <a:t>okostelefon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vagy</a:t>
            </a:r>
            <a:r>
              <a:rPr lang="en-US" sz="2400" dirty="0">
                <a:latin typeface="Arial" panose="020B0604020202020204" pitchFamily="34" charset="0"/>
                <a:cs typeface="Arial" panose="020B0604020202020204" pitchFamily="34" charset="0"/>
              </a:rPr>
              <a:t> tablet</a:t>
            </a:r>
            <a:endParaRPr lang="hu-HU" sz="2400" dirty="0">
              <a:latin typeface="Arial" panose="020B0604020202020204" pitchFamily="34" charset="0"/>
              <a:cs typeface="Arial" panose="020B0604020202020204" pitchFamily="34" charset="0"/>
            </a:endParaRPr>
          </a:p>
          <a:p>
            <a:pPr marL="400050" indent="-285750"/>
            <a:r>
              <a:rPr lang="en-US" sz="2400" dirty="0" err="1">
                <a:latin typeface="Arial" panose="020B0604020202020204" pitchFamily="34" charset="0"/>
                <a:cs typeface="Arial" panose="020B0604020202020204" pitchFamily="34" charset="0"/>
              </a:rPr>
              <a:t>Hangszóró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vagy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fülhallgató</a:t>
            </a:r>
            <a:endParaRPr lang="hu-HU" sz="2400" dirty="0">
              <a:latin typeface="Arial" panose="020B0604020202020204" pitchFamily="34" charset="0"/>
              <a:cs typeface="Arial" panose="020B0604020202020204" pitchFamily="34" charset="0"/>
            </a:endParaRPr>
          </a:p>
          <a:p>
            <a:pPr marL="400050" indent="-285750"/>
            <a:r>
              <a:rPr lang="en-US" sz="2400" dirty="0" err="1">
                <a:latin typeface="Arial" panose="020B0604020202020204" pitchFamily="34" charset="0"/>
                <a:cs typeface="Arial" panose="020B0604020202020204" pitchFamily="34" charset="0"/>
              </a:rPr>
              <a:t>Üres</a:t>
            </a:r>
            <a:r>
              <a:rPr lang="en-US" sz="2400" dirty="0">
                <a:latin typeface="Arial" panose="020B0604020202020204" pitchFamily="34" charset="0"/>
                <a:cs typeface="Arial" panose="020B0604020202020204" pitchFamily="34" charset="0"/>
              </a:rPr>
              <a:t> lap </a:t>
            </a:r>
            <a:r>
              <a:rPr lang="en-US" sz="2400" dirty="0" err="1">
                <a:latin typeface="Arial" panose="020B0604020202020204" pitchFamily="34" charset="0"/>
                <a:cs typeface="Arial" panose="020B0604020202020204" pitchFamily="34" charset="0"/>
              </a:rPr>
              <a:t>vagy</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füzeted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ceruza</a:t>
            </a:r>
            <a:endParaRPr lang="hu-HU" sz="2400" dirty="0">
              <a:latin typeface="Arial" panose="020B0604020202020204" pitchFamily="34" charset="0"/>
              <a:cs typeface="Arial" panose="020B0604020202020204" pitchFamily="34" charset="0"/>
            </a:endParaRPr>
          </a:p>
          <a:p>
            <a:pPr marL="400050" indent="-285750"/>
            <a:r>
              <a:rPr lang="en-US" sz="2400" dirty="0">
                <a:latin typeface="Arial" panose="020B0604020202020204" pitchFamily="34" charset="0"/>
                <a:cs typeface="Arial" panose="020B0604020202020204" pitchFamily="34" charset="0"/>
              </a:rPr>
              <a:t>A </a:t>
            </a:r>
            <a:r>
              <a:rPr lang="en-US" sz="2400" dirty="0" err="1">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lelkes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hozzáállásod</a:t>
            </a:r>
            <a:endParaRPr lang="hu-HU" sz="2400" dirty="0"/>
          </a:p>
        </p:txBody>
      </p:sp>
    </p:spTree>
    <p:extLst>
      <p:ext uri="{BB962C8B-B14F-4D97-AF65-F5344CB8AC3E}">
        <p14:creationId xmlns:p14="http://schemas.microsoft.com/office/powerpoint/2010/main" val="404960718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8848D536-C6AA-4707-997A-CA05605F30E5}"/>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9" name="Content Placeholder 8">
            <a:extLst>
              <a:ext uri="{FF2B5EF4-FFF2-40B4-BE49-F238E27FC236}">
                <a16:creationId xmlns:a16="http://schemas.microsoft.com/office/drawing/2014/main" id="{24A23D16-23EB-4C5D-A45A-27BDC2BB94E3}"/>
              </a:ext>
            </a:extLst>
          </p:cNvPr>
          <p:cNvSpPr>
            <a:spLocks noGrp="1"/>
          </p:cNvSpPr>
          <p:nvPr>
            <p:ph idx="1"/>
          </p:nvPr>
        </p:nvSpPr>
        <p:spPr>
          <a:xfrm>
            <a:off x="0" y="0"/>
            <a:ext cx="6095999" cy="6857999"/>
          </a:xfrm>
        </p:spPr>
        <p:txBody>
          <a:bodyPr anchor="ctr">
            <a:normAutofit/>
          </a:bodyPr>
          <a:lstStyle/>
          <a:p>
            <a:pPr marL="0" indent="0" algn="ctr">
              <a:buNone/>
            </a:pPr>
            <a:r>
              <a:rPr lang="en-US" sz="2800" b="0" spc="0" dirty="0">
                <a:solidFill>
                  <a:schemeClr val="tx1"/>
                </a:solidFill>
                <a:latin typeface="Arial" panose="020B0604020202020204" pitchFamily="34" charset="0"/>
                <a:cs typeface="Arial" panose="020B0604020202020204" pitchFamily="34" charset="0"/>
              </a:rPr>
              <a:t>Mi </a:t>
            </a:r>
            <a:r>
              <a:rPr lang="en-US" sz="2800" b="0" spc="0" dirty="0" err="1">
                <a:solidFill>
                  <a:schemeClr val="tx1"/>
                </a:solidFill>
                <a:latin typeface="Arial" panose="020B0604020202020204" pitchFamily="34" charset="0"/>
                <a:cs typeface="Arial" panose="020B0604020202020204" pitchFamily="34" charset="0"/>
              </a:rPr>
              <a:t>Atyánk</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aki</a:t>
            </a:r>
            <a:r>
              <a:rPr lang="en-US" sz="2800" b="0" spc="0" dirty="0">
                <a:solidFill>
                  <a:schemeClr val="tx1"/>
                </a:solidFill>
                <a:latin typeface="Arial" panose="020B0604020202020204" pitchFamily="34" charset="0"/>
                <a:cs typeface="Arial" panose="020B0604020202020204" pitchFamily="34" charset="0"/>
              </a:rPr>
              <a:t> a </a:t>
            </a:r>
            <a:r>
              <a:rPr lang="en-US" sz="2800" b="0" spc="0" dirty="0" err="1">
                <a:solidFill>
                  <a:schemeClr val="tx1"/>
                </a:solidFill>
                <a:latin typeface="Arial" panose="020B0604020202020204" pitchFamily="34" charset="0"/>
                <a:cs typeface="Arial" panose="020B0604020202020204" pitchFamily="34" charset="0"/>
              </a:rPr>
              <a:t>mennyekben</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vagy</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szenteltessék</a:t>
            </a:r>
            <a:r>
              <a:rPr lang="en-US" sz="2800" b="0" spc="0" dirty="0">
                <a:solidFill>
                  <a:schemeClr val="tx1"/>
                </a:solidFill>
                <a:latin typeface="Arial" panose="020B0604020202020204" pitchFamily="34" charset="0"/>
                <a:cs typeface="Arial" panose="020B0604020202020204" pitchFamily="34" charset="0"/>
              </a:rPr>
              <a:t> meg a </a:t>
            </a:r>
            <a:r>
              <a:rPr lang="en-US" sz="2800" b="0" spc="0" dirty="0" err="1">
                <a:solidFill>
                  <a:schemeClr val="tx1"/>
                </a:solidFill>
                <a:latin typeface="Arial" panose="020B0604020202020204" pitchFamily="34" charset="0"/>
                <a:cs typeface="Arial" panose="020B0604020202020204" pitchFamily="34" charset="0"/>
              </a:rPr>
              <a:t>te</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neved</a:t>
            </a:r>
            <a:r>
              <a:rPr lang="en-US" sz="2800" b="0" spc="0" dirty="0">
                <a:solidFill>
                  <a:schemeClr val="tx1"/>
                </a:solidFill>
                <a:latin typeface="Arial" panose="020B0604020202020204" pitchFamily="34" charset="0"/>
                <a:cs typeface="Arial" panose="020B0604020202020204" pitchFamily="34" charset="0"/>
              </a:rPr>
              <a:t>,</a:t>
            </a:r>
            <a:br>
              <a:rPr lang="en-US" sz="2800" b="0" spc="0" dirty="0">
                <a:solidFill>
                  <a:schemeClr val="tx1"/>
                </a:solidFill>
                <a:latin typeface="Arial" panose="020B0604020202020204" pitchFamily="34" charset="0"/>
                <a:cs typeface="Arial" panose="020B0604020202020204" pitchFamily="34" charset="0"/>
              </a:rPr>
            </a:br>
            <a:r>
              <a:rPr lang="en-US" sz="2800" b="0" spc="0" dirty="0" err="1">
                <a:solidFill>
                  <a:schemeClr val="tx1"/>
                </a:solidFill>
                <a:latin typeface="Arial" panose="020B0604020202020204" pitchFamily="34" charset="0"/>
                <a:cs typeface="Arial" panose="020B0604020202020204" pitchFamily="34" charset="0"/>
              </a:rPr>
              <a:t>jöjjön</a:t>
            </a:r>
            <a:r>
              <a:rPr lang="en-US" sz="2800" b="0" spc="0" dirty="0">
                <a:solidFill>
                  <a:schemeClr val="tx1"/>
                </a:solidFill>
                <a:latin typeface="Arial" panose="020B0604020202020204" pitchFamily="34" charset="0"/>
                <a:cs typeface="Arial" panose="020B0604020202020204" pitchFamily="34" charset="0"/>
              </a:rPr>
              <a:t> el a </a:t>
            </a:r>
            <a:r>
              <a:rPr lang="en-US" sz="2800" b="0" spc="0" dirty="0" err="1">
                <a:solidFill>
                  <a:schemeClr val="tx1"/>
                </a:solidFill>
                <a:latin typeface="Arial" panose="020B0604020202020204" pitchFamily="34" charset="0"/>
                <a:cs typeface="Arial" panose="020B0604020202020204" pitchFamily="34" charset="0"/>
              </a:rPr>
              <a:t>te</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országod</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legyen</a:t>
            </a:r>
            <a:r>
              <a:rPr lang="en-US" sz="2800" b="0" spc="0" dirty="0">
                <a:solidFill>
                  <a:schemeClr val="tx1"/>
                </a:solidFill>
                <a:latin typeface="Arial" panose="020B0604020202020204" pitchFamily="34" charset="0"/>
                <a:cs typeface="Arial" panose="020B0604020202020204" pitchFamily="34" charset="0"/>
              </a:rPr>
              <a:t> meg a </a:t>
            </a:r>
            <a:r>
              <a:rPr lang="en-US" sz="2800" b="0" spc="0" dirty="0" err="1">
                <a:solidFill>
                  <a:schemeClr val="tx1"/>
                </a:solidFill>
                <a:latin typeface="Arial" panose="020B0604020202020204" pitchFamily="34" charset="0"/>
                <a:cs typeface="Arial" panose="020B0604020202020204" pitchFamily="34" charset="0"/>
              </a:rPr>
              <a:t>te</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akaratod</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amint</a:t>
            </a:r>
            <a:r>
              <a:rPr lang="en-US" sz="2800" b="0" spc="0" dirty="0">
                <a:solidFill>
                  <a:schemeClr val="tx1"/>
                </a:solidFill>
                <a:latin typeface="Arial" panose="020B0604020202020204" pitchFamily="34" charset="0"/>
                <a:cs typeface="Arial" panose="020B0604020202020204" pitchFamily="34" charset="0"/>
              </a:rPr>
              <a:t> a </a:t>
            </a:r>
            <a:r>
              <a:rPr lang="en-US" sz="2800" b="0" spc="0" dirty="0" err="1">
                <a:solidFill>
                  <a:schemeClr val="tx1"/>
                </a:solidFill>
                <a:latin typeface="Arial" panose="020B0604020202020204" pitchFamily="34" charset="0"/>
                <a:cs typeface="Arial" panose="020B0604020202020204" pitchFamily="34" charset="0"/>
              </a:rPr>
              <a:t>mennyben</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úgy</a:t>
            </a:r>
            <a:r>
              <a:rPr lang="en-US" sz="2800" b="0" spc="0" dirty="0">
                <a:solidFill>
                  <a:schemeClr val="tx1"/>
                </a:solidFill>
                <a:latin typeface="Arial" panose="020B0604020202020204" pitchFamily="34" charset="0"/>
                <a:cs typeface="Arial" panose="020B0604020202020204" pitchFamily="34" charset="0"/>
              </a:rPr>
              <a:t> a </a:t>
            </a:r>
            <a:r>
              <a:rPr lang="en-US" sz="2800" b="0" spc="0" dirty="0" err="1">
                <a:solidFill>
                  <a:schemeClr val="tx1"/>
                </a:solidFill>
                <a:latin typeface="Arial" panose="020B0604020202020204" pitchFamily="34" charset="0"/>
                <a:cs typeface="Arial" panose="020B0604020202020204" pitchFamily="34" charset="0"/>
              </a:rPr>
              <a:t>földön</a:t>
            </a:r>
            <a:r>
              <a:rPr lang="en-US" sz="2800" b="0" spc="0" dirty="0">
                <a:solidFill>
                  <a:schemeClr val="tx1"/>
                </a:solidFill>
                <a:latin typeface="Arial" panose="020B0604020202020204" pitchFamily="34" charset="0"/>
                <a:cs typeface="Arial" panose="020B0604020202020204" pitchFamily="34" charset="0"/>
              </a:rPr>
              <a:t> is;</a:t>
            </a:r>
            <a:br>
              <a:rPr lang="en-US" sz="2800" b="0" spc="0" dirty="0">
                <a:solidFill>
                  <a:schemeClr val="tx1"/>
                </a:solidFill>
                <a:latin typeface="Arial" panose="020B0604020202020204" pitchFamily="34" charset="0"/>
                <a:cs typeface="Arial" panose="020B0604020202020204" pitchFamily="34" charset="0"/>
              </a:rPr>
            </a:br>
            <a:r>
              <a:rPr lang="en-US" sz="2800" b="0" spc="0" dirty="0" err="1">
                <a:solidFill>
                  <a:schemeClr val="tx1"/>
                </a:solidFill>
                <a:latin typeface="Arial" panose="020B0604020202020204" pitchFamily="34" charset="0"/>
                <a:cs typeface="Arial" panose="020B0604020202020204" pitchFamily="34" charset="0"/>
              </a:rPr>
              <a:t>Mindennapi</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kenyerünket</a:t>
            </a:r>
            <a:r>
              <a:rPr lang="en-US" sz="2800" b="0" spc="0" dirty="0">
                <a:solidFill>
                  <a:schemeClr val="tx1"/>
                </a:solidFill>
                <a:latin typeface="Arial" panose="020B0604020202020204" pitchFamily="34" charset="0"/>
                <a:cs typeface="Arial" panose="020B0604020202020204" pitchFamily="34" charset="0"/>
              </a:rPr>
              <a:t> add meg </a:t>
            </a:r>
            <a:r>
              <a:rPr lang="en-US" sz="2800" b="0" spc="0" dirty="0" err="1">
                <a:solidFill>
                  <a:schemeClr val="tx1"/>
                </a:solidFill>
                <a:latin typeface="Arial" panose="020B0604020202020204" pitchFamily="34" charset="0"/>
                <a:cs typeface="Arial" panose="020B0604020202020204" pitchFamily="34" charset="0"/>
              </a:rPr>
              <a:t>nekünk</a:t>
            </a:r>
            <a:r>
              <a:rPr lang="en-US" sz="2800" b="0" spc="0" dirty="0">
                <a:solidFill>
                  <a:schemeClr val="tx1"/>
                </a:solidFill>
                <a:latin typeface="Arial" panose="020B0604020202020204" pitchFamily="34" charset="0"/>
                <a:cs typeface="Arial" panose="020B0604020202020204" pitchFamily="34" charset="0"/>
              </a:rPr>
              <a:t> ma,</a:t>
            </a:r>
            <a:br>
              <a:rPr lang="en-US" sz="2800" b="0" spc="0" dirty="0">
                <a:solidFill>
                  <a:schemeClr val="tx1"/>
                </a:solidFill>
                <a:latin typeface="Arial" panose="020B0604020202020204" pitchFamily="34" charset="0"/>
                <a:cs typeface="Arial" panose="020B0604020202020204" pitchFamily="34" charset="0"/>
              </a:rPr>
            </a:br>
            <a:r>
              <a:rPr lang="en-US" sz="2800" b="0" spc="0" dirty="0" err="1">
                <a:solidFill>
                  <a:schemeClr val="tx1"/>
                </a:solidFill>
                <a:latin typeface="Arial" panose="020B0604020202020204" pitchFamily="34" charset="0"/>
                <a:cs typeface="Arial" panose="020B0604020202020204" pitchFamily="34" charset="0"/>
              </a:rPr>
              <a:t>és</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bocsásd</a:t>
            </a:r>
            <a:r>
              <a:rPr lang="en-US" sz="2800" b="0" spc="0" dirty="0">
                <a:solidFill>
                  <a:schemeClr val="tx1"/>
                </a:solidFill>
                <a:latin typeface="Arial" panose="020B0604020202020204" pitchFamily="34" charset="0"/>
                <a:cs typeface="Arial" panose="020B0604020202020204" pitchFamily="34" charset="0"/>
              </a:rPr>
              <a:t> meg </a:t>
            </a:r>
            <a:r>
              <a:rPr lang="en-US" sz="2800" b="0" spc="0" dirty="0" err="1">
                <a:solidFill>
                  <a:schemeClr val="tx1"/>
                </a:solidFill>
                <a:latin typeface="Arial" panose="020B0604020202020204" pitchFamily="34" charset="0"/>
                <a:cs typeface="Arial" panose="020B0604020202020204" pitchFamily="34" charset="0"/>
              </a:rPr>
              <a:t>vétkeinket</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miképpen</a:t>
            </a:r>
            <a:r>
              <a:rPr lang="en-US" sz="2800" b="0" spc="0" dirty="0">
                <a:solidFill>
                  <a:schemeClr val="tx1"/>
                </a:solidFill>
                <a:latin typeface="Arial" panose="020B0604020202020204" pitchFamily="34" charset="0"/>
                <a:cs typeface="Arial" panose="020B0604020202020204" pitchFamily="34" charset="0"/>
              </a:rPr>
              <a:t> mi is </a:t>
            </a:r>
            <a:r>
              <a:rPr lang="en-US" sz="2800" b="0" spc="0" dirty="0" err="1">
                <a:solidFill>
                  <a:schemeClr val="tx1"/>
                </a:solidFill>
                <a:latin typeface="Arial" panose="020B0604020202020204" pitchFamily="34" charset="0"/>
                <a:cs typeface="Arial" panose="020B0604020202020204" pitchFamily="34" charset="0"/>
              </a:rPr>
              <a:t>megbocsátunk</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az</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ellenünk</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vétkezőknek</a:t>
            </a:r>
            <a:r>
              <a:rPr lang="en-US" sz="2800" b="0" spc="0" dirty="0">
                <a:solidFill>
                  <a:schemeClr val="tx1"/>
                </a:solidFill>
                <a:latin typeface="Arial" panose="020B0604020202020204" pitchFamily="34" charset="0"/>
                <a:cs typeface="Arial" panose="020B0604020202020204" pitchFamily="34" charset="0"/>
              </a:rPr>
              <a:t>;</a:t>
            </a:r>
            <a:br>
              <a:rPr lang="en-US" sz="2800" b="0" spc="0" dirty="0">
                <a:solidFill>
                  <a:schemeClr val="tx1"/>
                </a:solidFill>
                <a:latin typeface="Arial" panose="020B0604020202020204" pitchFamily="34" charset="0"/>
                <a:cs typeface="Arial" panose="020B0604020202020204" pitchFamily="34" charset="0"/>
              </a:rPr>
            </a:br>
            <a:r>
              <a:rPr lang="en-US" sz="2800" b="0" spc="0" dirty="0" err="1">
                <a:solidFill>
                  <a:schemeClr val="tx1"/>
                </a:solidFill>
                <a:latin typeface="Arial" panose="020B0604020202020204" pitchFamily="34" charset="0"/>
                <a:cs typeface="Arial" panose="020B0604020202020204" pitchFamily="34" charset="0"/>
              </a:rPr>
              <a:t>És</a:t>
            </a:r>
            <a:r>
              <a:rPr lang="en-US" sz="2800" b="0" spc="0" dirty="0">
                <a:solidFill>
                  <a:schemeClr val="tx1"/>
                </a:solidFill>
                <a:latin typeface="Arial" panose="020B0604020202020204" pitchFamily="34" charset="0"/>
                <a:cs typeface="Arial" panose="020B0604020202020204" pitchFamily="34" charset="0"/>
              </a:rPr>
              <a:t> ne </a:t>
            </a:r>
            <a:r>
              <a:rPr lang="en-US" sz="2800" b="0" spc="0" dirty="0" err="1">
                <a:solidFill>
                  <a:schemeClr val="tx1"/>
                </a:solidFill>
                <a:latin typeface="Arial" panose="020B0604020202020204" pitchFamily="34" charset="0"/>
                <a:cs typeface="Arial" panose="020B0604020202020204" pitchFamily="34" charset="0"/>
              </a:rPr>
              <a:t>vígy</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minket</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kísértésbe</a:t>
            </a:r>
            <a:r>
              <a:rPr lang="en-US" sz="2800" b="0" spc="0" dirty="0">
                <a:solidFill>
                  <a:schemeClr val="tx1"/>
                </a:solidFill>
                <a:latin typeface="Arial" panose="020B0604020202020204" pitchFamily="34" charset="0"/>
                <a:cs typeface="Arial" panose="020B0604020202020204" pitchFamily="34" charset="0"/>
              </a:rPr>
              <a:t>, de </a:t>
            </a:r>
            <a:r>
              <a:rPr lang="en-US" sz="2800" b="0" spc="0" dirty="0" err="1">
                <a:solidFill>
                  <a:schemeClr val="tx1"/>
                </a:solidFill>
                <a:latin typeface="Arial" panose="020B0604020202020204" pitchFamily="34" charset="0"/>
                <a:cs typeface="Arial" panose="020B0604020202020204" pitchFamily="34" charset="0"/>
              </a:rPr>
              <a:t>szabadíts</a:t>
            </a:r>
            <a:r>
              <a:rPr lang="en-US" sz="2800" b="0" spc="0" dirty="0">
                <a:solidFill>
                  <a:schemeClr val="tx1"/>
                </a:solidFill>
                <a:latin typeface="Arial" panose="020B0604020202020204" pitchFamily="34" charset="0"/>
                <a:cs typeface="Arial" panose="020B0604020202020204" pitchFamily="34" charset="0"/>
              </a:rPr>
              <a:t> meg a </a:t>
            </a:r>
            <a:r>
              <a:rPr lang="en-US" sz="2800" b="0" spc="0" dirty="0" err="1">
                <a:solidFill>
                  <a:schemeClr val="tx1"/>
                </a:solidFill>
                <a:latin typeface="Arial" panose="020B0604020202020204" pitchFamily="34" charset="0"/>
                <a:cs typeface="Arial" panose="020B0604020202020204" pitchFamily="34" charset="0"/>
              </a:rPr>
              <a:t>gonosztól</a:t>
            </a:r>
            <a:r>
              <a:rPr lang="en-US" sz="2800" b="0" spc="0" dirty="0">
                <a:solidFill>
                  <a:schemeClr val="tx1"/>
                </a:solidFill>
                <a:latin typeface="Arial" panose="020B0604020202020204" pitchFamily="34" charset="0"/>
                <a:cs typeface="Arial" panose="020B0604020202020204" pitchFamily="34" charset="0"/>
              </a:rPr>
              <a:t>;</a:t>
            </a:r>
            <a:br>
              <a:rPr lang="en-US" sz="2800" b="0" spc="0" dirty="0">
                <a:solidFill>
                  <a:schemeClr val="tx1"/>
                </a:solidFill>
                <a:latin typeface="Arial" panose="020B0604020202020204" pitchFamily="34" charset="0"/>
                <a:cs typeface="Arial" panose="020B0604020202020204" pitchFamily="34" charset="0"/>
              </a:rPr>
            </a:br>
            <a:r>
              <a:rPr lang="en-US" sz="2800" b="0" spc="0" dirty="0" err="1">
                <a:solidFill>
                  <a:schemeClr val="tx1"/>
                </a:solidFill>
                <a:latin typeface="Arial" panose="020B0604020202020204" pitchFamily="34" charset="0"/>
                <a:cs typeface="Arial" panose="020B0604020202020204" pitchFamily="34" charset="0"/>
              </a:rPr>
              <a:t>Mert</a:t>
            </a:r>
            <a:r>
              <a:rPr lang="en-US" sz="2800" b="0" spc="0" dirty="0">
                <a:solidFill>
                  <a:schemeClr val="tx1"/>
                </a:solidFill>
                <a:latin typeface="Arial" panose="020B0604020202020204" pitchFamily="34" charset="0"/>
                <a:cs typeface="Arial" panose="020B0604020202020204" pitchFamily="34" charset="0"/>
              </a:rPr>
              <a:t> tied </a:t>
            </a:r>
            <a:r>
              <a:rPr lang="en-US" sz="2800" b="0" spc="0" dirty="0" err="1">
                <a:solidFill>
                  <a:schemeClr val="tx1"/>
                </a:solidFill>
                <a:latin typeface="Arial" panose="020B0604020202020204" pitchFamily="34" charset="0"/>
                <a:cs typeface="Arial" panose="020B0604020202020204" pitchFamily="34" charset="0"/>
              </a:rPr>
              <a:t>az</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ország</a:t>
            </a:r>
            <a:r>
              <a:rPr lang="en-US" sz="2800" b="0" spc="0" dirty="0">
                <a:solidFill>
                  <a:schemeClr val="tx1"/>
                </a:solidFill>
                <a:latin typeface="Arial" panose="020B0604020202020204" pitchFamily="34" charset="0"/>
                <a:cs typeface="Arial" panose="020B0604020202020204" pitchFamily="34" charset="0"/>
              </a:rPr>
              <a:t>, a </a:t>
            </a:r>
            <a:r>
              <a:rPr lang="en-US" sz="2800" b="0" spc="0" dirty="0" err="1">
                <a:solidFill>
                  <a:schemeClr val="tx1"/>
                </a:solidFill>
                <a:latin typeface="Arial" panose="020B0604020202020204" pitchFamily="34" charset="0"/>
                <a:cs typeface="Arial" panose="020B0604020202020204" pitchFamily="34" charset="0"/>
              </a:rPr>
              <a:t>hatalom</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és</a:t>
            </a:r>
            <a:r>
              <a:rPr lang="en-US" sz="2800" b="0" spc="0" dirty="0">
                <a:solidFill>
                  <a:schemeClr val="tx1"/>
                </a:solidFill>
                <a:latin typeface="Arial" panose="020B0604020202020204" pitchFamily="34" charset="0"/>
                <a:cs typeface="Arial" panose="020B0604020202020204" pitchFamily="34" charset="0"/>
              </a:rPr>
              <a:t> a </a:t>
            </a:r>
            <a:r>
              <a:rPr lang="en-US" sz="2800" b="0" spc="0" dirty="0" err="1">
                <a:solidFill>
                  <a:schemeClr val="tx1"/>
                </a:solidFill>
                <a:latin typeface="Arial" panose="020B0604020202020204" pitchFamily="34" charset="0"/>
                <a:cs typeface="Arial" panose="020B0604020202020204" pitchFamily="34" charset="0"/>
              </a:rPr>
              <a:t>dicsőség</a:t>
            </a:r>
            <a:r>
              <a:rPr lang="en-US" sz="2800" b="0" spc="0" dirty="0">
                <a:solidFill>
                  <a:schemeClr val="tx1"/>
                </a:solidFill>
                <a:latin typeface="Arial" panose="020B0604020202020204" pitchFamily="34" charset="0"/>
                <a:cs typeface="Arial" panose="020B0604020202020204" pitchFamily="34" charset="0"/>
              </a:rPr>
              <a:t> </a:t>
            </a:r>
            <a:r>
              <a:rPr lang="en-US" sz="2800" b="0" spc="0" dirty="0" err="1">
                <a:solidFill>
                  <a:schemeClr val="tx1"/>
                </a:solidFill>
                <a:latin typeface="Arial" panose="020B0604020202020204" pitchFamily="34" charset="0"/>
                <a:cs typeface="Arial" panose="020B0604020202020204" pitchFamily="34" charset="0"/>
              </a:rPr>
              <a:t>mindörökké</a:t>
            </a:r>
            <a:r>
              <a:rPr lang="en-US" sz="2800" b="0" spc="0" dirty="0">
                <a:solidFill>
                  <a:schemeClr val="tx1"/>
                </a:solidFill>
                <a:latin typeface="Arial" panose="020B0604020202020204" pitchFamily="34" charset="0"/>
                <a:cs typeface="Arial" panose="020B0604020202020204" pitchFamily="34" charset="0"/>
              </a:rPr>
              <a:t>.</a:t>
            </a:r>
            <a:br>
              <a:rPr lang="en-US" sz="2800" b="0" spc="0" dirty="0">
                <a:solidFill>
                  <a:schemeClr val="tx1"/>
                </a:solidFill>
                <a:latin typeface="Arial" panose="020B0604020202020204" pitchFamily="34" charset="0"/>
                <a:cs typeface="Arial" panose="020B0604020202020204" pitchFamily="34" charset="0"/>
              </a:rPr>
            </a:br>
            <a:r>
              <a:rPr lang="en-US" sz="2800" b="0" spc="0" dirty="0" err="1">
                <a:solidFill>
                  <a:schemeClr val="tx1"/>
                </a:solidFill>
                <a:latin typeface="Arial" panose="020B0604020202020204" pitchFamily="34" charset="0"/>
                <a:cs typeface="Arial" panose="020B0604020202020204" pitchFamily="34" charset="0"/>
              </a:rPr>
              <a:t>Ámen</a:t>
            </a:r>
            <a:r>
              <a:rPr lang="en-US" sz="2800" b="0" spc="0" dirty="0">
                <a:solidFill>
                  <a:schemeClr val="tx1"/>
                </a:solidFill>
                <a:latin typeface="Arial" panose="020B0604020202020204" pitchFamily="34" charset="0"/>
                <a:cs typeface="Arial" panose="020B0604020202020204" pitchFamily="34" charset="0"/>
              </a:rPr>
              <a:t>.</a:t>
            </a:r>
            <a:br>
              <a:rPr lang="en-US" sz="2800" b="0" spc="0" dirty="0">
                <a:solidFill>
                  <a:schemeClr val="tx1"/>
                </a:solidFill>
                <a:latin typeface="Arial" panose="020B0604020202020204" pitchFamily="34" charset="0"/>
                <a:cs typeface="Arial" panose="020B0604020202020204" pitchFamily="34" charset="0"/>
              </a:rPr>
            </a:br>
            <a:r>
              <a:rPr lang="en-US" sz="2800" b="0" spc="0" dirty="0">
                <a:solidFill>
                  <a:schemeClr val="tx1"/>
                </a:solidFill>
                <a:latin typeface="Arial" panose="020B0604020202020204" pitchFamily="34" charset="0"/>
                <a:cs typeface="Arial" panose="020B0604020202020204" pitchFamily="34" charset="0"/>
              </a:rPr>
              <a:t>(Mt 6,9-13)</a:t>
            </a:r>
            <a:endParaRPr lang="en-US" sz="2000" dirty="0">
              <a:solidFill>
                <a:srgbClr val="000000"/>
              </a:solidFill>
            </a:endParaRPr>
          </a:p>
        </p:txBody>
      </p:sp>
      <p:pic>
        <p:nvPicPr>
          <p:cNvPr id="6" name="Kép 5">
            <a:extLst>
              <a:ext uri="{FF2B5EF4-FFF2-40B4-BE49-F238E27FC236}">
                <a16:creationId xmlns:a16="http://schemas.microsoft.com/office/drawing/2014/main" id="{6BB3DA21-AD4B-45F9-8994-3751802F6955}"/>
              </a:ext>
            </a:extLst>
          </p:cNvPr>
          <p:cNvPicPr>
            <a:picLocks noChangeAspect="1"/>
          </p:cNvPicPr>
          <p:nvPr/>
        </p:nvPicPr>
        <p:blipFill>
          <a:blip r:embed="rId4"/>
          <a:stretch>
            <a:fillRect/>
          </a:stretch>
        </p:blipFill>
        <p:spPr>
          <a:xfrm>
            <a:off x="5609975" y="5489990"/>
            <a:ext cx="1391187" cy="1368000"/>
          </a:xfrm>
          <a:prstGeom prst="rect">
            <a:avLst/>
          </a:prstGeom>
        </p:spPr>
      </p:pic>
    </p:spTree>
    <p:extLst>
      <p:ext uri="{BB962C8B-B14F-4D97-AF65-F5344CB8AC3E}">
        <p14:creationId xmlns:p14="http://schemas.microsoft.com/office/powerpoint/2010/main" val="3944096800"/>
      </p:ext>
    </p:extLst>
  </p:cSld>
  <p:clrMapOvr>
    <a:masterClrMapping/>
  </p:clrMapOvr>
  <p:transition spd="slow">
    <p:push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DD8E39-EA14-4679-9655-1BFF5A7B63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a:extLst>
              <a:ext uri="{FF2B5EF4-FFF2-40B4-BE49-F238E27FC236}">
                <a16:creationId xmlns:a16="http://schemas.microsoft.com/office/drawing/2014/main" id="{01F672B8-A5A9-4621-B2F0-BABEC149EF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Cím 1">
            <a:extLst>
              <a:ext uri="{FF2B5EF4-FFF2-40B4-BE49-F238E27FC236}">
                <a16:creationId xmlns:a16="http://schemas.microsoft.com/office/drawing/2014/main" id="{4CA372D2-56E2-4CD1-8F7D-19D1200F5E35}"/>
              </a:ext>
            </a:extLst>
          </p:cNvPr>
          <p:cNvSpPr>
            <a:spLocks noGrp="1"/>
          </p:cNvSpPr>
          <p:nvPr>
            <p:ph type="title"/>
          </p:nvPr>
        </p:nvSpPr>
        <p:spPr>
          <a:xfrm>
            <a:off x="5657777" y="4207533"/>
            <a:ext cx="5552090" cy="1336081"/>
          </a:xfrm>
        </p:spPr>
        <p:txBody>
          <a:bodyPr anchor="b">
            <a:normAutofit/>
          </a:bodyPr>
          <a:lstStyle/>
          <a:p>
            <a:pPr algn="ctr"/>
            <a:r>
              <a:rPr lang="hu-HU" sz="4400" dirty="0">
                <a:solidFill>
                  <a:srgbClr val="080808"/>
                </a:solidFill>
                <a:latin typeface="Arial" panose="020B0604020202020204" pitchFamily="34" charset="0"/>
                <a:cs typeface="Arial" panose="020B0604020202020204" pitchFamily="34" charset="0"/>
              </a:rPr>
              <a:t>Áldás békesség!</a:t>
            </a:r>
            <a:r>
              <a:rPr lang="hu-HU" sz="4400" dirty="0">
                <a:solidFill>
                  <a:srgbClr val="080808"/>
                </a:solidFill>
              </a:rPr>
              <a:t/>
            </a:r>
            <a:br>
              <a:rPr lang="hu-HU" sz="4400" dirty="0">
                <a:solidFill>
                  <a:srgbClr val="080808"/>
                </a:solidFill>
              </a:rPr>
            </a:br>
            <a:endParaRPr lang="hu-HU" dirty="0"/>
          </a:p>
        </p:txBody>
      </p:sp>
      <p:sp>
        <p:nvSpPr>
          <p:cNvPr id="8" name="Szövegdoboz 7">
            <a:extLst>
              <a:ext uri="{FF2B5EF4-FFF2-40B4-BE49-F238E27FC236}">
                <a16:creationId xmlns:a16="http://schemas.microsoft.com/office/drawing/2014/main" id="{388F9616-BE88-4656-9846-6DB02AB3B671}"/>
              </a:ext>
            </a:extLst>
          </p:cNvPr>
          <p:cNvSpPr txBox="1"/>
          <p:nvPr/>
        </p:nvSpPr>
        <p:spPr>
          <a:xfrm>
            <a:off x="5113867" y="6211659"/>
            <a:ext cx="6096000" cy="646331"/>
          </a:xfrm>
          <a:prstGeom prst="rect">
            <a:avLst/>
          </a:prstGeom>
          <a:noFill/>
        </p:spPr>
        <p:txBody>
          <a:bodyPr wrap="square">
            <a:spAutoFit/>
          </a:bodyPr>
          <a:lstStyle/>
          <a:p>
            <a:pPr algn="ctr"/>
            <a:r>
              <a:rPr lang="hu-HU" sz="1800" dirty="0">
                <a:latin typeface="Arial" panose="020B0604020202020204" pitchFamily="34" charset="0"/>
                <a:cs typeface="Arial" panose="020B0604020202020204" pitchFamily="34" charset="0"/>
              </a:rPr>
              <a:t>A PPT-ben felhasznált képek a </a:t>
            </a:r>
            <a:r>
              <a:rPr lang="hu-HU" sz="1800" dirty="0">
                <a:latin typeface="Arial" panose="020B0604020202020204" pitchFamily="34" charset="0"/>
                <a:cs typeface="Arial" panose="020B0604020202020204" pitchFamily="34" charset="0"/>
                <a:hlinkClick r:id="rId3"/>
              </a:rPr>
              <a:t>www.unsplash.com</a:t>
            </a:r>
            <a:r>
              <a:rPr lang="hu-HU" sz="1800" dirty="0">
                <a:latin typeface="Arial" panose="020B0604020202020204" pitchFamily="34" charset="0"/>
                <a:cs typeface="Arial" panose="020B0604020202020204" pitchFamily="34" charset="0"/>
              </a:rPr>
              <a:t> internetes oldalon találhatóak és ingyenesen letölthetők!</a:t>
            </a:r>
            <a:endParaRPr lang="hu-HU" sz="1100"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597939"/>
      </p:ext>
    </p:extLst>
  </p:cSld>
  <p:clrMapOvr>
    <a:masterClrMapping/>
  </p:clrMapOvr>
  <p:transition spd="slow">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8848D536-C6AA-4707-997A-CA05605F30E5}"/>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9" name="Content Placeholder 8">
            <a:extLst>
              <a:ext uri="{FF2B5EF4-FFF2-40B4-BE49-F238E27FC236}">
                <a16:creationId xmlns:a16="http://schemas.microsoft.com/office/drawing/2014/main" id="{24A23D16-23EB-4C5D-A45A-27BDC2BB94E3}"/>
              </a:ext>
            </a:extLst>
          </p:cNvPr>
          <p:cNvSpPr>
            <a:spLocks noGrp="1"/>
          </p:cNvSpPr>
          <p:nvPr>
            <p:ph idx="1"/>
          </p:nvPr>
        </p:nvSpPr>
        <p:spPr>
          <a:xfrm>
            <a:off x="1090435" y="1534585"/>
            <a:ext cx="4706803" cy="3788830"/>
          </a:xfrm>
        </p:spPr>
        <p:txBody>
          <a:bodyPr anchor="ctr">
            <a:normAutofit/>
          </a:bodyPr>
          <a:lstStyle/>
          <a:p>
            <a:pPr marL="0" indent="0" algn="ctr">
              <a:buNone/>
            </a:pPr>
            <a:r>
              <a:rPr lang="en-US" b="1" dirty="0" err="1">
                <a:latin typeface="Arial" panose="020B0604020202020204" pitchFamily="34" charset="0"/>
                <a:cs typeface="Arial" panose="020B0604020202020204" pitchFamily="34" charset="0"/>
              </a:rPr>
              <a:t>Imádkozzunk</a:t>
            </a:r>
            <a:r>
              <a:rPr lang="en-US" b="1" dirty="0">
                <a:latin typeface="Arial" panose="020B0604020202020204" pitchFamily="34" charset="0"/>
                <a:cs typeface="Arial" panose="020B0604020202020204" pitchFamily="34" charset="0"/>
              </a:rPr>
              <a:t>!</a:t>
            </a:r>
            <a:r>
              <a:rPr lang="hu-HU" b="1" dirty="0">
                <a:latin typeface="Arial" panose="020B0604020202020204" pitchFamily="34" charset="0"/>
                <a:cs typeface="Arial" panose="020B0604020202020204" pitchFamily="34" charset="0"/>
              </a:rPr>
              <a:t/>
            </a:r>
            <a:br>
              <a:rPr lang="hu-HU" b="1" dirty="0">
                <a:latin typeface="Arial" panose="020B0604020202020204" pitchFamily="34" charset="0"/>
                <a:cs typeface="Arial" panose="020B0604020202020204" pitchFamily="34" charset="0"/>
              </a:rPr>
            </a:br>
            <a:r>
              <a:rPr lang="hu-HU" b="1" dirty="0">
                <a:latin typeface="Arial" panose="020B0604020202020204" pitchFamily="34" charset="0"/>
                <a:cs typeface="Arial" panose="020B0604020202020204" pitchFamily="34" charset="0"/>
              </a:rPr>
              <a:t/>
            </a:r>
            <a:br>
              <a:rPr lang="hu-HU" b="1"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Azért, hogy a mai órán meg tudjuk hallani és érteni azt az üzenetet, amit Isten személyesen nekünk szán!</a:t>
            </a:r>
            <a:r>
              <a:rPr lang="hu-HU" sz="2000" dirty="0">
                <a:latin typeface="Arial" panose="020B0604020202020204" pitchFamily="34" charset="0"/>
                <a:cs typeface="Arial" panose="020B0604020202020204" pitchFamily="34" charset="0"/>
              </a:rPr>
              <a:t/>
            </a:r>
            <a:br>
              <a:rPr lang="hu-HU" sz="2000" dirty="0">
                <a:latin typeface="Arial" panose="020B0604020202020204" pitchFamily="34" charset="0"/>
                <a:cs typeface="Arial" panose="020B0604020202020204" pitchFamily="34" charset="0"/>
              </a:rPr>
            </a:br>
            <a:endParaRPr lang="en-US" sz="2000" dirty="0">
              <a:solidFill>
                <a:srgbClr val="000000"/>
              </a:solidFill>
            </a:endParaRPr>
          </a:p>
        </p:txBody>
      </p:sp>
      <p:pic>
        <p:nvPicPr>
          <p:cNvPr id="8" name="Kép 7">
            <a:extLst>
              <a:ext uri="{FF2B5EF4-FFF2-40B4-BE49-F238E27FC236}">
                <a16:creationId xmlns:a16="http://schemas.microsoft.com/office/drawing/2014/main" id="{EBF0935A-2A7B-4F4A-ABC0-B0E736DBA423}"/>
              </a:ext>
            </a:extLst>
          </p:cNvPr>
          <p:cNvPicPr>
            <a:picLocks noChangeAspect="1"/>
          </p:cNvPicPr>
          <p:nvPr/>
        </p:nvPicPr>
        <p:blipFill>
          <a:blip r:embed="rId4"/>
          <a:stretch>
            <a:fillRect/>
          </a:stretch>
        </p:blipFill>
        <p:spPr>
          <a:xfrm>
            <a:off x="2748242" y="4722707"/>
            <a:ext cx="1391187" cy="1368000"/>
          </a:xfrm>
          <a:prstGeom prst="rect">
            <a:avLst/>
          </a:prstGeom>
        </p:spPr>
      </p:pic>
    </p:spTree>
    <p:extLst>
      <p:ext uri="{BB962C8B-B14F-4D97-AF65-F5344CB8AC3E}">
        <p14:creationId xmlns:p14="http://schemas.microsoft.com/office/powerpoint/2010/main" val="24360640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DD8E39-EA14-4679-9655-1BFF5A7B63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a:extLst>
              <a:ext uri="{FF2B5EF4-FFF2-40B4-BE49-F238E27FC236}">
                <a16:creationId xmlns:a16="http://schemas.microsoft.com/office/drawing/2014/main" id="{01F672B8-A5A9-4621-B2F0-BABEC149EF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Cím 1">
            <a:extLst>
              <a:ext uri="{FF2B5EF4-FFF2-40B4-BE49-F238E27FC236}">
                <a16:creationId xmlns:a16="http://schemas.microsoft.com/office/drawing/2014/main" id="{4CA372D2-56E2-4CD1-8F7D-19D1200F5E35}"/>
              </a:ext>
            </a:extLst>
          </p:cNvPr>
          <p:cNvSpPr>
            <a:spLocks noGrp="1"/>
          </p:cNvSpPr>
          <p:nvPr>
            <p:ph type="title"/>
          </p:nvPr>
        </p:nvSpPr>
        <p:spPr>
          <a:xfrm>
            <a:off x="5968706" y="3685911"/>
            <a:ext cx="5552090" cy="1336081"/>
          </a:xfrm>
        </p:spPr>
        <p:txBody>
          <a:bodyPr anchor="b">
            <a:normAutofit/>
          </a:bodyPr>
          <a:lstStyle/>
          <a:p>
            <a:pPr algn="ctr"/>
            <a:r>
              <a:rPr lang="hu-HU" sz="4400" dirty="0">
                <a:latin typeface="Arial" panose="020B0604020202020204" pitchFamily="34" charset="0"/>
                <a:cs typeface="Arial" panose="020B0604020202020204" pitchFamily="34" charset="0"/>
              </a:rPr>
              <a:t>Énekeljünk!</a:t>
            </a:r>
            <a:endParaRPr lang="hu-HU" dirty="0"/>
          </a:p>
        </p:txBody>
      </p:sp>
      <p:sp>
        <p:nvSpPr>
          <p:cNvPr id="17" name="Téglalap 16">
            <a:extLst>
              <a:ext uri="{FF2B5EF4-FFF2-40B4-BE49-F238E27FC236}">
                <a16:creationId xmlns:a16="http://schemas.microsoft.com/office/drawing/2014/main" id="{A4FCBD1C-4FEA-4AA0-B301-BC6BBA48C010}"/>
              </a:ext>
            </a:extLst>
          </p:cNvPr>
          <p:cNvSpPr/>
          <p:nvPr/>
        </p:nvSpPr>
        <p:spPr>
          <a:xfrm>
            <a:off x="4170234" y="5624478"/>
            <a:ext cx="6161523" cy="825344"/>
          </a:xfrm>
          <a:prstGeom prst="rect">
            <a:avLst/>
          </a:prstGeom>
          <a:solidFill>
            <a:schemeClr val="accent1"/>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hu-HU" sz="2400" b="1" cap="all" dirty="0">
                <a:solidFill>
                  <a:schemeClr val="bg1"/>
                </a:solidFill>
                <a:latin typeface="Arial" panose="020B0604020202020204" pitchFamily="34" charset="0"/>
                <a:cs typeface="Arial" panose="020B0604020202020204" pitchFamily="34" charset="0"/>
              </a:rPr>
              <a:t>a zene elindításához kattints</a:t>
            </a:r>
            <a:endParaRPr lang="hu-HU" sz="4800" b="1" cap="all" dirty="0">
              <a:solidFill>
                <a:schemeClr val="bg1"/>
              </a:solidFill>
              <a:latin typeface="Arial" panose="020B0604020202020204" pitchFamily="34" charset="0"/>
              <a:cs typeface="Arial" panose="020B0604020202020204" pitchFamily="34" charset="0"/>
            </a:endParaRPr>
          </a:p>
        </p:txBody>
      </p:sp>
      <p:pic>
        <p:nvPicPr>
          <p:cNvPr id="15" name="Kép 14">
            <a:hlinkClick r:id="rId3"/>
            <a:extLst>
              <a:ext uri="{FF2B5EF4-FFF2-40B4-BE49-F238E27FC236}">
                <a16:creationId xmlns:a16="http://schemas.microsoft.com/office/drawing/2014/main" id="{07702B28-9A65-41E2-B8A5-289DC2AA49D3}"/>
              </a:ext>
            </a:extLst>
          </p:cNvPr>
          <p:cNvPicPr>
            <a:picLocks noChangeAspect="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0122118" y="5222821"/>
            <a:ext cx="1599421" cy="1635179"/>
          </a:xfrm>
          <a:prstGeom prst="rect">
            <a:avLst/>
          </a:prstGeom>
        </p:spPr>
      </p:pic>
      <p:pic>
        <p:nvPicPr>
          <p:cNvPr id="19" name="Kép 18">
            <a:extLst>
              <a:ext uri="{FF2B5EF4-FFF2-40B4-BE49-F238E27FC236}">
                <a16:creationId xmlns:a16="http://schemas.microsoft.com/office/drawing/2014/main" id="{9ECF22A8-0E89-40DC-A962-3755BFD64612}"/>
              </a:ext>
            </a:extLst>
          </p:cNvPr>
          <p:cNvPicPr>
            <a:picLocks noChangeAspect="1"/>
          </p:cNvPicPr>
          <p:nvPr/>
        </p:nvPicPr>
        <p:blipFill>
          <a:blip r:embed="rId5"/>
          <a:stretch>
            <a:fillRect/>
          </a:stretch>
        </p:blipFill>
        <p:spPr>
          <a:xfrm>
            <a:off x="8054796" y="2985951"/>
            <a:ext cx="1379910" cy="1368000"/>
          </a:xfrm>
          <a:prstGeom prst="rect">
            <a:avLst/>
          </a:prstGeom>
        </p:spPr>
      </p:pic>
    </p:spTree>
    <p:extLst>
      <p:ext uri="{BB962C8B-B14F-4D97-AF65-F5344CB8AC3E}">
        <p14:creationId xmlns:p14="http://schemas.microsoft.com/office/powerpoint/2010/main" val="36112462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ép 5" descr="A képen víz, csónak, hegy, kültéri látható&#10;&#10;Automatikusan generált leírás">
            <a:extLst>
              <a:ext uri="{FF2B5EF4-FFF2-40B4-BE49-F238E27FC236}">
                <a16:creationId xmlns:a16="http://schemas.microsoft.com/office/drawing/2014/main" id="{F591B085-4466-4551-908B-D0BC96E08FF6}"/>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1"/>
            <a:ext cx="12191980" cy="6857999"/>
          </a:xfrm>
          <a:prstGeom prst="rect">
            <a:avLst/>
          </a:prstGeom>
        </p:spPr>
      </p:pic>
      <p:sp>
        <p:nvSpPr>
          <p:cNvPr id="4" name="Cím 1">
            <a:extLst>
              <a:ext uri="{FF2B5EF4-FFF2-40B4-BE49-F238E27FC236}">
                <a16:creationId xmlns:a16="http://schemas.microsoft.com/office/drawing/2014/main" id="{60F34669-C5F9-4C75-997B-64ECA174AD51}"/>
              </a:ext>
            </a:extLst>
          </p:cNvPr>
          <p:cNvSpPr>
            <a:spLocks noGrp="1"/>
          </p:cNvSpPr>
          <p:nvPr>
            <p:ph type="title"/>
          </p:nvPr>
        </p:nvSpPr>
        <p:spPr>
          <a:xfrm>
            <a:off x="2891481" y="2980499"/>
            <a:ext cx="5896919" cy="1225422"/>
          </a:xfrm>
        </p:spPr>
        <p:txBody>
          <a:bodyPr vert="horz" lIns="91440" tIns="45720" rIns="91440" bIns="45720" rtlCol="0" anchor="b">
            <a:normAutofit fontScale="90000"/>
          </a:bodyPr>
          <a:lstStyle/>
          <a:p>
            <a:pPr algn="ctr"/>
            <a:r>
              <a:rPr lang="hu-HU" sz="3600" dirty="0">
                <a:solidFill>
                  <a:schemeClr val="tx1"/>
                </a:solidFill>
                <a:latin typeface="Arial" panose="020B0604020202020204" pitchFamily="34" charset="0"/>
                <a:cs typeface="Arial" panose="020B0604020202020204" pitchFamily="34" charset="0"/>
              </a:rPr>
              <a:t>Nézd meg ezt az összefoglaló videót Pál apostol életéről!</a:t>
            </a:r>
            <a:br>
              <a:rPr lang="hu-HU" sz="3600" dirty="0">
                <a:solidFill>
                  <a:schemeClr val="tx1"/>
                </a:solidFill>
                <a:latin typeface="Arial" panose="020B0604020202020204" pitchFamily="34" charset="0"/>
                <a:cs typeface="Arial" panose="020B0604020202020204" pitchFamily="34" charset="0"/>
              </a:rPr>
            </a:br>
            <a:r>
              <a:rPr lang="hu-HU" sz="2800" dirty="0">
                <a:solidFill>
                  <a:schemeClr val="tx1"/>
                </a:solidFill>
                <a:latin typeface="Arial" panose="020B0604020202020204" pitchFamily="34" charset="0"/>
                <a:cs typeface="Arial" panose="020B0604020202020204" pitchFamily="34" charset="0"/>
              </a:rPr>
              <a:t>A videó elindításához </a:t>
            </a:r>
            <a:br>
              <a:rPr lang="hu-HU" sz="2800" dirty="0">
                <a:solidFill>
                  <a:schemeClr val="tx1"/>
                </a:solidFill>
                <a:latin typeface="Arial" panose="020B0604020202020204" pitchFamily="34" charset="0"/>
                <a:cs typeface="Arial" panose="020B0604020202020204" pitchFamily="34" charset="0"/>
              </a:rPr>
            </a:br>
            <a:r>
              <a:rPr lang="hu-HU" sz="2800" dirty="0">
                <a:solidFill>
                  <a:schemeClr val="tx1"/>
                </a:solidFill>
                <a:latin typeface="Arial" panose="020B0604020202020204" pitchFamily="34" charset="0"/>
                <a:cs typeface="Arial" panose="020B0604020202020204" pitchFamily="34" charset="0"/>
              </a:rPr>
              <a:t>kattints az ikonra.</a:t>
            </a:r>
            <a:endParaRPr lang="en-US" sz="3600" dirty="0">
              <a:solidFill>
                <a:srgbClr val="FFFFFF"/>
              </a:solidFill>
              <a:latin typeface="Arial" panose="020B0604020202020204" pitchFamily="34" charset="0"/>
              <a:cs typeface="Arial" panose="020B0604020202020204" pitchFamily="34" charset="0"/>
            </a:endParaRPr>
          </a:p>
        </p:txBody>
      </p:sp>
      <p:pic>
        <p:nvPicPr>
          <p:cNvPr id="24" name="Kép 23" descr="A képen szöveg látható&#10;&#10;Automatikusan generált leírás">
            <a:hlinkClick r:id="rId3"/>
            <a:extLst>
              <a:ext uri="{FF2B5EF4-FFF2-40B4-BE49-F238E27FC236}">
                <a16:creationId xmlns:a16="http://schemas.microsoft.com/office/drawing/2014/main" id="{0E9FB463-32DD-4747-ABD1-F8B4970A057C}"/>
              </a:ext>
            </a:extLst>
          </p:cNvPr>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756824" y="4583202"/>
            <a:ext cx="2678352" cy="1897515"/>
          </a:xfrm>
          <a:prstGeom prst="rect">
            <a:avLst/>
          </a:prstGeom>
          <a:ln>
            <a:noFill/>
          </a:ln>
        </p:spPr>
      </p:pic>
    </p:spTree>
    <p:extLst>
      <p:ext uri="{BB962C8B-B14F-4D97-AF65-F5344CB8AC3E}">
        <p14:creationId xmlns:p14="http://schemas.microsoft.com/office/powerpoint/2010/main" val="3915691762"/>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E3A92D0A-C175-4275-9173-48BE875A472F}"/>
              </a:ext>
            </a:extLst>
          </p:cNvPr>
          <p:cNvSpPr txBox="1"/>
          <p:nvPr/>
        </p:nvSpPr>
        <p:spPr>
          <a:xfrm>
            <a:off x="346190" y="238923"/>
            <a:ext cx="4970877" cy="1200329"/>
          </a:xfrm>
          <a:prstGeom prst="rect">
            <a:avLst/>
          </a:prstGeom>
          <a:noFill/>
        </p:spPr>
        <p:txBody>
          <a:bodyPr wrap="square" rtlCol="0">
            <a:spAutoFit/>
          </a:bodyPr>
          <a:lstStyle/>
          <a:p>
            <a:r>
              <a:rPr lang="hu-HU" sz="3600" dirty="0">
                <a:latin typeface="Arial" panose="020B0604020202020204" pitchFamily="34" charset="0"/>
                <a:cs typeface="Arial" panose="020B0604020202020204" pitchFamily="34" charset="0"/>
              </a:rPr>
              <a:t>Gondolkozz a kérdéseken!</a:t>
            </a:r>
          </a:p>
        </p:txBody>
      </p:sp>
      <p:sp>
        <p:nvSpPr>
          <p:cNvPr id="6" name="Content Placeholder 25">
            <a:extLst>
              <a:ext uri="{FF2B5EF4-FFF2-40B4-BE49-F238E27FC236}">
                <a16:creationId xmlns:a16="http://schemas.microsoft.com/office/drawing/2014/main" id="{6460CAAF-69BF-41B4-B3EF-28FF680251FC}"/>
              </a:ext>
            </a:extLst>
          </p:cNvPr>
          <p:cNvSpPr>
            <a:spLocks noGrp="1"/>
          </p:cNvSpPr>
          <p:nvPr>
            <p:ph idx="1"/>
          </p:nvPr>
        </p:nvSpPr>
        <p:spPr>
          <a:xfrm>
            <a:off x="761999" y="2387600"/>
            <a:ext cx="5113867" cy="4231476"/>
          </a:xfrm>
        </p:spPr>
        <p:txBody>
          <a:bodyPr>
            <a:noAutofit/>
          </a:bodyPr>
          <a:lstStyle/>
          <a:p>
            <a:r>
              <a:rPr lang="hu-HU" b="0" i="0" dirty="0">
                <a:effectLst/>
                <a:latin typeface="Arial" panose="020B0604020202020204" pitchFamily="34" charset="0"/>
                <a:cs typeface="Arial" panose="020B0604020202020204" pitchFamily="34" charset="0"/>
              </a:rPr>
              <a:t>Nézd meg a gondolattérképet! Keress rajta olyan pontokat,</a:t>
            </a:r>
            <a:br>
              <a:rPr lang="hu-HU" b="0" i="0" dirty="0">
                <a:effectLst/>
                <a:latin typeface="Arial" panose="020B0604020202020204" pitchFamily="34" charset="0"/>
                <a:cs typeface="Arial" panose="020B0604020202020204" pitchFamily="34" charset="0"/>
              </a:rPr>
            </a:br>
            <a:r>
              <a:rPr lang="hu-HU" b="0" i="0" dirty="0">
                <a:effectLst/>
                <a:latin typeface="Arial" panose="020B0604020202020204" pitchFamily="34" charset="0"/>
                <a:cs typeface="Arial" panose="020B0604020202020204" pitchFamily="34" charset="0"/>
              </a:rPr>
              <a:t>amelyek alapján el tudsz mesélni valamit Pál apostol életéből!</a:t>
            </a:r>
            <a:endParaRPr lang="hu-HU" dirty="0">
              <a:latin typeface="Arial" panose="020B0604020202020204" pitchFamily="34" charset="0"/>
              <a:cs typeface="Arial" panose="020B0604020202020204" pitchFamily="34" charset="0"/>
            </a:endParaRPr>
          </a:p>
          <a:p>
            <a:r>
              <a:rPr lang="hu-HU" b="0" i="0" dirty="0">
                <a:effectLst/>
                <a:latin typeface="Arial" panose="020B0604020202020204" pitchFamily="34" charset="0"/>
                <a:cs typeface="Arial" panose="020B0604020202020204" pitchFamily="34" charset="0"/>
              </a:rPr>
              <a:t>Szerinted Pál apostol életének melyik a legizgalmasabb része? Miért?</a:t>
            </a:r>
            <a:endParaRPr lang="hu-HU" dirty="0">
              <a:latin typeface="Arial" panose="020B0604020202020204" pitchFamily="34" charset="0"/>
              <a:cs typeface="Arial" panose="020B0604020202020204" pitchFamily="34" charset="0"/>
            </a:endParaRPr>
          </a:p>
        </p:txBody>
      </p:sp>
      <p:pic>
        <p:nvPicPr>
          <p:cNvPr id="7" name="Tartalom helye 4">
            <a:extLst>
              <a:ext uri="{FF2B5EF4-FFF2-40B4-BE49-F238E27FC236}">
                <a16:creationId xmlns:a16="http://schemas.microsoft.com/office/drawing/2014/main" id="{5299CA86-01F5-4E43-A60A-ABAB462F2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207" y="12034"/>
            <a:ext cx="6600823" cy="6857999"/>
          </a:xfrm>
          <a:prstGeom prst="rect">
            <a:avLst/>
          </a:prstGeom>
        </p:spPr>
      </p:pic>
      <p:pic>
        <p:nvPicPr>
          <p:cNvPr id="8" name="Kép 7">
            <a:extLst>
              <a:ext uri="{FF2B5EF4-FFF2-40B4-BE49-F238E27FC236}">
                <a16:creationId xmlns:a16="http://schemas.microsoft.com/office/drawing/2014/main" id="{B56D1F63-C5F8-4904-AA14-71F5CEE3A5F9}"/>
              </a:ext>
            </a:extLst>
          </p:cNvPr>
          <p:cNvPicPr>
            <a:picLocks noChangeAspect="1"/>
          </p:cNvPicPr>
          <p:nvPr/>
        </p:nvPicPr>
        <p:blipFill>
          <a:blip r:embed="rId3"/>
          <a:stretch>
            <a:fillRect/>
          </a:stretch>
        </p:blipFill>
        <p:spPr>
          <a:xfrm>
            <a:off x="3752375" y="238923"/>
            <a:ext cx="1389081" cy="1368000"/>
          </a:xfrm>
          <a:prstGeom prst="rect">
            <a:avLst/>
          </a:prstGeom>
        </p:spPr>
      </p:pic>
    </p:spTree>
    <p:extLst>
      <p:ext uri="{BB962C8B-B14F-4D97-AF65-F5344CB8AC3E}">
        <p14:creationId xmlns:p14="http://schemas.microsoft.com/office/powerpoint/2010/main" val="8611074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26" presetClass="emph" presetSubtype="0" fill="hold" nodeType="with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 képen ablak, épület, tégla, kő látható&#10;&#10;Automatikusan generált leírás">
            <a:extLst>
              <a:ext uri="{FF2B5EF4-FFF2-40B4-BE49-F238E27FC236}">
                <a16:creationId xmlns:a16="http://schemas.microsoft.com/office/drawing/2014/main" id="{6414B8C2-D4C6-404C-9665-BE99A1A2EC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zövegdoboz 5">
            <a:extLst>
              <a:ext uri="{FF2B5EF4-FFF2-40B4-BE49-F238E27FC236}">
                <a16:creationId xmlns:a16="http://schemas.microsoft.com/office/drawing/2014/main" id="{2C9D7941-057A-484A-813C-F739056A8E33}"/>
              </a:ext>
            </a:extLst>
          </p:cNvPr>
          <p:cNvSpPr txBox="1"/>
          <p:nvPr/>
        </p:nvSpPr>
        <p:spPr>
          <a:xfrm>
            <a:off x="5090984" y="2125362"/>
            <a:ext cx="4917989" cy="667265"/>
          </a:xfrm>
          <a:prstGeom prst="rect">
            <a:avLst/>
          </a:prstGeom>
          <a:solidFill>
            <a:schemeClr val="bg1"/>
          </a:solidFill>
        </p:spPr>
        <p:txBody>
          <a:bodyPr wrap="square" rtlCol="0">
            <a:spAutoFit/>
          </a:bodyPr>
          <a:lstStyle/>
          <a:p>
            <a:endParaRPr lang="hu-HU" dirty="0"/>
          </a:p>
        </p:txBody>
      </p:sp>
      <p:sp>
        <p:nvSpPr>
          <p:cNvPr id="7" name="Cím 1">
            <a:extLst>
              <a:ext uri="{FF2B5EF4-FFF2-40B4-BE49-F238E27FC236}">
                <a16:creationId xmlns:a16="http://schemas.microsoft.com/office/drawing/2014/main" id="{E0736F2E-3662-4CF7-8737-CE64BDAFDB06}"/>
              </a:ext>
            </a:extLst>
          </p:cNvPr>
          <p:cNvSpPr txBox="1">
            <a:spLocks/>
          </p:cNvSpPr>
          <p:nvPr/>
        </p:nvSpPr>
        <p:spPr>
          <a:xfrm>
            <a:off x="5794107" y="782197"/>
            <a:ext cx="4989890" cy="3222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600" dirty="0">
                <a:latin typeface="Arial" panose="020B0604020202020204" pitchFamily="34" charset="0"/>
                <a:cs typeface="Arial" panose="020B0604020202020204" pitchFamily="34" charset="0"/>
              </a:rPr>
              <a:t>Olvasd el a tankönyvből a Pál apostol missziói útjairól szóló részt!</a:t>
            </a:r>
            <a:br>
              <a:rPr lang="hu-HU" sz="3600" dirty="0">
                <a:latin typeface="Arial" panose="020B0604020202020204" pitchFamily="34" charset="0"/>
                <a:cs typeface="Arial" panose="020B0604020202020204" pitchFamily="34" charset="0"/>
              </a:rPr>
            </a:br>
            <a:r>
              <a:rPr lang="hu-HU" sz="3600" dirty="0">
                <a:latin typeface="Arial" panose="020B0604020202020204" pitchFamily="34" charset="0"/>
                <a:cs typeface="Arial" panose="020B0604020202020204" pitchFamily="34" charset="0"/>
              </a:rPr>
              <a:t>Kattints az ikonra a hittankönyv eléréséhez!</a:t>
            </a:r>
          </a:p>
        </p:txBody>
      </p:sp>
      <p:pic>
        <p:nvPicPr>
          <p:cNvPr id="10" name="Kép 9">
            <a:hlinkClick r:id="rId3"/>
            <a:extLst>
              <a:ext uri="{FF2B5EF4-FFF2-40B4-BE49-F238E27FC236}">
                <a16:creationId xmlns:a16="http://schemas.microsoft.com/office/drawing/2014/main" id="{1E81D5F7-9D73-4ADB-8633-0685D9DD375F}"/>
              </a:ext>
            </a:extLst>
          </p:cNvPr>
          <p:cNvPicPr>
            <a:picLocks noChangeAspect="1"/>
          </p:cNvPicPr>
          <p:nvPr/>
        </p:nvPicPr>
        <p:blipFill>
          <a:blip r:embed="rId4"/>
          <a:stretch>
            <a:fillRect/>
          </a:stretch>
        </p:blipFill>
        <p:spPr>
          <a:xfrm>
            <a:off x="7590928" y="4663437"/>
            <a:ext cx="1396248" cy="1368000"/>
          </a:xfrm>
          <a:prstGeom prst="rect">
            <a:avLst/>
          </a:prstGeom>
        </p:spPr>
      </p:pic>
    </p:spTree>
    <p:extLst>
      <p:ext uri="{BB962C8B-B14F-4D97-AF65-F5344CB8AC3E}">
        <p14:creationId xmlns:p14="http://schemas.microsoft.com/office/powerpoint/2010/main" val="192675455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artalom helye 4" descr="A képen ablak, épület, tégla, kő látható&#10;&#10;Automatikusan generált leírás">
            <a:extLst>
              <a:ext uri="{FF2B5EF4-FFF2-40B4-BE49-F238E27FC236}">
                <a16:creationId xmlns:a16="http://schemas.microsoft.com/office/drawing/2014/main" id="{6414B8C2-D4C6-404C-9665-BE99A1A2EC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zövegdoboz 5">
            <a:extLst>
              <a:ext uri="{FF2B5EF4-FFF2-40B4-BE49-F238E27FC236}">
                <a16:creationId xmlns:a16="http://schemas.microsoft.com/office/drawing/2014/main" id="{2C9D7941-057A-484A-813C-F739056A8E33}"/>
              </a:ext>
            </a:extLst>
          </p:cNvPr>
          <p:cNvSpPr txBox="1"/>
          <p:nvPr/>
        </p:nvSpPr>
        <p:spPr>
          <a:xfrm>
            <a:off x="5090984" y="2125362"/>
            <a:ext cx="4917989" cy="667265"/>
          </a:xfrm>
          <a:prstGeom prst="rect">
            <a:avLst/>
          </a:prstGeom>
          <a:solidFill>
            <a:schemeClr val="bg1"/>
          </a:solidFill>
        </p:spPr>
        <p:txBody>
          <a:bodyPr wrap="square" rtlCol="0">
            <a:spAutoFit/>
          </a:bodyPr>
          <a:lstStyle/>
          <a:p>
            <a:endParaRPr lang="hu-HU" dirty="0"/>
          </a:p>
        </p:txBody>
      </p:sp>
      <p:sp>
        <p:nvSpPr>
          <p:cNvPr id="13" name="Szövegdoboz 12">
            <a:extLst>
              <a:ext uri="{FF2B5EF4-FFF2-40B4-BE49-F238E27FC236}">
                <a16:creationId xmlns:a16="http://schemas.microsoft.com/office/drawing/2014/main" id="{15515505-0DB6-4E01-AD9D-52863E5AAC0B}"/>
              </a:ext>
            </a:extLst>
          </p:cNvPr>
          <p:cNvSpPr txBox="1"/>
          <p:nvPr/>
        </p:nvSpPr>
        <p:spPr>
          <a:xfrm>
            <a:off x="4657345" y="405698"/>
            <a:ext cx="7085232" cy="646331"/>
          </a:xfrm>
          <a:prstGeom prst="rect">
            <a:avLst/>
          </a:prstGeom>
          <a:noFill/>
        </p:spPr>
        <p:txBody>
          <a:bodyPr wrap="square" rtlCol="0">
            <a:spAutoFit/>
          </a:bodyPr>
          <a:lstStyle/>
          <a:p>
            <a:pPr algn="ctr"/>
            <a:r>
              <a:rPr lang="hu-HU" sz="3600" dirty="0">
                <a:latin typeface="Arial" panose="020B0604020202020204" pitchFamily="34" charset="0"/>
                <a:cs typeface="Arial" panose="020B0604020202020204" pitchFamily="34" charset="0"/>
              </a:rPr>
              <a:t>Gondold végig! Beszéljétek meg!</a:t>
            </a:r>
          </a:p>
        </p:txBody>
      </p:sp>
      <p:pic>
        <p:nvPicPr>
          <p:cNvPr id="16" name="Kép 15">
            <a:extLst>
              <a:ext uri="{FF2B5EF4-FFF2-40B4-BE49-F238E27FC236}">
                <a16:creationId xmlns:a16="http://schemas.microsoft.com/office/drawing/2014/main" id="{394B9A3B-C1F2-44AD-83A5-D46020428075}"/>
              </a:ext>
            </a:extLst>
          </p:cNvPr>
          <p:cNvPicPr>
            <a:picLocks noChangeAspect="1"/>
          </p:cNvPicPr>
          <p:nvPr/>
        </p:nvPicPr>
        <p:blipFill>
          <a:blip r:embed="rId3"/>
          <a:stretch>
            <a:fillRect/>
          </a:stretch>
        </p:blipFill>
        <p:spPr>
          <a:xfrm>
            <a:off x="0" y="5490000"/>
            <a:ext cx="1372005" cy="1368000"/>
          </a:xfrm>
          <a:prstGeom prst="rect">
            <a:avLst/>
          </a:prstGeom>
        </p:spPr>
      </p:pic>
      <p:sp>
        <p:nvSpPr>
          <p:cNvPr id="11" name="Tartalom helye 2">
            <a:extLst>
              <a:ext uri="{FF2B5EF4-FFF2-40B4-BE49-F238E27FC236}">
                <a16:creationId xmlns:a16="http://schemas.microsoft.com/office/drawing/2014/main" id="{F761CA24-0E54-4D5F-974D-A3C6A3A0E1DD}"/>
              </a:ext>
            </a:extLst>
          </p:cNvPr>
          <p:cNvSpPr>
            <a:spLocks noGrp="1"/>
          </p:cNvSpPr>
          <p:nvPr>
            <p:ph idx="1"/>
          </p:nvPr>
        </p:nvSpPr>
        <p:spPr>
          <a:xfrm>
            <a:off x="5297761" y="1052029"/>
            <a:ext cx="6444816" cy="5571065"/>
          </a:xfrm>
          <a:noFill/>
        </p:spPr>
        <p:txBody>
          <a:bodyPr anchor="ctr">
            <a:normAutofit/>
          </a:bodyPr>
          <a:lstStyle/>
          <a:p>
            <a:r>
              <a:rPr lang="hu-HU" sz="2400" dirty="0">
                <a:latin typeface="Arial" panose="020B0604020202020204" pitchFamily="34" charset="0"/>
                <a:cs typeface="Arial" panose="020B0604020202020204" pitchFamily="34" charset="0"/>
              </a:rPr>
              <a:t>Pálnak m</a:t>
            </a:r>
            <a:r>
              <a:rPr lang="hu-HU" sz="2400" b="0" i="0" dirty="0">
                <a:effectLst/>
                <a:latin typeface="Arial" panose="020B0604020202020204" pitchFamily="34" charset="0"/>
                <a:cs typeface="Arial" panose="020B0604020202020204" pitchFamily="34" charset="0"/>
              </a:rPr>
              <a:t>ilyen képességeit használta Isten az apostoli szolgálatában?</a:t>
            </a:r>
            <a:r>
              <a:rPr lang="hu-HU" sz="2400" dirty="0">
                <a:latin typeface="Arial" panose="020B0604020202020204" pitchFamily="34" charset="0"/>
                <a:cs typeface="Arial" panose="020B0604020202020204" pitchFamily="34" charset="0"/>
              </a:rPr>
              <a:t> </a:t>
            </a:r>
            <a:br>
              <a:rPr lang="hu-HU"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0" indent="0" algn="ctr">
              <a:buNone/>
            </a:pPr>
            <a:r>
              <a:rPr lang="hu-HU" sz="2400" i="1" dirty="0">
                <a:latin typeface="Arial" panose="020B0604020202020204" pitchFamily="34" charset="0"/>
                <a:cs typeface="Arial" panose="020B0604020202020204" pitchFamily="34" charset="0"/>
              </a:rPr>
              <a:t>„Menjetek el tehát, tegyetek tanítvánnyá minden népet, megkeresztelve őket az Atyának, a Fiúnak és a Szentléleknek nevében, tanítva őket, hogy megtartsák mindazt, amit én parancsoltam nektek; és íme, én veletek vagyok minden napon a világ végezetéig.” </a:t>
            </a:r>
          </a:p>
          <a:p>
            <a:pPr marL="0" indent="0" algn="ctr">
              <a:buNone/>
            </a:pPr>
            <a:r>
              <a:rPr lang="hu-HU" sz="2400" i="1" dirty="0">
                <a:latin typeface="Arial" panose="020B0604020202020204" pitchFamily="34" charset="0"/>
                <a:cs typeface="Arial" panose="020B0604020202020204" pitchFamily="34" charset="0"/>
              </a:rPr>
              <a:t>Máté 28,19–20</a:t>
            </a:r>
          </a:p>
          <a:p>
            <a:r>
              <a:rPr lang="hu-HU" sz="2400" dirty="0">
                <a:latin typeface="Arial" panose="020B0604020202020204" pitchFamily="34" charset="0"/>
                <a:cs typeface="Arial" panose="020B0604020202020204" pitchFamily="34" charset="0"/>
              </a:rPr>
              <a:t>Jézus </a:t>
            </a:r>
            <a:r>
              <a:rPr lang="hu-HU" sz="2400" dirty="0" err="1">
                <a:latin typeface="Arial" panose="020B0604020202020204" pitchFamily="34" charset="0"/>
                <a:cs typeface="Arial" panose="020B0604020202020204" pitchFamily="34" charset="0"/>
              </a:rPr>
              <a:t>szavainak</a:t>
            </a:r>
            <a:r>
              <a:rPr lang="hu-HU" sz="2400" dirty="0">
                <a:latin typeface="Arial" panose="020B0604020202020204" pitchFamily="34" charset="0"/>
                <a:cs typeface="Arial" panose="020B0604020202020204" pitchFamily="34" charset="0"/>
              </a:rPr>
              <a:t> mely része jelent most számodra a legtöbbet? Hogy tudnád ezt megvalósítani?</a:t>
            </a:r>
          </a:p>
        </p:txBody>
      </p:sp>
    </p:spTree>
    <p:extLst>
      <p:ext uri="{BB962C8B-B14F-4D97-AF65-F5344CB8AC3E}">
        <p14:creationId xmlns:p14="http://schemas.microsoft.com/office/powerpoint/2010/main" val="376928858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1000"/>
                                        <p:tgtEl>
                                          <p:spTgt spid="11">
                                            <p:txEl>
                                              <p:pRg st="3" end="3"/>
                                            </p:txEl>
                                          </p:spTgt>
                                        </p:tgtEl>
                                      </p:cBhvr>
                                    </p:animEffect>
                                    <p:anim calcmode="lin" valueType="num">
                                      <p:cBhvr>
                                        <p:cTn id="2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descr="A képen víz, csónak, hegy, kültéri látható&#10;&#10;Automatikusan generált leírás">
            <a:extLst>
              <a:ext uri="{FF2B5EF4-FFF2-40B4-BE49-F238E27FC236}">
                <a16:creationId xmlns:a16="http://schemas.microsoft.com/office/drawing/2014/main" id="{ECF8B84F-0AFE-44E3-AE61-C6D1EFDCC575}"/>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4" name="Cím 1">
            <a:extLst>
              <a:ext uri="{FF2B5EF4-FFF2-40B4-BE49-F238E27FC236}">
                <a16:creationId xmlns:a16="http://schemas.microsoft.com/office/drawing/2014/main" id="{60F34669-C5F9-4C75-997B-64ECA174AD51}"/>
              </a:ext>
            </a:extLst>
          </p:cNvPr>
          <p:cNvSpPr>
            <a:spLocks noGrp="1"/>
          </p:cNvSpPr>
          <p:nvPr>
            <p:ph type="title"/>
          </p:nvPr>
        </p:nvSpPr>
        <p:spPr>
          <a:xfrm>
            <a:off x="0" y="298683"/>
            <a:ext cx="12191980" cy="1712758"/>
          </a:xfrm>
        </p:spPr>
        <p:txBody>
          <a:bodyPr vert="horz" lIns="91440" tIns="45720" rIns="91440" bIns="45720" rtlCol="0" anchor="b">
            <a:normAutofit fontScale="90000"/>
          </a:bodyPr>
          <a:lstStyle/>
          <a:p>
            <a:pPr marL="0" indent="0" algn="ctr"/>
            <a:r>
              <a:rPr lang="en-US" sz="3800" dirty="0" err="1">
                <a:solidFill>
                  <a:srgbClr val="FFFFFF"/>
                </a:solidFill>
                <a:latin typeface="Arial" panose="020B0604020202020204" pitchFamily="34" charset="0"/>
                <a:cs typeface="Arial" panose="020B0604020202020204" pitchFamily="34" charset="0"/>
              </a:rPr>
              <a:t>Alkossatok</a:t>
            </a:r>
            <a:r>
              <a:rPr lang="en-US" sz="3800" dirty="0">
                <a:solidFill>
                  <a:srgbClr val="FFFFFF"/>
                </a:solidFill>
                <a:latin typeface="Arial" panose="020B0604020202020204" pitchFamily="34" charset="0"/>
                <a:cs typeface="Arial" panose="020B0604020202020204" pitchFamily="34" charset="0"/>
              </a:rPr>
              <a:t> 3 </a:t>
            </a:r>
            <a:r>
              <a:rPr lang="en-US" sz="3800" dirty="0" err="1">
                <a:solidFill>
                  <a:srgbClr val="FFFFFF"/>
                </a:solidFill>
                <a:latin typeface="Arial" panose="020B0604020202020204" pitchFamily="34" charset="0"/>
                <a:cs typeface="Arial" panose="020B0604020202020204" pitchFamily="34" charset="0"/>
              </a:rPr>
              <a:t>kiscsoportot</a:t>
            </a:r>
            <a:r>
              <a:rPr lang="en-US" sz="3800" dirty="0">
                <a:solidFill>
                  <a:srgbClr val="FFFFFF"/>
                </a:solidFill>
                <a:latin typeface="Arial" panose="020B0604020202020204" pitchFamily="34" charset="0"/>
                <a:cs typeface="Arial" panose="020B0604020202020204" pitchFamily="34" charset="0"/>
              </a:rPr>
              <a:t>!</a:t>
            </a:r>
            <a:br>
              <a:rPr lang="en-US" sz="3800" dirty="0">
                <a:solidFill>
                  <a:srgbClr val="FFFFFF"/>
                </a:solidFill>
                <a:latin typeface="Arial" panose="020B0604020202020204" pitchFamily="34" charset="0"/>
                <a:cs typeface="Arial" panose="020B0604020202020204" pitchFamily="34" charset="0"/>
              </a:rPr>
            </a:br>
            <a:r>
              <a:rPr lang="en-US" sz="3800" dirty="0">
                <a:solidFill>
                  <a:srgbClr val="FFFFFF"/>
                </a:solidFill>
                <a:latin typeface="Arial" panose="020B0604020202020204" pitchFamily="34" charset="0"/>
                <a:cs typeface="Arial" panose="020B0604020202020204" pitchFamily="34" charset="0"/>
              </a:rPr>
              <a:t>Minden </a:t>
            </a:r>
            <a:r>
              <a:rPr lang="en-US" sz="3800" dirty="0" err="1">
                <a:solidFill>
                  <a:srgbClr val="FFFFFF"/>
                </a:solidFill>
                <a:latin typeface="Arial" panose="020B0604020202020204" pitchFamily="34" charset="0"/>
                <a:cs typeface="Arial" panose="020B0604020202020204" pitchFamily="34" charset="0"/>
              </a:rPr>
              <a:t>csoport</a:t>
            </a:r>
            <a:r>
              <a:rPr lang="en-US" sz="3800" dirty="0">
                <a:solidFill>
                  <a:srgbClr val="FFFFFF"/>
                </a:solidFill>
                <a:latin typeface="Arial" panose="020B0604020202020204" pitchFamily="34" charset="0"/>
                <a:cs typeface="Arial" panose="020B0604020202020204" pitchFamily="34" charset="0"/>
              </a:rPr>
              <a:t> </a:t>
            </a:r>
            <a:r>
              <a:rPr lang="en-US" sz="3800" dirty="0" err="1">
                <a:solidFill>
                  <a:srgbClr val="FFFFFF"/>
                </a:solidFill>
                <a:latin typeface="Arial" panose="020B0604020202020204" pitchFamily="34" charset="0"/>
                <a:cs typeface="Arial" panose="020B0604020202020204" pitchFamily="34" charset="0"/>
              </a:rPr>
              <a:t>csak</a:t>
            </a:r>
            <a:r>
              <a:rPr lang="en-US" sz="3800" dirty="0">
                <a:solidFill>
                  <a:srgbClr val="FFFFFF"/>
                </a:solidFill>
                <a:latin typeface="Arial" panose="020B0604020202020204" pitchFamily="34" charset="0"/>
                <a:cs typeface="Arial" panose="020B0604020202020204" pitchFamily="34" charset="0"/>
              </a:rPr>
              <a:t> </a:t>
            </a:r>
            <a:r>
              <a:rPr lang="en-US" sz="3800" dirty="0" err="1">
                <a:solidFill>
                  <a:srgbClr val="FFFFFF"/>
                </a:solidFill>
                <a:latin typeface="Arial" panose="020B0604020202020204" pitchFamily="34" charset="0"/>
                <a:cs typeface="Arial" panose="020B0604020202020204" pitchFamily="34" charset="0"/>
              </a:rPr>
              <a:t>az</a:t>
            </a:r>
            <a:r>
              <a:rPr lang="en-US" sz="3800" dirty="0">
                <a:solidFill>
                  <a:srgbClr val="FFFFFF"/>
                </a:solidFill>
                <a:latin typeface="Arial" panose="020B0604020202020204" pitchFamily="34" charset="0"/>
                <a:cs typeface="Arial" panose="020B0604020202020204" pitchFamily="34" charset="0"/>
              </a:rPr>
              <a:t> </a:t>
            </a:r>
            <a:r>
              <a:rPr lang="en-US" sz="3800" dirty="0" err="1">
                <a:solidFill>
                  <a:srgbClr val="FFFFFF"/>
                </a:solidFill>
                <a:latin typeface="Arial" panose="020B0604020202020204" pitchFamily="34" charset="0"/>
                <a:cs typeface="Arial" panose="020B0604020202020204" pitchFamily="34" charset="0"/>
              </a:rPr>
              <a:t>egyik</a:t>
            </a:r>
            <a:r>
              <a:rPr lang="en-US" sz="3800" dirty="0">
                <a:solidFill>
                  <a:srgbClr val="FFFFFF"/>
                </a:solidFill>
                <a:latin typeface="Arial" panose="020B0604020202020204" pitchFamily="34" charset="0"/>
                <a:cs typeface="Arial" panose="020B0604020202020204" pitchFamily="34" charset="0"/>
              </a:rPr>
              <a:t> </a:t>
            </a:r>
            <a:r>
              <a:rPr lang="en-US" sz="3800" dirty="0" err="1">
                <a:solidFill>
                  <a:srgbClr val="FFFFFF"/>
                </a:solidFill>
                <a:latin typeface="Arial" panose="020B0604020202020204" pitchFamily="34" charset="0"/>
                <a:cs typeface="Arial" panose="020B0604020202020204" pitchFamily="34" charset="0"/>
              </a:rPr>
              <a:t>missziói</a:t>
            </a:r>
            <a:r>
              <a:rPr lang="en-US" sz="3800" dirty="0">
                <a:solidFill>
                  <a:srgbClr val="FFFFFF"/>
                </a:solidFill>
                <a:latin typeface="Arial" panose="020B0604020202020204" pitchFamily="34" charset="0"/>
                <a:cs typeface="Arial" panose="020B0604020202020204" pitchFamily="34" charset="0"/>
              </a:rPr>
              <a:t> </a:t>
            </a:r>
            <a:r>
              <a:rPr lang="en-US" sz="3800" dirty="0" err="1">
                <a:solidFill>
                  <a:srgbClr val="FFFFFF"/>
                </a:solidFill>
                <a:latin typeface="Arial" panose="020B0604020202020204" pitchFamily="34" charset="0"/>
                <a:cs typeface="Arial" panose="020B0604020202020204" pitchFamily="34" charset="0"/>
              </a:rPr>
              <a:t>utat</a:t>
            </a:r>
            <a:r>
              <a:rPr lang="en-US" sz="3800" dirty="0">
                <a:solidFill>
                  <a:srgbClr val="FFFFFF"/>
                </a:solidFill>
                <a:latin typeface="Arial" panose="020B0604020202020204" pitchFamily="34" charset="0"/>
                <a:cs typeface="Arial" panose="020B0604020202020204" pitchFamily="34" charset="0"/>
              </a:rPr>
              <a:t> </a:t>
            </a:r>
            <a:r>
              <a:rPr lang="en-US" sz="3800" dirty="0" err="1">
                <a:solidFill>
                  <a:srgbClr val="FFFFFF"/>
                </a:solidFill>
                <a:latin typeface="Arial" panose="020B0604020202020204" pitchFamily="34" charset="0"/>
                <a:cs typeface="Arial" panose="020B0604020202020204" pitchFamily="34" charset="0"/>
              </a:rPr>
              <a:t>fogja</a:t>
            </a:r>
            <a:r>
              <a:rPr lang="en-US" sz="3800" dirty="0">
                <a:solidFill>
                  <a:srgbClr val="FFFFFF"/>
                </a:solidFill>
                <a:latin typeface="Arial" panose="020B0604020202020204" pitchFamily="34" charset="0"/>
                <a:cs typeface="Arial" panose="020B0604020202020204" pitchFamily="34" charset="0"/>
              </a:rPr>
              <a:t> </a:t>
            </a:r>
            <a:r>
              <a:rPr lang="en-US" sz="3800" dirty="0" err="1">
                <a:solidFill>
                  <a:srgbClr val="FFFFFF"/>
                </a:solidFill>
                <a:latin typeface="Arial" panose="020B0604020202020204" pitchFamily="34" charset="0"/>
                <a:cs typeface="Arial" panose="020B0604020202020204" pitchFamily="34" charset="0"/>
              </a:rPr>
              <a:t>feldolgozni</a:t>
            </a:r>
            <a:r>
              <a:rPr lang="en-US" sz="3800" dirty="0">
                <a:solidFill>
                  <a:srgbClr val="FFFFFF"/>
                </a:solidFill>
                <a:latin typeface="Arial" panose="020B0604020202020204" pitchFamily="34" charset="0"/>
                <a:cs typeface="Arial" panose="020B0604020202020204" pitchFamily="34" charset="0"/>
              </a:rPr>
              <a:t>.</a:t>
            </a:r>
            <a:br>
              <a:rPr lang="en-US" sz="3800" dirty="0">
                <a:solidFill>
                  <a:srgbClr val="FFFFFF"/>
                </a:solidFill>
                <a:latin typeface="Arial" panose="020B0604020202020204" pitchFamily="34" charset="0"/>
                <a:cs typeface="Arial" panose="020B0604020202020204" pitchFamily="34" charset="0"/>
              </a:rPr>
            </a:br>
            <a:r>
              <a:rPr lang="en-US" sz="3800" dirty="0" err="1">
                <a:solidFill>
                  <a:srgbClr val="FFFFFF"/>
                </a:solidFill>
                <a:latin typeface="Arial" panose="020B0604020202020204" pitchFamily="34" charset="0"/>
                <a:cs typeface="Arial" panose="020B0604020202020204" pitchFamily="34" charset="0"/>
              </a:rPr>
              <a:t>Kattintsatok</a:t>
            </a:r>
            <a:r>
              <a:rPr lang="en-US" sz="3800" dirty="0">
                <a:solidFill>
                  <a:srgbClr val="FFFFFF"/>
                </a:solidFill>
                <a:latin typeface="Arial" panose="020B0604020202020204" pitchFamily="34" charset="0"/>
                <a:cs typeface="Arial" panose="020B0604020202020204" pitchFamily="34" charset="0"/>
              </a:rPr>
              <a:t> a </a:t>
            </a:r>
            <a:r>
              <a:rPr lang="en-US" sz="3800" dirty="0" err="1">
                <a:solidFill>
                  <a:srgbClr val="FFFFFF"/>
                </a:solidFill>
                <a:latin typeface="Arial" panose="020B0604020202020204" pitchFamily="34" charset="0"/>
                <a:cs typeface="Arial" panose="020B0604020202020204" pitchFamily="34" charset="0"/>
              </a:rPr>
              <a:t>megfelelő</a:t>
            </a:r>
            <a:r>
              <a:rPr lang="en-US" sz="3800" dirty="0">
                <a:solidFill>
                  <a:srgbClr val="FFFFFF"/>
                </a:solidFill>
                <a:latin typeface="Arial" panose="020B0604020202020204" pitchFamily="34" charset="0"/>
                <a:cs typeface="Arial" panose="020B0604020202020204" pitchFamily="34" charset="0"/>
              </a:rPr>
              <a:t> </a:t>
            </a:r>
            <a:r>
              <a:rPr lang="en-US" sz="3800" dirty="0" err="1">
                <a:solidFill>
                  <a:srgbClr val="FFFFFF"/>
                </a:solidFill>
                <a:latin typeface="Arial" panose="020B0604020202020204" pitchFamily="34" charset="0"/>
                <a:cs typeface="Arial" panose="020B0604020202020204" pitchFamily="34" charset="0"/>
              </a:rPr>
              <a:t>számra</a:t>
            </a:r>
            <a:r>
              <a:rPr lang="en-US" sz="3800" dirty="0">
                <a:solidFill>
                  <a:srgbClr val="FFFFFF"/>
                </a:solidFill>
                <a:latin typeface="Arial" panose="020B0604020202020204" pitchFamily="34" charset="0"/>
                <a:cs typeface="Arial" panose="020B0604020202020204" pitchFamily="34" charset="0"/>
              </a:rPr>
              <a:t> a </a:t>
            </a:r>
            <a:r>
              <a:rPr lang="en-US" sz="3800" dirty="0" err="1">
                <a:solidFill>
                  <a:srgbClr val="FFFFFF"/>
                </a:solidFill>
                <a:latin typeface="Arial" panose="020B0604020202020204" pitchFamily="34" charset="0"/>
                <a:cs typeface="Arial" panose="020B0604020202020204" pitchFamily="34" charset="0"/>
              </a:rPr>
              <a:t>továbblépéshez</a:t>
            </a:r>
            <a:r>
              <a:rPr lang="en-US" sz="3800" dirty="0">
                <a:solidFill>
                  <a:srgbClr val="FFFFFF"/>
                </a:solidFill>
                <a:latin typeface="Arial" panose="020B0604020202020204" pitchFamily="34" charset="0"/>
                <a:cs typeface="Arial" panose="020B0604020202020204" pitchFamily="34" charset="0"/>
              </a:rPr>
              <a:t>!</a:t>
            </a:r>
          </a:p>
        </p:txBody>
      </p:sp>
      <p:sp>
        <p:nvSpPr>
          <p:cNvPr id="8" name="Szövegdoboz 7">
            <a:hlinkClick r:id="" action="ppaction://noaction"/>
            <a:extLst>
              <a:ext uri="{FF2B5EF4-FFF2-40B4-BE49-F238E27FC236}">
                <a16:creationId xmlns:a16="http://schemas.microsoft.com/office/drawing/2014/main" id="{20A8128D-647C-42F3-985A-3765FEF4694F}"/>
              </a:ext>
            </a:extLst>
          </p:cNvPr>
          <p:cNvSpPr txBox="1"/>
          <p:nvPr/>
        </p:nvSpPr>
        <p:spPr>
          <a:xfrm rot="2580734">
            <a:off x="2694816" y="2700284"/>
            <a:ext cx="1506021" cy="1457431"/>
          </a:xfrm>
          <a:prstGeom prst="rect">
            <a:avLst/>
          </a:prstGeom>
          <a:solidFill>
            <a:srgbClr val="A0B6E0"/>
          </a:solidFill>
        </p:spPr>
        <p:txBody>
          <a:bodyPr wrap="square" rtlCol="0">
            <a:spAutoFit/>
          </a:bodyPr>
          <a:lstStyle/>
          <a:p>
            <a:endParaRPr lang="hu-HU" dirty="0"/>
          </a:p>
        </p:txBody>
      </p:sp>
      <p:sp>
        <p:nvSpPr>
          <p:cNvPr id="10" name="Szövegdoboz 9">
            <a:hlinkClick r:id="rId3" action="ppaction://hlinksldjump"/>
            <a:extLst>
              <a:ext uri="{FF2B5EF4-FFF2-40B4-BE49-F238E27FC236}">
                <a16:creationId xmlns:a16="http://schemas.microsoft.com/office/drawing/2014/main" id="{EB170352-AA98-4841-A47B-5DF5A0931853}"/>
              </a:ext>
            </a:extLst>
          </p:cNvPr>
          <p:cNvSpPr txBox="1"/>
          <p:nvPr/>
        </p:nvSpPr>
        <p:spPr>
          <a:xfrm rot="2580734">
            <a:off x="4494310" y="4784089"/>
            <a:ext cx="1506021" cy="1457431"/>
          </a:xfrm>
          <a:prstGeom prst="rect">
            <a:avLst/>
          </a:prstGeom>
          <a:solidFill>
            <a:srgbClr val="FFECB2"/>
          </a:solidFill>
        </p:spPr>
        <p:txBody>
          <a:bodyPr wrap="square" rtlCol="0">
            <a:spAutoFit/>
          </a:bodyPr>
          <a:lstStyle/>
          <a:p>
            <a:endParaRPr lang="hu-HU" dirty="0"/>
          </a:p>
        </p:txBody>
      </p:sp>
      <p:sp>
        <p:nvSpPr>
          <p:cNvPr id="17" name="Szövegdoboz 16">
            <a:hlinkClick r:id="rId4" action="ppaction://hlinksldjump"/>
            <a:extLst>
              <a:ext uri="{FF2B5EF4-FFF2-40B4-BE49-F238E27FC236}">
                <a16:creationId xmlns:a16="http://schemas.microsoft.com/office/drawing/2014/main" id="{8B31AE5E-7230-4A7D-AB9E-6DB22C84D2C5}"/>
              </a:ext>
            </a:extLst>
          </p:cNvPr>
          <p:cNvSpPr txBox="1"/>
          <p:nvPr/>
        </p:nvSpPr>
        <p:spPr>
          <a:xfrm rot="2580734">
            <a:off x="7991164" y="4784088"/>
            <a:ext cx="1506021" cy="1457431"/>
          </a:xfrm>
          <a:prstGeom prst="rect">
            <a:avLst/>
          </a:prstGeom>
          <a:solidFill>
            <a:srgbClr val="B6C3DC"/>
          </a:solidFill>
        </p:spPr>
        <p:txBody>
          <a:bodyPr wrap="square" rtlCol="0">
            <a:spAutoFit/>
          </a:bodyPr>
          <a:lstStyle/>
          <a:p>
            <a:endParaRPr lang="hu-HU" dirty="0"/>
          </a:p>
        </p:txBody>
      </p:sp>
      <p:sp>
        <p:nvSpPr>
          <p:cNvPr id="19" name="Szövegdoboz 18">
            <a:hlinkClick r:id="rId5" action="ppaction://hlinksldjump"/>
            <a:extLst>
              <a:ext uri="{FF2B5EF4-FFF2-40B4-BE49-F238E27FC236}">
                <a16:creationId xmlns:a16="http://schemas.microsoft.com/office/drawing/2014/main" id="{B4D44E50-103E-4F72-B5F9-52AE1B90C51D}"/>
              </a:ext>
            </a:extLst>
          </p:cNvPr>
          <p:cNvSpPr txBox="1"/>
          <p:nvPr/>
        </p:nvSpPr>
        <p:spPr>
          <a:xfrm rot="2580734">
            <a:off x="5837939" y="2550362"/>
            <a:ext cx="1506021" cy="1457431"/>
          </a:xfrm>
          <a:prstGeom prst="rect">
            <a:avLst/>
          </a:prstGeom>
          <a:solidFill>
            <a:srgbClr val="FFDE7C"/>
          </a:solidFill>
        </p:spPr>
        <p:txBody>
          <a:bodyPr wrap="square" rtlCol="0">
            <a:spAutoFit/>
          </a:bodyPr>
          <a:lstStyle/>
          <a:p>
            <a:endParaRPr lang="hu-HU" dirty="0"/>
          </a:p>
        </p:txBody>
      </p:sp>
      <p:pic>
        <p:nvPicPr>
          <p:cNvPr id="25" name="Kép 24">
            <a:extLst>
              <a:ext uri="{FF2B5EF4-FFF2-40B4-BE49-F238E27FC236}">
                <a16:creationId xmlns:a16="http://schemas.microsoft.com/office/drawing/2014/main" id="{5FFF9BBE-1126-4550-8309-C53955EAD45F}"/>
              </a:ext>
            </a:extLst>
          </p:cNvPr>
          <p:cNvPicPr>
            <a:picLocks noChangeAspect="1"/>
          </p:cNvPicPr>
          <p:nvPr/>
        </p:nvPicPr>
        <p:blipFill>
          <a:blip r:embed="rId6"/>
          <a:stretch>
            <a:fillRect/>
          </a:stretch>
        </p:blipFill>
        <p:spPr>
          <a:xfrm>
            <a:off x="2953054" y="2942700"/>
            <a:ext cx="989543" cy="972597"/>
          </a:xfrm>
          <a:prstGeom prst="rect">
            <a:avLst/>
          </a:prstGeom>
        </p:spPr>
      </p:pic>
      <p:sp>
        <p:nvSpPr>
          <p:cNvPr id="26" name="Szövegdoboz 25">
            <a:hlinkClick r:id="rId7" action="ppaction://hlinksldjump"/>
            <a:extLst>
              <a:ext uri="{FF2B5EF4-FFF2-40B4-BE49-F238E27FC236}">
                <a16:creationId xmlns:a16="http://schemas.microsoft.com/office/drawing/2014/main" id="{A8267E57-772C-4E5B-AB85-DFC2B0358DC5}"/>
              </a:ext>
            </a:extLst>
          </p:cNvPr>
          <p:cNvSpPr txBox="1"/>
          <p:nvPr/>
        </p:nvSpPr>
        <p:spPr>
          <a:xfrm>
            <a:off x="6222879" y="2802096"/>
            <a:ext cx="812800" cy="1015663"/>
          </a:xfrm>
          <a:prstGeom prst="rect">
            <a:avLst/>
          </a:prstGeom>
          <a:noFill/>
        </p:spPr>
        <p:txBody>
          <a:bodyPr wrap="square" rtlCol="0">
            <a:spAutoFit/>
          </a:bodyPr>
          <a:lstStyle/>
          <a:p>
            <a:r>
              <a:rPr lang="hu-HU" sz="6000" dirty="0">
                <a:solidFill>
                  <a:schemeClr val="bg1"/>
                </a:solidFill>
                <a:hlinkClick r:id="rId5" action="ppaction://hlinksldjump"/>
              </a:rPr>
              <a:t>1. </a:t>
            </a:r>
            <a:endParaRPr lang="hu-HU" sz="6000" dirty="0">
              <a:solidFill>
                <a:schemeClr val="bg1"/>
              </a:solidFill>
            </a:endParaRPr>
          </a:p>
        </p:txBody>
      </p:sp>
      <p:sp>
        <p:nvSpPr>
          <p:cNvPr id="27" name="Szövegdoboz 26">
            <a:hlinkClick r:id="rId3" action="ppaction://hlinksldjump"/>
            <a:extLst>
              <a:ext uri="{FF2B5EF4-FFF2-40B4-BE49-F238E27FC236}">
                <a16:creationId xmlns:a16="http://schemas.microsoft.com/office/drawing/2014/main" id="{D140E52F-F62E-4E5B-B6C9-9976FBA2A35E}"/>
              </a:ext>
            </a:extLst>
          </p:cNvPr>
          <p:cNvSpPr txBox="1"/>
          <p:nvPr/>
        </p:nvSpPr>
        <p:spPr>
          <a:xfrm>
            <a:off x="4889949" y="5004971"/>
            <a:ext cx="812800" cy="1015663"/>
          </a:xfrm>
          <a:prstGeom prst="rect">
            <a:avLst/>
          </a:prstGeom>
          <a:noFill/>
        </p:spPr>
        <p:txBody>
          <a:bodyPr wrap="square" rtlCol="0">
            <a:spAutoFit/>
          </a:bodyPr>
          <a:lstStyle/>
          <a:p>
            <a:r>
              <a:rPr lang="hu-HU" sz="6000" dirty="0">
                <a:solidFill>
                  <a:schemeClr val="bg1"/>
                </a:solidFill>
                <a:hlinkClick r:id="rId3" action="ppaction://hlinksldjump"/>
              </a:rPr>
              <a:t>2. </a:t>
            </a:r>
            <a:endParaRPr lang="hu-HU" sz="6000" dirty="0">
              <a:solidFill>
                <a:schemeClr val="bg1"/>
              </a:solidFill>
            </a:endParaRPr>
          </a:p>
        </p:txBody>
      </p:sp>
      <p:sp>
        <p:nvSpPr>
          <p:cNvPr id="28" name="Szövegdoboz 27">
            <a:hlinkClick r:id="rId4" action="ppaction://hlinksldjump"/>
            <a:extLst>
              <a:ext uri="{FF2B5EF4-FFF2-40B4-BE49-F238E27FC236}">
                <a16:creationId xmlns:a16="http://schemas.microsoft.com/office/drawing/2014/main" id="{64746E42-836C-4466-AFAC-E788C5B9302E}"/>
              </a:ext>
            </a:extLst>
          </p:cNvPr>
          <p:cNvSpPr txBox="1"/>
          <p:nvPr/>
        </p:nvSpPr>
        <p:spPr>
          <a:xfrm>
            <a:off x="8430712" y="5004970"/>
            <a:ext cx="812800" cy="1015663"/>
          </a:xfrm>
          <a:prstGeom prst="rect">
            <a:avLst/>
          </a:prstGeom>
          <a:noFill/>
        </p:spPr>
        <p:txBody>
          <a:bodyPr wrap="square" rtlCol="0">
            <a:spAutoFit/>
          </a:bodyPr>
          <a:lstStyle/>
          <a:p>
            <a:r>
              <a:rPr lang="hu-HU" sz="6000" dirty="0">
                <a:solidFill>
                  <a:schemeClr val="bg1"/>
                </a:solidFill>
                <a:hlinkClick r:id="rId4" action="ppaction://hlinksldjump"/>
              </a:rPr>
              <a:t>3. </a:t>
            </a:r>
            <a:endParaRPr lang="hu-HU" sz="6000" dirty="0">
              <a:solidFill>
                <a:schemeClr val="bg1"/>
              </a:solidFill>
            </a:endParaRPr>
          </a:p>
        </p:txBody>
      </p:sp>
    </p:spTree>
    <p:extLst>
      <p:ext uri="{BB962C8B-B14F-4D97-AF65-F5344CB8AC3E}">
        <p14:creationId xmlns:p14="http://schemas.microsoft.com/office/powerpoint/2010/main" val="4149713859"/>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ppt_w</p:attrName>
                                        </p:attrNameLst>
                                      </p:cBhvr>
                                      <p:tavLst>
                                        <p:tav tm="0" fmla="#ppt_w*sin(2.5*pi*$)">
                                          <p:val>
                                            <p:fltVal val="0"/>
                                          </p:val>
                                        </p:tav>
                                        <p:tav tm="100000">
                                          <p:val>
                                            <p:fltVal val="1"/>
                                          </p:val>
                                        </p:tav>
                                      </p:tavLst>
                                    </p:anim>
                                    <p:anim calcmode="lin" valueType="num">
                                      <p:cBhvr>
                                        <p:cTn id="19" dur="2000" fill="hold"/>
                                        <p:tgtEl>
                                          <p:spTgt spid="19"/>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anim calcmode="lin" valueType="num">
                                      <p:cBhvr>
                                        <p:cTn id="23" dur="2000" fill="hold"/>
                                        <p:tgtEl>
                                          <p:spTgt spid="26"/>
                                        </p:tgtEl>
                                        <p:attrNameLst>
                                          <p:attrName>ppt_w</p:attrName>
                                        </p:attrNameLst>
                                      </p:cBhvr>
                                      <p:tavLst>
                                        <p:tav tm="0" fmla="#ppt_w*sin(2.5*pi*$)">
                                          <p:val>
                                            <p:fltVal val="0"/>
                                          </p:val>
                                        </p:tav>
                                        <p:tav tm="100000">
                                          <p:val>
                                            <p:fltVal val="1"/>
                                          </p:val>
                                        </p:tav>
                                      </p:tavLst>
                                    </p:anim>
                                    <p:anim calcmode="lin" valueType="num">
                                      <p:cBhvr>
                                        <p:cTn id="24" dur="2000" fill="hold"/>
                                        <p:tgtEl>
                                          <p:spTgt spid="26"/>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anim calcmode="lin" valueType="num">
                                      <p:cBhvr>
                                        <p:cTn id="28" dur="2000" fill="hold"/>
                                        <p:tgtEl>
                                          <p:spTgt spid="27"/>
                                        </p:tgtEl>
                                        <p:attrNameLst>
                                          <p:attrName>ppt_w</p:attrName>
                                        </p:attrNameLst>
                                      </p:cBhvr>
                                      <p:tavLst>
                                        <p:tav tm="0" fmla="#ppt_w*sin(2.5*pi*$)">
                                          <p:val>
                                            <p:fltVal val="0"/>
                                          </p:val>
                                        </p:tav>
                                        <p:tav tm="100000">
                                          <p:val>
                                            <p:fltVal val="1"/>
                                          </p:val>
                                        </p:tav>
                                      </p:tavLst>
                                    </p:anim>
                                    <p:anim calcmode="lin" valueType="num">
                                      <p:cBhvr>
                                        <p:cTn id="29" dur="2000" fill="hold"/>
                                        <p:tgtEl>
                                          <p:spTgt spid="27"/>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2000"/>
                                        <p:tgtEl>
                                          <p:spTgt spid="28"/>
                                        </p:tgtEl>
                                      </p:cBhvr>
                                    </p:animEffect>
                                    <p:anim calcmode="lin" valueType="num">
                                      <p:cBhvr>
                                        <p:cTn id="33" dur="2000" fill="hold"/>
                                        <p:tgtEl>
                                          <p:spTgt spid="28"/>
                                        </p:tgtEl>
                                        <p:attrNameLst>
                                          <p:attrName>ppt_w</p:attrName>
                                        </p:attrNameLst>
                                      </p:cBhvr>
                                      <p:tavLst>
                                        <p:tav tm="0" fmla="#ppt_w*sin(2.5*pi*$)">
                                          <p:val>
                                            <p:fltVal val="0"/>
                                          </p:val>
                                        </p:tav>
                                        <p:tav tm="100000">
                                          <p:val>
                                            <p:fltVal val="1"/>
                                          </p:val>
                                        </p:tav>
                                      </p:tavLst>
                                    </p:anim>
                                    <p:anim calcmode="lin" valueType="num">
                                      <p:cBhvr>
                                        <p:cTn id="34"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P spid="26" grpId="0"/>
      <p:bldP spid="27" grpId="0"/>
      <p:bldP spid="28"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775</Words>
  <Application>Microsoft Office PowerPoint</Application>
  <PresentationFormat>Szélesvásznú</PresentationFormat>
  <Paragraphs>77</Paragraphs>
  <Slides>21</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21</vt:i4>
      </vt:variant>
    </vt:vector>
  </HeadingPairs>
  <TitlesOfParts>
    <vt:vector size="25" baseType="lpstr">
      <vt:lpstr>Arial</vt:lpstr>
      <vt:lpstr>Calibri</vt:lpstr>
      <vt:lpstr>Calibri Light</vt:lpstr>
      <vt:lpstr>Office-téma</vt:lpstr>
      <vt:lpstr>Pál apostol</vt:lpstr>
      <vt:lpstr>Kedves Hittanos Barátom! Isten hozott!</vt:lpstr>
      <vt:lpstr>PowerPoint-bemutató</vt:lpstr>
      <vt:lpstr>Énekeljünk!</vt:lpstr>
      <vt:lpstr>Nézd meg ezt az összefoglaló videót Pál apostol életéről! A videó elindításához  kattints az ikonra.</vt:lpstr>
      <vt:lpstr>PowerPoint-bemutató</vt:lpstr>
      <vt:lpstr>PowerPoint-bemutató</vt:lpstr>
      <vt:lpstr>PowerPoint-bemutató</vt:lpstr>
      <vt:lpstr>Alkossatok 3 kiscsoportot! Minden csoport csak az egyik missziói utat fogja feldolgozni. Kattintsatok a megfelelő számra a továbblépéshez!</vt:lpstr>
      <vt:lpstr>Az első missziói út</vt:lpstr>
      <vt:lpstr>A történet sajnos nem jó véget ért, mert a csalódott városlakókat a korábbi missziói helyről érkezők felbujtották és végül teljesen Pál ellen fordultak. Megkövezték, de életben maradt. Ekkor már voltak a városban olyanok, akiket tanítványoknak lehetett nevezni.</vt:lpstr>
      <vt:lpstr>Az második missziói út</vt:lpstr>
      <vt:lpstr>A második missziói út</vt:lpstr>
      <vt:lpstr>A harmadik missziói út</vt:lpstr>
      <vt:lpstr>PowerPoint-bemutató</vt:lpstr>
      <vt:lpstr>Beszéljétek át Pál missziói útjainak történetét!  Melyiket esemény volt a legbátorítóbb?  Melyik volt a legveszélyesebb?</vt:lpstr>
      <vt:lpstr>Pál képességeit, adottságait használta Isten a szolgálatban.  Milyen képességeid, adottságaid vannak neked, amivel te tudnál szolgálni?   Beszélgess róla szüleiddel, lelkészeddel, hitoktatóddal, barátaiddal! Készíts gondolattérképet a saját képességeidről!</vt:lpstr>
      <vt:lpstr>Hallgasd  meg a következő éneket, mely a mindenét átadó ember imája az ő Urához!</vt:lpstr>
      <vt:lpstr>PowerPoint-bemutató</vt:lpstr>
      <vt:lpstr>PowerPoint-bemutató</vt:lpstr>
      <vt:lpstr>Áldás békesség!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Pál apostol útja</dc:title>
  <dc:creator>Kincső Sándor</dc:creator>
  <cp:lastModifiedBy>RPI</cp:lastModifiedBy>
  <cp:revision>32</cp:revision>
  <dcterms:created xsi:type="dcterms:W3CDTF">2021-04-26T14:48:20Z</dcterms:created>
  <dcterms:modified xsi:type="dcterms:W3CDTF">2021-04-27T06:57:06Z</dcterms:modified>
</cp:coreProperties>
</file>