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90" r:id="rId6"/>
    <p:sldId id="262" r:id="rId7"/>
    <p:sldId id="263" r:id="rId8"/>
    <p:sldId id="264" r:id="rId9"/>
    <p:sldId id="265" r:id="rId10"/>
    <p:sldId id="296" r:id="rId11"/>
    <p:sldId id="268" r:id="rId12"/>
    <p:sldId id="270" r:id="rId13"/>
    <p:sldId id="292" r:id="rId14"/>
    <p:sldId id="272" r:id="rId15"/>
    <p:sldId id="293" r:id="rId16"/>
    <p:sldId id="274" r:id="rId17"/>
    <p:sldId id="294" r:id="rId18"/>
    <p:sldId id="278" r:id="rId19"/>
    <p:sldId id="279" r:id="rId20"/>
    <p:sldId id="295" r:id="rId21"/>
    <p:sldId id="291" r:id="rId22"/>
    <p:sldId id="281" r:id="rId23"/>
    <p:sldId id="282" r:id="rId24"/>
    <p:sldId id="284" r:id="rId25"/>
    <p:sldId id="285" r:id="rId26"/>
    <p:sldId id="286" r:id="rId27"/>
    <p:sldId id="287" r:id="rId28"/>
    <p:sldId id="283" r:id="rId29"/>
    <p:sldId id="288" r:id="rId30"/>
    <p:sldId id="289" r:id="rId3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57" d="100"/>
          <a:sy n="57" d="100"/>
        </p:scale>
        <p:origin x="78" y="13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354DA9-8C4E-4E63-8C14-A2D460C632BE}"/>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7FBD2A31-4FA0-4535-A498-37758D99AA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6E6F00DE-51CE-420C-B15C-8A16A8B6A9AA}"/>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5" name="Élőláb helye 4">
            <a:extLst>
              <a:ext uri="{FF2B5EF4-FFF2-40B4-BE49-F238E27FC236}">
                <a16:creationId xmlns:a16="http://schemas.microsoft.com/office/drawing/2014/main" id="{0682A9D7-912E-4463-BAE7-12A6BB8F063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B5D93A5-2FC4-4B52-B6D6-C8DBC53F46EF}"/>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316632627"/>
      </p:ext>
    </p:extLst>
  </p:cSld>
  <p:clrMapOvr>
    <a:masterClrMapping/>
  </p:clrMapOvr>
  <p:transition spd="slow">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D3798B-D362-4898-A5F8-EECD1267840F}"/>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E5F7B4BE-FE5C-464F-8CFC-DA0357CA8687}"/>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C00164F7-076F-4903-A383-CB6D0742F468}"/>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5" name="Élőláb helye 4">
            <a:extLst>
              <a:ext uri="{FF2B5EF4-FFF2-40B4-BE49-F238E27FC236}">
                <a16:creationId xmlns:a16="http://schemas.microsoft.com/office/drawing/2014/main" id="{3F0659B0-479F-48EE-A3BE-12599523FA2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7A1640F3-AF79-4F07-B467-B8E66315212B}"/>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2600260426"/>
      </p:ext>
    </p:extLst>
  </p:cSld>
  <p:clrMapOvr>
    <a:masterClrMapping/>
  </p:clrMapOvr>
  <p:transition spd="slow">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806AAA36-173C-4D77-B4AA-EC7A4469893C}"/>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2CF9CD58-25FC-482F-A11E-7D13462419D9}"/>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D2EA2A4-7C86-4C75-8EE5-360CE5FBAA38}"/>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5" name="Élőláb helye 4">
            <a:extLst>
              <a:ext uri="{FF2B5EF4-FFF2-40B4-BE49-F238E27FC236}">
                <a16:creationId xmlns:a16="http://schemas.microsoft.com/office/drawing/2014/main" id="{B24CCAEF-4FCF-4773-99F6-6A931364D79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92921CE-1A97-4490-B762-35118B5E8957}"/>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1760552621"/>
      </p:ext>
    </p:extLst>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4F9D13-08F1-4D1D-8C09-B9D9501BE65E}"/>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DF08D8AB-5241-4A0F-B1B3-244584634581}"/>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2DEA641-6481-4095-8381-27B49611C548}"/>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5" name="Élőláb helye 4">
            <a:extLst>
              <a:ext uri="{FF2B5EF4-FFF2-40B4-BE49-F238E27FC236}">
                <a16:creationId xmlns:a16="http://schemas.microsoft.com/office/drawing/2014/main" id="{2B05F603-87B3-408C-9D1B-F0300CA5202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1979FDB5-F055-4237-A70C-86BC0368B685}"/>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110594113"/>
      </p:ext>
    </p:extLst>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69DA4D-4D5C-4031-886E-B5604F63F9A9}"/>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410031C7-1480-48AB-BE50-A77A67D0D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F619BD8-54F8-4B1D-BDD0-E3371425F8E4}"/>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5" name="Élőláb helye 4">
            <a:extLst>
              <a:ext uri="{FF2B5EF4-FFF2-40B4-BE49-F238E27FC236}">
                <a16:creationId xmlns:a16="http://schemas.microsoft.com/office/drawing/2014/main" id="{675F5EC0-F684-43AF-88BA-7D22BD0618D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B0EE15A-DDE1-4909-B1DF-5CCC83C5B9F2}"/>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1005307094"/>
      </p:ext>
    </p:extLst>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FC2C2E2-1AF1-4DAA-B08E-FA3C86F6B879}"/>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722E0CF-2CAF-4324-B173-65CD2FE89905}"/>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9822990E-C011-4300-A596-E7EFD7B5FE3A}"/>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527D9F93-43F6-494E-9D8C-A941598982F7}"/>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6" name="Élőláb helye 5">
            <a:extLst>
              <a:ext uri="{FF2B5EF4-FFF2-40B4-BE49-F238E27FC236}">
                <a16:creationId xmlns:a16="http://schemas.microsoft.com/office/drawing/2014/main" id="{7B20568A-4E9D-4F53-B596-8861688114D7}"/>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C8C3F4C0-DB04-4F6F-A28E-5123C0E343C9}"/>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3829163014"/>
      </p:ext>
    </p:extLst>
  </p:cSld>
  <p:clrMapOvr>
    <a:masterClrMapping/>
  </p:clrMapOvr>
  <p:transition spd="slow">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71A0E7-4696-42DF-AC5A-FBD963F051C4}"/>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152E624D-7328-4778-99FC-C4EE26C43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5FF88330-C56E-42A3-A76A-A36565F0236B}"/>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273E93DA-8B90-4DB0-878E-C05668FB63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811DF278-50BC-408D-955A-074C249FFD23}"/>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61147568-B410-4ABC-B308-2BA30440F4F8}"/>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8" name="Élőláb helye 7">
            <a:extLst>
              <a:ext uri="{FF2B5EF4-FFF2-40B4-BE49-F238E27FC236}">
                <a16:creationId xmlns:a16="http://schemas.microsoft.com/office/drawing/2014/main" id="{16549AD1-8BE4-4868-9FDA-64CF0110E6E1}"/>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B7B7214F-C4B4-4840-A403-0710F3BD8A3E}"/>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2957239672"/>
      </p:ext>
    </p:extLst>
  </p:cSld>
  <p:clrMapOvr>
    <a:masterClrMapping/>
  </p:clrMapOvr>
  <p:transition spd="slow">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91420C0-D41B-4F01-BDD6-1819E0AF66D4}"/>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896355F1-C79A-44DD-8717-2CE97005C086}"/>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4" name="Élőláb helye 3">
            <a:extLst>
              <a:ext uri="{FF2B5EF4-FFF2-40B4-BE49-F238E27FC236}">
                <a16:creationId xmlns:a16="http://schemas.microsoft.com/office/drawing/2014/main" id="{8485D339-B6B8-42B8-B874-F97DE96FC716}"/>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08475504-DB4A-4143-A57E-5A94DD6DE567}"/>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432767228"/>
      </p:ext>
    </p:extLst>
  </p:cSld>
  <p:clrMapOvr>
    <a:masterClrMapping/>
  </p:clrMapOvr>
  <p:transition spd="slow">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C40D8C10-1496-4D39-93DD-DE50D1FEB783}"/>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3" name="Élőláb helye 2">
            <a:extLst>
              <a:ext uri="{FF2B5EF4-FFF2-40B4-BE49-F238E27FC236}">
                <a16:creationId xmlns:a16="http://schemas.microsoft.com/office/drawing/2014/main" id="{AB8A0F4E-A85B-44EC-B2F8-D125798A944B}"/>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C401C4AF-0958-4489-B6BE-2D5F08EB1953}"/>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1213644580"/>
      </p:ext>
    </p:extLst>
  </p:cSld>
  <p:clrMapOvr>
    <a:masterClrMapping/>
  </p:clrMapOvr>
  <p:transition spd="slow">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6F9F59A-0911-4480-95D4-3519FDB2D351}"/>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223F04B8-D05A-4787-B397-4DFEB7439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CD94F3EC-E514-4755-B27F-C1E46D999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74A58F0-7FE3-4E76-84B6-F48C863D4674}"/>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6" name="Élőláb helye 5">
            <a:extLst>
              <a:ext uri="{FF2B5EF4-FFF2-40B4-BE49-F238E27FC236}">
                <a16:creationId xmlns:a16="http://schemas.microsoft.com/office/drawing/2014/main" id="{C0EEC4F2-67AE-474E-8B50-1ED8A89B2A16}"/>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77C8011F-CBA0-4415-B6B2-C0776C97E07F}"/>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4096544402"/>
      </p:ext>
    </p:extLst>
  </p:cSld>
  <p:clrMapOvr>
    <a:masterClrMapping/>
  </p:clrMapOvr>
  <p:transition spd="slow">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A5DBA4-07C9-4559-87EA-EF7885F0E4F5}"/>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903C1C10-AFFA-4D24-BB3E-8B561E878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FEA2BFA5-6A85-4846-BC4D-679027DF7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8F1727A9-2859-4729-AD67-D2DFDDBE8740}"/>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6" name="Élőláb helye 5">
            <a:extLst>
              <a:ext uri="{FF2B5EF4-FFF2-40B4-BE49-F238E27FC236}">
                <a16:creationId xmlns:a16="http://schemas.microsoft.com/office/drawing/2014/main" id="{B9B3ADBF-B2F7-41DF-893D-1333C526A0D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5F1396F-70F7-4131-90DD-6CB9F17DB9B3}"/>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1753946118"/>
      </p:ext>
    </p:extLst>
  </p:cSld>
  <p:clrMapOvr>
    <a:masterClrMapping/>
  </p:clrMapOvr>
  <p:transition spd="slow">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7F2B3759-9C81-4DD3-804B-1C510AAE72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2EBAC027-3897-4DAE-A200-C8FCF22C66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F9A7669C-8E9C-49FB-8CAE-485E46839E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05AC6-FD98-4319-A6EB-6F4CFD41C65C}" type="datetimeFigureOut">
              <a:rPr lang="hu-HU" smtClean="0"/>
              <a:t>2021. 04. 27.</a:t>
            </a:fld>
            <a:endParaRPr lang="hu-HU"/>
          </a:p>
        </p:txBody>
      </p:sp>
      <p:sp>
        <p:nvSpPr>
          <p:cNvPr id="5" name="Élőláb helye 4">
            <a:extLst>
              <a:ext uri="{FF2B5EF4-FFF2-40B4-BE49-F238E27FC236}">
                <a16:creationId xmlns:a16="http://schemas.microsoft.com/office/drawing/2014/main" id="{3A570710-C281-406B-83C1-374AE2920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CA21B96C-6143-4C77-8A62-D36EA5309D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5E7B9-6A77-4E4B-8A43-C2244202ECAB}" type="slidenum">
              <a:rPr lang="hu-HU" smtClean="0"/>
              <a:t>‹#›</a:t>
            </a:fld>
            <a:endParaRPr lang="hu-HU"/>
          </a:p>
        </p:txBody>
      </p:sp>
    </p:spTree>
    <p:extLst>
      <p:ext uri="{BB962C8B-B14F-4D97-AF65-F5344CB8AC3E}">
        <p14:creationId xmlns:p14="http://schemas.microsoft.com/office/powerpoint/2010/main" val="639379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21.svg"/><Relationship Id="rId18" Type="http://schemas.openxmlformats.org/officeDocument/2006/relationships/slide" Target="slide18.xml"/><Relationship Id="rId3" Type="http://schemas.openxmlformats.org/officeDocument/2006/relationships/slide" Target="slide16.xml"/><Relationship Id="rId21" Type="http://schemas.openxmlformats.org/officeDocument/2006/relationships/image" Target="../media/image25.svg"/><Relationship Id="rId7" Type="http://schemas.openxmlformats.org/officeDocument/2006/relationships/image" Target="../media/image17.svg"/><Relationship Id="rId12" Type="http://schemas.openxmlformats.org/officeDocument/2006/relationships/image" Target="../media/image20.png"/><Relationship Id="rId17" Type="http://schemas.openxmlformats.org/officeDocument/2006/relationships/image" Target="../media/image23.svg"/><Relationship Id="rId2" Type="http://schemas.openxmlformats.org/officeDocument/2006/relationships/image" Target="../media/image14.jpeg"/><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slide" Target="slide19.xml"/><Relationship Id="rId24" Type="http://schemas.openxmlformats.org/officeDocument/2006/relationships/image" Target="../media/image27.svg"/><Relationship Id="rId5" Type="http://schemas.openxmlformats.org/officeDocument/2006/relationships/slide" Target="slide11.xml"/><Relationship Id="rId15" Type="http://schemas.openxmlformats.org/officeDocument/2006/relationships/slide" Target="slide13.xml"/><Relationship Id="rId23" Type="http://schemas.openxmlformats.org/officeDocument/2006/relationships/image" Target="../media/image26.png"/><Relationship Id="rId10" Type="http://schemas.openxmlformats.org/officeDocument/2006/relationships/image" Target="../media/image19.svg"/><Relationship Id="rId19" Type="http://schemas.openxmlformats.org/officeDocument/2006/relationships/slide" Target="slide17.xml"/><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slide" Target="slide14.xml"/><Relationship Id="rId22" Type="http://schemas.openxmlformats.org/officeDocument/2006/relationships/slide" Target="slide15.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sv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slide" Target="slide21.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4.png"/><Relationship Id="rId7" Type="http://schemas.openxmlformats.org/officeDocument/2006/relationships/image" Target="../media/image31.sv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slide" Target="slide21.xml"/><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7.sv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6.png"/><Relationship Id="rId7"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slide" Target="slide21.xml"/><Relationship Id="rId4"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8.png"/><Relationship Id="rId7" Type="http://schemas.openxmlformats.org/officeDocument/2006/relationships/image" Target="../media/image31.sv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slide" Target="slide21.xml"/><Relationship Id="rId4" Type="http://schemas.openxmlformats.org/officeDocument/2006/relationships/image" Target="../media/image39.sv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1.png"/><Relationship Id="rId7" Type="http://schemas.openxmlformats.org/officeDocument/2006/relationships/image" Target="../media/image31.sv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slide" Target="slide21.xml"/><Relationship Id="rId4" Type="http://schemas.openxmlformats.org/officeDocument/2006/relationships/image" Target="../media/image42.sv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5.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4.png"/><Relationship Id="rId7" Type="http://schemas.openxmlformats.org/officeDocument/2006/relationships/image" Target="../media/image31.sv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slide" Target="slide21.xml"/><Relationship Id="rId4" Type="http://schemas.openxmlformats.org/officeDocument/2006/relationships/image" Target="../media/image45.svg"/></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10.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ocMXI_ENtok"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uM3gqrwpu3o"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www.unsplash.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fhx1SvhFsc"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E662331B-4CD8-457E-81A8-0327171E6C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Cím 1">
            <a:extLst>
              <a:ext uri="{FF2B5EF4-FFF2-40B4-BE49-F238E27FC236}">
                <a16:creationId xmlns:a16="http://schemas.microsoft.com/office/drawing/2014/main" id="{B81E25CD-7D92-4041-BA7D-56726A0370B4}"/>
              </a:ext>
            </a:extLst>
          </p:cNvPr>
          <p:cNvSpPr>
            <a:spLocks noGrp="1"/>
          </p:cNvSpPr>
          <p:nvPr>
            <p:ph type="ctrTitle"/>
          </p:nvPr>
        </p:nvSpPr>
        <p:spPr>
          <a:xfrm>
            <a:off x="8022021" y="3231931"/>
            <a:ext cx="3852041" cy="1834056"/>
          </a:xfrm>
        </p:spPr>
        <p:txBody>
          <a:bodyPr>
            <a:normAutofit/>
          </a:bodyPr>
          <a:lstStyle/>
          <a:p>
            <a:r>
              <a:rPr lang="hu-HU" sz="4000" dirty="0">
                <a:latin typeface="Arial" panose="020B0604020202020204" pitchFamily="34" charset="0"/>
                <a:cs typeface="Arial" panose="020B0604020202020204" pitchFamily="34" charset="0"/>
              </a:rPr>
              <a:t>Pál apostol útja</a:t>
            </a:r>
          </a:p>
        </p:txBody>
      </p:sp>
      <p:sp>
        <p:nvSpPr>
          <p:cNvPr id="3" name="Alcím 2">
            <a:extLst>
              <a:ext uri="{FF2B5EF4-FFF2-40B4-BE49-F238E27FC236}">
                <a16:creationId xmlns:a16="http://schemas.microsoft.com/office/drawing/2014/main" id="{A8F4C711-E9ED-4519-A495-9B1D0F1ECA9C}"/>
              </a:ext>
            </a:extLst>
          </p:cNvPr>
          <p:cNvSpPr>
            <a:spLocks noGrp="1"/>
          </p:cNvSpPr>
          <p:nvPr>
            <p:ph type="subTitle" idx="1"/>
          </p:nvPr>
        </p:nvSpPr>
        <p:spPr>
          <a:xfrm>
            <a:off x="7782910" y="5242675"/>
            <a:ext cx="4330262" cy="683284"/>
          </a:xfrm>
        </p:spPr>
        <p:txBody>
          <a:bodyPr>
            <a:normAutofit/>
          </a:bodyPr>
          <a:lstStyle/>
          <a:p>
            <a:r>
              <a:rPr lang="hu-HU" sz="4000" dirty="0">
                <a:latin typeface="Arial" panose="020B0604020202020204" pitchFamily="34" charset="0"/>
                <a:cs typeface="Arial" panose="020B0604020202020204" pitchFamily="34" charset="0"/>
              </a:rPr>
              <a:t>Rómába</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278810"/>
      </p:ext>
    </p:extLst>
  </p:cSld>
  <p:clrMapOvr>
    <a:masterClrMapping/>
  </p:clrMapOvr>
  <p:transition spd="slow">
    <p:push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ép 5" descr="A képen víz, csónak, hegy, kültéri látható&#10;&#10;Automatikusan generált leírás">
            <a:extLst>
              <a:ext uri="{FF2B5EF4-FFF2-40B4-BE49-F238E27FC236}">
                <a16:creationId xmlns:a16="http://schemas.microsoft.com/office/drawing/2014/main" id="{F591B085-4466-4551-908B-D0BC96E08FF6}"/>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4" name="Cím 1">
            <a:extLst>
              <a:ext uri="{FF2B5EF4-FFF2-40B4-BE49-F238E27FC236}">
                <a16:creationId xmlns:a16="http://schemas.microsoft.com/office/drawing/2014/main" id="{60F34669-C5F9-4C75-997B-64ECA174AD51}"/>
              </a:ext>
            </a:extLst>
          </p:cNvPr>
          <p:cNvSpPr>
            <a:spLocks noGrp="1"/>
          </p:cNvSpPr>
          <p:nvPr>
            <p:ph type="title"/>
          </p:nvPr>
        </p:nvSpPr>
        <p:spPr>
          <a:xfrm>
            <a:off x="1062681" y="578665"/>
            <a:ext cx="10066638" cy="1225422"/>
          </a:xfrm>
        </p:spPr>
        <p:txBody>
          <a:bodyPr vert="horz" lIns="91440" tIns="45720" rIns="91440" bIns="45720" rtlCol="0" anchor="b">
            <a:normAutofit fontScale="90000"/>
          </a:bodyPr>
          <a:lstStyle/>
          <a:p>
            <a:pPr algn="ctr"/>
            <a:r>
              <a:rPr lang="hu-HU" sz="3600" dirty="0">
                <a:solidFill>
                  <a:srgbClr val="FFFFFF"/>
                </a:solidFill>
                <a:latin typeface="Arial" panose="020B0604020202020204" pitchFamily="34" charset="0"/>
                <a:cs typeface="Arial" panose="020B0604020202020204" pitchFamily="34" charset="0"/>
              </a:rPr>
              <a:t>Alkossatok 6 kiscsoportot! </a:t>
            </a:r>
            <a:br>
              <a:rPr lang="hu-HU" sz="3600" dirty="0">
                <a:solidFill>
                  <a:srgbClr val="FFFFFF"/>
                </a:solidFill>
                <a:latin typeface="Arial" panose="020B0604020202020204" pitchFamily="34" charset="0"/>
                <a:cs typeface="Arial" panose="020B0604020202020204" pitchFamily="34" charset="0"/>
              </a:rPr>
            </a:br>
            <a:r>
              <a:rPr lang="hu-HU" sz="3600" dirty="0">
                <a:solidFill>
                  <a:srgbClr val="FFFFFF"/>
                </a:solidFill>
                <a:latin typeface="Arial" panose="020B0604020202020204" pitchFamily="34" charset="0"/>
                <a:cs typeface="Arial" panose="020B0604020202020204" pitchFamily="34" charset="0"/>
              </a:rPr>
              <a:t>Minden csoport </a:t>
            </a:r>
            <a:r>
              <a:rPr lang="en-US" sz="3600" dirty="0" err="1">
                <a:solidFill>
                  <a:srgbClr val="FFFFFF"/>
                </a:solidFill>
                <a:latin typeface="Arial" panose="020B0604020202020204" pitchFamily="34" charset="0"/>
                <a:cs typeface="Arial" panose="020B0604020202020204" pitchFamily="34" charset="0"/>
              </a:rPr>
              <a:t>csak</a:t>
            </a:r>
            <a:r>
              <a:rPr lang="en-US" sz="3600" dirty="0">
                <a:solidFill>
                  <a:srgbClr val="FFFFFF"/>
                </a:solidFill>
                <a:latin typeface="Arial" panose="020B0604020202020204" pitchFamily="34" charset="0"/>
                <a:cs typeface="Arial" panose="020B0604020202020204" pitchFamily="34" charset="0"/>
              </a:rPr>
              <a:t> </a:t>
            </a:r>
            <a:r>
              <a:rPr lang="en-US" sz="3600" dirty="0" err="1">
                <a:solidFill>
                  <a:srgbClr val="FFFFFF"/>
                </a:solidFill>
                <a:latin typeface="Arial" panose="020B0604020202020204" pitchFamily="34" charset="0"/>
                <a:cs typeface="Arial" panose="020B0604020202020204" pitchFamily="34" charset="0"/>
              </a:rPr>
              <a:t>egy</a:t>
            </a:r>
            <a:r>
              <a:rPr lang="en-US" sz="3600" dirty="0">
                <a:solidFill>
                  <a:srgbClr val="FFFFFF"/>
                </a:solidFill>
                <a:latin typeface="Arial" panose="020B0604020202020204" pitchFamily="34" charset="0"/>
                <a:cs typeface="Arial" panose="020B0604020202020204" pitchFamily="34" charset="0"/>
              </a:rPr>
              <a:t> </a:t>
            </a:r>
            <a:r>
              <a:rPr lang="en-US" sz="3600" dirty="0" err="1">
                <a:solidFill>
                  <a:srgbClr val="FFFFFF"/>
                </a:solidFill>
                <a:latin typeface="Arial" panose="020B0604020202020204" pitchFamily="34" charset="0"/>
                <a:cs typeface="Arial" panose="020B0604020202020204" pitchFamily="34" charset="0"/>
              </a:rPr>
              <a:t>szakaszt</a:t>
            </a:r>
            <a:r>
              <a:rPr lang="en-US" sz="3600" dirty="0">
                <a:solidFill>
                  <a:srgbClr val="FFFFFF"/>
                </a:solidFill>
                <a:latin typeface="Arial" panose="020B0604020202020204" pitchFamily="34" charset="0"/>
                <a:cs typeface="Arial" panose="020B0604020202020204" pitchFamily="34" charset="0"/>
              </a:rPr>
              <a:t> </a:t>
            </a:r>
            <a:r>
              <a:rPr lang="en-US" sz="3600" dirty="0" err="1">
                <a:solidFill>
                  <a:srgbClr val="FFFFFF"/>
                </a:solidFill>
                <a:latin typeface="Arial" panose="020B0604020202020204" pitchFamily="34" charset="0"/>
                <a:cs typeface="Arial" panose="020B0604020202020204" pitchFamily="34" charset="0"/>
              </a:rPr>
              <a:t>kap</a:t>
            </a:r>
            <a:r>
              <a:rPr lang="en-US" sz="3600" dirty="0">
                <a:solidFill>
                  <a:srgbClr val="FFFFFF"/>
                </a:solidFill>
                <a:latin typeface="Arial" panose="020B0604020202020204" pitchFamily="34" charset="0"/>
                <a:cs typeface="Arial" panose="020B0604020202020204" pitchFamily="34" charset="0"/>
              </a:rPr>
              <a:t> a </a:t>
            </a:r>
            <a:r>
              <a:rPr lang="en-US" sz="3600" dirty="0" err="1">
                <a:solidFill>
                  <a:srgbClr val="FFFFFF"/>
                </a:solidFill>
                <a:latin typeface="Arial" panose="020B0604020202020204" pitchFamily="34" charset="0"/>
                <a:cs typeface="Arial" panose="020B0604020202020204" pitchFamily="34" charset="0"/>
              </a:rPr>
              <a:t>római</a:t>
            </a:r>
            <a:r>
              <a:rPr lang="en-US" sz="3600" dirty="0">
                <a:solidFill>
                  <a:srgbClr val="FFFFFF"/>
                </a:solidFill>
                <a:latin typeface="Arial" panose="020B0604020202020204" pitchFamily="34" charset="0"/>
                <a:cs typeface="Arial" panose="020B0604020202020204" pitchFamily="34" charset="0"/>
              </a:rPr>
              <a:t> </a:t>
            </a:r>
            <a:r>
              <a:rPr lang="en-US" sz="3600" dirty="0" err="1">
                <a:solidFill>
                  <a:srgbClr val="FFFFFF"/>
                </a:solidFill>
                <a:latin typeface="Arial" panose="020B0604020202020204" pitchFamily="34" charset="0"/>
                <a:cs typeface="Arial" panose="020B0604020202020204" pitchFamily="34" charset="0"/>
              </a:rPr>
              <a:t>út</a:t>
            </a:r>
            <a:br>
              <a:rPr lang="en-US" sz="3600" dirty="0">
                <a:solidFill>
                  <a:srgbClr val="FFFFFF"/>
                </a:solidFill>
                <a:latin typeface="Arial" panose="020B0604020202020204" pitchFamily="34" charset="0"/>
                <a:cs typeface="Arial" panose="020B0604020202020204" pitchFamily="34" charset="0"/>
              </a:rPr>
            </a:br>
            <a:r>
              <a:rPr lang="en-US" sz="3600" dirty="0" err="1">
                <a:solidFill>
                  <a:srgbClr val="FFFFFF"/>
                </a:solidFill>
                <a:latin typeface="Arial" panose="020B0604020202020204" pitchFamily="34" charset="0"/>
                <a:cs typeface="Arial" panose="020B0604020202020204" pitchFamily="34" charset="0"/>
              </a:rPr>
              <a:t>történetéből</a:t>
            </a:r>
            <a:r>
              <a:rPr lang="en-US" sz="3600" dirty="0">
                <a:solidFill>
                  <a:srgbClr val="FFFFFF"/>
                </a:solidFill>
                <a:latin typeface="Arial" panose="020B0604020202020204" pitchFamily="34" charset="0"/>
                <a:cs typeface="Arial" panose="020B0604020202020204" pitchFamily="34" charset="0"/>
              </a:rPr>
              <a:t>. </a:t>
            </a:r>
            <a:r>
              <a:rPr lang="en-US" sz="3600" dirty="0" err="1">
                <a:solidFill>
                  <a:srgbClr val="FFFFFF"/>
                </a:solidFill>
                <a:latin typeface="Arial" panose="020B0604020202020204" pitchFamily="34" charset="0"/>
                <a:cs typeface="Arial" panose="020B0604020202020204" pitchFamily="34" charset="0"/>
              </a:rPr>
              <a:t>Válassz</a:t>
            </a:r>
            <a:r>
              <a:rPr lang="hu-HU" sz="3600" dirty="0" err="1">
                <a:solidFill>
                  <a:srgbClr val="FFFFFF"/>
                </a:solidFill>
                <a:latin typeface="Arial" panose="020B0604020202020204" pitchFamily="34" charset="0"/>
                <a:cs typeface="Arial" panose="020B0604020202020204" pitchFamily="34" charset="0"/>
              </a:rPr>
              <a:t>atok</a:t>
            </a:r>
            <a:r>
              <a:rPr lang="en-US" sz="3600" dirty="0">
                <a:solidFill>
                  <a:srgbClr val="FFFFFF"/>
                </a:solidFill>
                <a:latin typeface="Arial" panose="020B0604020202020204" pitchFamily="34" charset="0"/>
                <a:cs typeface="Arial" panose="020B0604020202020204" pitchFamily="34" charset="0"/>
              </a:rPr>
              <a:t> </a:t>
            </a:r>
            <a:r>
              <a:rPr lang="en-US" sz="3600" dirty="0" err="1">
                <a:solidFill>
                  <a:srgbClr val="FFFFFF"/>
                </a:solidFill>
                <a:latin typeface="Arial" panose="020B0604020202020204" pitchFamily="34" charset="0"/>
                <a:cs typeface="Arial" panose="020B0604020202020204" pitchFamily="34" charset="0"/>
              </a:rPr>
              <a:t>egy</a:t>
            </a:r>
            <a:r>
              <a:rPr lang="en-US" sz="3600" dirty="0">
                <a:solidFill>
                  <a:srgbClr val="FFFFFF"/>
                </a:solidFill>
                <a:latin typeface="Arial" panose="020B0604020202020204" pitchFamily="34" charset="0"/>
                <a:cs typeface="Arial" panose="020B0604020202020204" pitchFamily="34" charset="0"/>
              </a:rPr>
              <a:t> </a:t>
            </a:r>
            <a:r>
              <a:rPr lang="en-US" sz="3600" dirty="0" err="1">
                <a:solidFill>
                  <a:srgbClr val="FFFFFF"/>
                </a:solidFill>
                <a:latin typeface="Arial" panose="020B0604020202020204" pitchFamily="34" charset="0"/>
                <a:cs typeface="Arial" panose="020B0604020202020204" pitchFamily="34" charset="0"/>
              </a:rPr>
              <a:t>ikont</a:t>
            </a:r>
            <a:r>
              <a:rPr lang="en-US" sz="3600" dirty="0">
                <a:solidFill>
                  <a:srgbClr val="FFFFFF"/>
                </a:solidFill>
                <a:latin typeface="Arial" panose="020B0604020202020204" pitchFamily="34" charset="0"/>
                <a:cs typeface="Arial" panose="020B0604020202020204" pitchFamily="34" charset="0"/>
              </a:rPr>
              <a:t> </a:t>
            </a:r>
            <a:r>
              <a:rPr lang="en-US" sz="3600" dirty="0" err="1">
                <a:solidFill>
                  <a:srgbClr val="FFFFFF"/>
                </a:solidFill>
                <a:latin typeface="Arial" panose="020B0604020202020204" pitchFamily="34" charset="0"/>
                <a:cs typeface="Arial" panose="020B0604020202020204" pitchFamily="34" charset="0"/>
              </a:rPr>
              <a:t>és</a:t>
            </a:r>
            <a:r>
              <a:rPr lang="en-US" sz="3600" dirty="0">
                <a:solidFill>
                  <a:srgbClr val="FFFFFF"/>
                </a:solidFill>
                <a:latin typeface="Arial" panose="020B0604020202020204" pitchFamily="34" charset="0"/>
                <a:cs typeface="Arial" panose="020B0604020202020204" pitchFamily="34" charset="0"/>
              </a:rPr>
              <a:t> </a:t>
            </a:r>
            <a:r>
              <a:rPr lang="en-US" sz="3600" dirty="0" err="1">
                <a:solidFill>
                  <a:srgbClr val="FFFFFF"/>
                </a:solidFill>
                <a:latin typeface="Arial" panose="020B0604020202020204" pitchFamily="34" charset="0"/>
                <a:cs typeface="Arial" panose="020B0604020202020204" pitchFamily="34" charset="0"/>
              </a:rPr>
              <a:t>kattints</a:t>
            </a:r>
            <a:r>
              <a:rPr lang="hu-HU" sz="3600" dirty="0" err="1">
                <a:solidFill>
                  <a:srgbClr val="FFFFFF"/>
                </a:solidFill>
                <a:latin typeface="Arial" panose="020B0604020202020204" pitchFamily="34" charset="0"/>
                <a:cs typeface="Arial" panose="020B0604020202020204" pitchFamily="34" charset="0"/>
              </a:rPr>
              <a:t>atok</a:t>
            </a:r>
            <a:r>
              <a:rPr lang="en-US" sz="3600" dirty="0">
                <a:solidFill>
                  <a:srgbClr val="FFFFFF"/>
                </a:solidFill>
                <a:latin typeface="Arial" panose="020B0604020202020204" pitchFamily="34" charset="0"/>
                <a:cs typeface="Arial" panose="020B0604020202020204" pitchFamily="34" charset="0"/>
              </a:rPr>
              <a:t> </a:t>
            </a:r>
            <a:r>
              <a:rPr lang="en-US" sz="3600" dirty="0" err="1">
                <a:solidFill>
                  <a:srgbClr val="FFFFFF"/>
                </a:solidFill>
                <a:latin typeface="Arial" panose="020B0604020202020204" pitchFamily="34" charset="0"/>
                <a:cs typeface="Arial" panose="020B0604020202020204" pitchFamily="34" charset="0"/>
              </a:rPr>
              <a:t>rá</a:t>
            </a:r>
            <a:r>
              <a:rPr lang="en-US" sz="3600" dirty="0">
                <a:solidFill>
                  <a:srgbClr val="FFFFFF"/>
                </a:solidFill>
                <a:latin typeface="Arial" panose="020B0604020202020204" pitchFamily="34" charset="0"/>
                <a:cs typeface="Arial" panose="020B0604020202020204" pitchFamily="34" charset="0"/>
              </a:rPr>
              <a:t>!</a:t>
            </a:r>
          </a:p>
        </p:txBody>
      </p:sp>
      <p:sp>
        <p:nvSpPr>
          <p:cNvPr id="8" name="Szövegdoboz 7">
            <a:hlinkClick r:id="rId3" action="ppaction://hlinksldjump"/>
            <a:extLst>
              <a:ext uri="{FF2B5EF4-FFF2-40B4-BE49-F238E27FC236}">
                <a16:creationId xmlns:a16="http://schemas.microsoft.com/office/drawing/2014/main" id="{20A8128D-647C-42F3-985A-3765FEF4694F}"/>
              </a:ext>
            </a:extLst>
          </p:cNvPr>
          <p:cNvSpPr txBox="1"/>
          <p:nvPr/>
        </p:nvSpPr>
        <p:spPr>
          <a:xfrm rot="2580734">
            <a:off x="977636" y="2907843"/>
            <a:ext cx="1506021" cy="1457431"/>
          </a:xfrm>
          <a:prstGeom prst="rect">
            <a:avLst/>
          </a:prstGeom>
          <a:solidFill>
            <a:srgbClr val="A0B6E0"/>
          </a:solidFill>
        </p:spPr>
        <p:txBody>
          <a:bodyPr wrap="square" rtlCol="0">
            <a:spAutoFit/>
          </a:bodyPr>
          <a:lstStyle/>
          <a:p>
            <a:endParaRPr lang="hu-HU" dirty="0"/>
          </a:p>
        </p:txBody>
      </p:sp>
      <p:pic>
        <p:nvPicPr>
          <p:cNvPr id="9" name="Kép 8">
            <a:extLst>
              <a:ext uri="{FF2B5EF4-FFF2-40B4-BE49-F238E27FC236}">
                <a16:creationId xmlns:a16="http://schemas.microsoft.com/office/drawing/2014/main" id="{007C9596-2796-4DF8-AEE6-1E7BAA7D0ACE}"/>
              </a:ext>
            </a:extLst>
          </p:cNvPr>
          <p:cNvPicPr>
            <a:picLocks noChangeAspect="1"/>
          </p:cNvPicPr>
          <p:nvPr/>
        </p:nvPicPr>
        <p:blipFill>
          <a:blip r:embed="rId4"/>
          <a:stretch>
            <a:fillRect/>
          </a:stretch>
        </p:blipFill>
        <p:spPr>
          <a:xfrm>
            <a:off x="1196038" y="3130152"/>
            <a:ext cx="989543" cy="972597"/>
          </a:xfrm>
          <a:prstGeom prst="rect">
            <a:avLst/>
          </a:prstGeom>
        </p:spPr>
      </p:pic>
      <p:sp>
        <p:nvSpPr>
          <p:cNvPr id="10" name="Szövegdoboz 9">
            <a:hlinkClick r:id="rId5" action="ppaction://hlinksldjump"/>
            <a:extLst>
              <a:ext uri="{FF2B5EF4-FFF2-40B4-BE49-F238E27FC236}">
                <a16:creationId xmlns:a16="http://schemas.microsoft.com/office/drawing/2014/main" id="{EB170352-AA98-4841-A47B-5DF5A0931853}"/>
              </a:ext>
            </a:extLst>
          </p:cNvPr>
          <p:cNvSpPr txBox="1"/>
          <p:nvPr/>
        </p:nvSpPr>
        <p:spPr>
          <a:xfrm rot="2580734">
            <a:off x="3967818" y="2907842"/>
            <a:ext cx="1506021" cy="1457431"/>
          </a:xfrm>
          <a:prstGeom prst="rect">
            <a:avLst/>
          </a:prstGeom>
          <a:solidFill>
            <a:srgbClr val="FFECB2"/>
          </a:solidFill>
        </p:spPr>
        <p:txBody>
          <a:bodyPr wrap="square" rtlCol="0">
            <a:spAutoFit/>
          </a:bodyPr>
          <a:lstStyle/>
          <a:p>
            <a:endParaRPr lang="hu-HU" dirty="0"/>
          </a:p>
        </p:txBody>
      </p:sp>
      <p:pic>
        <p:nvPicPr>
          <p:cNvPr id="12" name="Tartalom helye 4" descr="Hullám egyszínű kitöltéssel">
            <a:hlinkClick r:id="rId5" action="ppaction://hlinksldjump"/>
            <a:extLst>
              <a:ext uri="{FF2B5EF4-FFF2-40B4-BE49-F238E27FC236}">
                <a16:creationId xmlns:a16="http://schemas.microsoft.com/office/drawing/2014/main" id="{17AC5A48-1DD4-4EB7-8D61-8ADE1F0CA347}"/>
              </a:ext>
            </a:extLst>
          </p:cNvPr>
          <p:cNvPicPr>
            <a:picLocks noGrp="1" noChangeAspect="1"/>
          </p:cNvPicPr>
          <p:nvPr>
            <p:ph idx="1"/>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63628" y="3158253"/>
            <a:ext cx="914400" cy="914400"/>
          </a:xfrm>
          <a:noFill/>
        </p:spPr>
      </p:pic>
      <p:sp>
        <p:nvSpPr>
          <p:cNvPr id="13" name="Szövegdoboz 12">
            <a:hlinkClick r:id="rId8" action="ppaction://hlinksldjump"/>
            <a:extLst>
              <a:ext uri="{FF2B5EF4-FFF2-40B4-BE49-F238E27FC236}">
                <a16:creationId xmlns:a16="http://schemas.microsoft.com/office/drawing/2014/main" id="{79A2C95E-9758-4334-80AF-A9641EBC903F}"/>
              </a:ext>
            </a:extLst>
          </p:cNvPr>
          <p:cNvSpPr txBox="1"/>
          <p:nvPr/>
        </p:nvSpPr>
        <p:spPr>
          <a:xfrm rot="2580734">
            <a:off x="6938375" y="2907842"/>
            <a:ext cx="1506021" cy="1457431"/>
          </a:xfrm>
          <a:prstGeom prst="rect">
            <a:avLst/>
          </a:prstGeom>
          <a:solidFill>
            <a:srgbClr val="A0B6E0"/>
          </a:solidFill>
        </p:spPr>
        <p:txBody>
          <a:bodyPr wrap="square" rtlCol="0">
            <a:spAutoFit/>
          </a:bodyPr>
          <a:lstStyle/>
          <a:p>
            <a:endParaRPr lang="hu-HU" dirty="0"/>
          </a:p>
        </p:txBody>
      </p:sp>
      <p:pic>
        <p:nvPicPr>
          <p:cNvPr id="14" name="Ábra 13" descr="Szeles egyszínű kitöltéssel">
            <a:hlinkClick r:id="rId8" action="ppaction://hlinksldjump"/>
            <a:extLst>
              <a:ext uri="{FF2B5EF4-FFF2-40B4-BE49-F238E27FC236}">
                <a16:creationId xmlns:a16="http://schemas.microsoft.com/office/drawing/2014/main" id="{1F2CD555-6A1D-473E-9F8B-271086584BC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51502" y="3130152"/>
            <a:ext cx="914400" cy="914400"/>
          </a:xfrm>
          <a:prstGeom prst="rect">
            <a:avLst/>
          </a:prstGeom>
        </p:spPr>
      </p:pic>
      <p:sp>
        <p:nvSpPr>
          <p:cNvPr id="15" name="Szövegdoboz 14">
            <a:hlinkClick r:id="rId11" action="ppaction://hlinksldjump"/>
            <a:extLst>
              <a:ext uri="{FF2B5EF4-FFF2-40B4-BE49-F238E27FC236}">
                <a16:creationId xmlns:a16="http://schemas.microsoft.com/office/drawing/2014/main" id="{E33A85E5-2678-4036-8ECF-1B3AC7804001}"/>
              </a:ext>
            </a:extLst>
          </p:cNvPr>
          <p:cNvSpPr txBox="1"/>
          <p:nvPr/>
        </p:nvSpPr>
        <p:spPr>
          <a:xfrm rot="2580734">
            <a:off x="9736351" y="2890847"/>
            <a:ext cx="1506021" cy="1457431"/>
          </a:xfrm>
          <a:prstGeom prst="rect">
            <a:avLst/>
          </a:prstGeom>
          <a:solidFill>
            <a:srgbClr val="FFECB2"/>
          </a:solidFill>
        </p:spPr>
        <p:txBody>
          <a:bodyPr wrap="square" rtlCol="0">
            <a:spAutoFit/>
          </a:bodyPr>
          <a:lstStyle/>
          <a:p>
            <a:endParaRPr lang="hu-HU" dirty="0"/>
          </a:p>
        </p:txBody>
      </p:sp>
      <p:pic>
        <p:nvPicPr>
          <p:cNvPr id="16" name="Ábra 15" descr="Máglya egyszínű kitöltéssel">
            <a:hlinkClick r:id="rId11" action="ppaction://hlinksldjump"/>
            <a:extLst>
              <a:ext uri="{FF2B5EF4-FFF2-40B4-BE49-F238E27FC236}">
                <a16:creationId xmlns:a16="http://schemas.microsoft.com/office/drawing/2014/main" id="{D1E33A9D-3C4B-45C1-B049-9441B509F2A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032161" y="3091032"/>
            <a:ext cx="914400" cy="914400"/>
          </a:xfrm>
          <a:prstGeom prst="rect">
            <a:avLst/>
          </a:prstGeom>
        </p:spPr>
      </p:pic>
      <p:sp>
        <p:nvSpPr>
          <p:cNvPr id="17" name="Szövegdoboz 16">
            <a:hlinkClick r:id="rId14" action="ppaction://hlinksldjump"/>
            <a:extLst>
              <a:ext uri="{FF2B5EF4-FFF2-40B4-BE49-F238E27FC236}">
                <a16:creationId xmlns:a16="http://schemas.microsoft.com/office/drawing/2014/main" id="{8B31AE5E-7230-4A7D-AB9E-6DB22C84D2C5}"/>
              </a:ext>
            </a:extLst>
          </p:cNvPr>
          <p:cNvSpPr txBox="1"/>
          <p:nvPr/>
        </p:nvSpPr>
        <p:spPr>
          <a:xfrm rot="2580734">
            <a:off x="2441253" y="4629349"/>
            <a:ext cx="1506021" cy="1457431"/>
          </a:xfrm>
          <a:prstGeom prst="rect">
            <a:avLst/>
          </a:prstGeom>
          <a:solidFill>
            <a:srgbClr val="B6C3DC"/>
          </a:solidFill>
        </p:spPr>
        <p:txBody>
          <a:bodyPr wrap="square" rtlCol="0">
            <a:spAutoFit/>
          </a:bodyPr>
          <a:lstStyle/>
          <a:p>
            <a:endParaRPr lang="hu-HU" dirty="0"/>
          </a:p>
        </p:txBody>
      </p:sp>
      <p:pic>
        <p:nvPicPr>
          <p:cNvPr id="18" name="Ábra 17" descr="Horgony egyszínű kitöltéssel">
            <a:hlinkClick r:id="rId15" action="ppaction://hlinksldjump"/>
            <a:extLst>
              <a:ext uri="{FF2B5EF4-FFF2-40B4-BE49-F238E27FC236}">
                <a16:creationId xmlns:a16="http://schemas.microsoft.com/office/drawing/2014/main" id="{7066EAE1-2DF8-4C3A-B615-6BE5A3AF0C85}"/>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720390" y="4835164"/>
            <a:ext cx="914400" cy="914400"/>
          </a:xfrm>
          <a:prstGeom prst="rect">
            <a:avLst/>
          </a:prstGeom>
        </p:spPr>
      </p:pic>
      <p:sp>
        <p:nvSpPr>
          <p:cNvPr id="19" name="Szövegdoboz 18">
            <a:hlinkClick r:id="rId18" action="ppaction://hlinksldjump"/>
            <a:extLst>
              <a:ext uri="{FF2B5EF4-FFF2-40B4-BE49-F238E27FC236}">
                <a16:creationId xmlns:a16="http://schemas.microsoft.com/office/drawing/2014/main" id="{B4D44E50-103E-4F72-B5F9-52AE1B90C51D}"/>
              </a:ext>
            </a:extLst>
          </p:cNvPr>
          <p:cNvSpPr txBox="1"/>
          <p:nvPr/>
        </p:nvSpPr>
        <p:spPr>
          <a:xfrm rot="2580734">
            <a:off x="5580875" y="4563649"/>
            <a:ext cx="1506021" cy="1457431"/>
          </a:xfrm>
          <a:prstGeom prst="rect">
            <a:avLst/>
          </a:prstGeom>
          <a:solidFill>
            <a:srgbClr val="FFDE7C"/>
          </a:solidFill>
        </p:spPr>
        <p:txBody>
          <a:bodyPr wrap="square" rtlCol="0">
            <a:spAutoFit/>
          </a:bodyPr>
          <a:lstStyle/>
          <a:p>
            <a:endParaRPr lang="hu-HU" dirty="0"/>
          </a:p>
        </p:txBody>
      </p:sp>
      <p:pic>
        <p:nvPicPr>
          <p:cNvPr id="20" name="Ábra 19" descr="Trópus egyszínű kitöltéssel">
            <a:hlinkClick r:id="rId19" action="ppaction://hlinksldjump"/>
            <a:extLst>
              <a:ext uri="{FF2B5EF4-FFF2-40B4-BE49-F238E27FC236}">
                <a16:creationId xmlns:a16="http://schemas.microsoft.com/office/drawing/2014/main" id="{43FEF9D1-11B5-4D8A-BF6A-87316141BDF6}"/>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855025" y="4815566"/>
            <a:ext cx="914400" cy="914400"/>
          </a:xfrm>
          <a:prstGeom prst="rect">
            <a:avLst/>
          </a:prstGeom>
        </p:spPr>
      </p:pic>
      <p:sp>
        <p:nvSpPr>
          <p:cNvPr id="21" name="Szövegdoboz 20">
            <a:hlinkClick r:id="rId3" action="ppaction://hlinksldjump"/>
            <a:extLst>
              <a:ext uri="{FF2B5EF4-FFF2-40B4-BE49-F238E27FC236}">
                <a16:creationId xmlns:a16="http://schemas.microsoft.com/office/drawing/2014/main" id="{6CBB3E40-A6F8-4331-96BD-063CE5379281}"/>
              </a:ext>
            </a:extLst>
          </p:cNvPr>
          <p:cNvSpPr txBox="1"/>
          <p:nvPr/>
        </p:nvSpPr>
        <p:spPr>
          <a:xfrm rot="2580734">
            <a:off x="8431047" y="4594479"/>
            <a:ext cx="1506021" cy="1457431"/>
          </a:xfrm>
          <a:prstGeom prst="rect">
            <a:avLst/>
          </a:prstGeom>
          <a:solidFill>
            <a:srgbClr val="C7D4ED"/>
          </a:solidFill>
        </p:spPr>
        <p:txBody>
          <a:bodyPr wrap="square" rtlCol="0">
            <a:spAutoFit/>
          </a:bodyPr>
          <a:lstStyle/>
          <a:p>
            <a:endParaRPr lang="hu-HU" dirty="0"/>
          </a:p>
        </p:txBody>
      </p:sp>
      <p:pic>
        <p:nvPicPr>
          <p:cNvPr id="22" name="Ábra 21" descr="Bilincs egyszínű kitöltéssel">
            <a:hlinkClick r:id="rId22" action="ppaction://hlinksldjump"/>
            <a:extLst>
              <a:ext uri="{FF2B5EF4-FFF2-40B4-BE49-F238E27FC236}">
                <a16:creationId xmlns:a16="http://schemas.microsoft.com/office/drawing/2014/main" id="{828FAEDB-00C9-4EC3-9E8E-57846E6B396B}"/>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739090" y="4798606"/>
            <a:ext cx="914400" cy="914400"/>
          </a:xfrm>
          <a:prstGeom prst="rect">
            <a:avLst/>
          </a:prstGeom>
        </p:spPr>
      </p:pic>
    </p:spTree>
    <p:extLst>
      <p:ext uri="{BB962C8B-B14F-4D97-AF65-F5344CB8AC3E}">
        <p14:creationId xmlns:p14="http://schemas.microsoft.com/office/powerpoint/2010/main" val="4149713859"/>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ppt_w</p:attrName>
                                        </p:attrNameLst>
                                      </p:cBhvr>
                                      <p:tavLst>
                                        <p:tav tm="0" fmla="#ppt_w*sin(2.5*pi*$)">
                                          <p:val>
                                            <p:fltVal val="0"/>
                                          </p:val>
                                        </p:tav>
                                        <p:tav tm="100000">
                                          <p:val>
                                            <p:fltVal val="1"/>
                                          </p:val>
                                        </p:tav>
                                      </p:tavLst>
                                    </p:anim>
                                    <p:anim calcmode="lin" valueType="num">
                                      <p:cBhvr>
                                        <p:cTn id="14" dur="2000" fill="hold"/>
                                        <p:tgtEl>
                                          <p:spTgt spid="12"/>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ppt_w</p:attrName>
                                        </p:attrNameLst>
                                      </p:cBhvr>
                                      <p:tavLst>
                                        <p:tav tm="0" fmla="#ppt_w*sin(2.5*pi*$)">
                                          <p:val>
                                            <p:fltVal val="0"/>
                                          </p:val>
                                        </p:tav>
                                        <p:tav tm="100000">
                                          <p:val>
                                            <p:fltVal val="1"/>
                                          </p:val>
                                        </p:tav>
                                      </p:tavLst>
                                    </p:anim>
                                    <p:anim calcmode="lin" valueType="num">
                                      <p:cBhvr>
                                        <p:cTn id="24" dur="2000" fill="hold"/>
                                        <p:tgtEl>
                                          <p:spTgt spid="14"/>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anim calcmode="lin" valueType="num">
                                      <p:cBhvr>
                                        <p:cTn id="28" dur="2000" fill="hold"/>
                                        <p:tgtEl>
                                          <p:spTgt spid="15"/>
                                        </p:tgtEl>
                                        <p:attrNameLst>
                                          <p:attrName>ppt_w</p:attrName>
                                        </p:attrNameLst>
                                      </p:cBhvr>
                                      <p:tavLst>
                                        <p:tav tm="0" fmla="#ppt_w*sin(2.5*pi*$)">
                                          <p:val>
                                            <p:fltVal val="0"/>
                                          </p:val>
                                        </p:tav>
                                        <p:tav tm="100000">
                                          <p:val>
                                            <p:fltVal val="1"/>
                                          </p:val>
                                        </p:tav>
                                      </p:tavLst>
                                    </p:anim>
                                    <p:anim calcmode="lin" valueType="num">
                                      <p:cBhvr>
                                        <p:cTn id="29" dur="2000" fill="hold"/>
                                        <p:tgtEl>
                                          <p:spTgt spid="15"/>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anim calcmode="lin" valueType="num">
                                      <p:cBhvr>
                                        <p:cTn id="33" dur="2000" fill="hold"/>
                                        <p:tgtEl>
                                          <p:spTgt spid="16"/>
                                        </p:tgtEl>
                                        <p:attrNameLst>
                                          <p:attrName>ppt_w</p:attrName>
                                        </p:attrNameLst>
                                      </p:cBhvr>
                                      <p:tavLst>
                                        <p:tav tm="0" fmla="#ppt_w*sin(2.5*pi*$)">
                                          <p:val>
                                            <p:fltVal val="0"/>
                                          </p:val>
                                        </p:tav>
                                        <p:tav tm="100000">
                                          <p:val>
                                            <p:fltVal val="1"/>
                                          </p:val>
                                        </p:tav>
                                      </p:tavLst>
                                    </p:anim>
                                    <p:anim calcmode="lin" valueType="num">
                                      <p:cBhvr>
                                        <p:cTn id="34" dur="2000" fill="hold"/>
                                        <p:tgtEl>
                                          <p:spTgt spid="16"/>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anim calcmode="lin" valueType="num">
                                      <p:cBhvr>
                                        <p:cTn id="38" dur="2000" fill="hold"/>
                                        <p:tgtEl>
                                          <p:spTgt spid="17"/>
                                        </p:tgtEl>
                                        <p:attrNameLst>
                                          <p:attrName>ppt_w</p:attrName>
                                        </p:attrNameLst>
                                      </p:cBhvr>
                                      <p:tavLst>
                                        <p:tav tm="0" fmla="#ppt_w*sin(2.5*pi*$)">
                                          <p:val>
                                            <p:fltVal val="0"/>
                                          </p:val>
                                        </p:tav>
                                        <p:tav tm="100000">
                                          <p:val>
                                            <p:fltVal val="1"/>
                                          </p:val>
                                        </p:tav>
                                      </p:tavLst>
                                    </p:anim>
                                    <p:anim calcmode="lin" valueType="num">
                                      <p:cBhvr>
                                        <p:cTn id="39" dur="2000" fill="hold"/>
                                        <p:tgtEl>
                                          <p:spTgt spid="17"/>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anim calcmode="lin" valueType="num">
                                      <p:cBhvr>
                                        <p:cTn id="43" dur="2000" fill="hold"/>
                                        <p:tgtEl>
                                          <p:spTgt spid="18"/>
                                        </p:tgtEl>
                                        <p:attrNameLst>
                                          <p:attrName>ppt_w</p:attrName>
                                        </p:attrNameLst>
                                      </p:cBhvr>
                                      <p:tavLst>
                                        <p:tav tm="0" fmla="#ppt_w*sin(2.5*pi*$)">
                                          <p:val>
                                            <p:fltVal val="0"/>
                                          </p:val>
                                        </p:tav>
                                        <p:tav tm="100000">
                                          <p:val>
                                            <p:fltVal val="1"/>
                                          </p:val>
                                        </p:tav>
                                      </p:tavLst>
                                    </p:anim>
                                    <p:anim calcmode="lin" valueType="num">
                                      <p:cBhvr>
                                        <p:cTn id="44" dur="2000" fill="hold"/>
                                        <p:tgtEl>
                                          <p:spTgt spid="18"/>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anim calcmode="lin" valueType="num">
                                      <p:cBhvr>
                                        <p:cTn id="48" dur="2000" fill="hold"/>
                                        <p:tgtEl>
                                          <p:spTgt spid="19"/>
                                        </p:tgtEl>
                                        <p:attrNameLst>
                                          <p:attrName>ppt_w</p:attrName>
                                        </p:attrNameLst>
                                      </p:cBhvr>
                                      <p:tavLst>
                                        <p:tav tm="0" fmla="#ppt_w*sin(2.5*pi*$)">
                                          <p:val>
                                            <p:fltVal val="0"/>
                                          </p:val>
                                        </p:tav>
                                        <p:tav tm="100000">
                                          <p:val>
                                            <p:fltVal val="1"/>
                                          </p:val>
                                        </p:tav>
                                      </p:tavLst>
                                    </p:anim>
                                    <p:anim calcmode="lin" valueType="num">
                                      <p:cBhvr>
                                        <p:cTn id="49" dur="2000" fill="hold"/>
                                        <p:tgtEl>
                                          <p:spTgt spid="19"/>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2000"/>
                                        <p:tgtEl>
                                          <p:spTgt spid="20"/>
                                        </p:tgtEl>
                                      </p:cBhvr>
                                    </p:animEffect>
                                    <p:anim calcmode="lin" valueType="num">
                                      <p:cBhvr>
                                        <p:cTn id="53" dur="2000" fill="hold"/>
                                        <p:tgtEl>
                                          <p:spTgt spid="20"/>
                                        </p:tgtEl>
                                        <p:attrNameLst>
                                          <p:attrName>ppt_w</p:attrName>
                                        </p:attrNameLst>
                                      </p:cBhvr>
                                      <p:tavLst>
                                        <p:tav tm="0" fmla="#ppt_w*sin(2.5*pi*$)">
                                          <p:val>
                                            <p:fltVal val="0"/>
                                          </p:val>
                                        </p:tav>
                                        <p:tav tm="100000">
                                          <p:val>
                                            <p:fltVal val="1"/>
                                          </p:val>
                                        </p:tav>
                                      </p:tavLst>
                                    </p:anim>
                                    <p:anim calcmode="lin" valueType="num">
                                      <p:cBhvr>
                                        <p:cTn id="54" dur="2000" fill="hold"/>
                                        <p:tgtEl>
                                          <p:spTgt spid="20"/>
                                        </p:tgtEl>
                                        <p:attrNameLst>
                                          <p:attrName>ppt_h</p:attrName>
                                        </p:attrNameLst>
                                      </p:cBhvr>
                                      <p:tavLst>
                                        <p:tav tm="0">
                                          <p:val>
                                            <p:strVal val="#ppt_h"/>
                                          </p:val>
                                        </p:tav>
                                        <p:tav tm="100000">
                                          <p:val>
                                            <p:strVal val="#ppt_h"/>
                                          </p:val>
                                        </p:tav>
                                      </p:tavLst>
                                    </p:anim>
                                  </p:childTnLst>
                                </p:cTn>
                              </p:par>
                              <p:par>
                                <p:cTn id="55" presetID="45"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0"/>
                                        <p:tgtEl>
                                          <p:spTgt spid="21"/>
                                        </p:tgtEl>
                                      </p:cBhvr>
                                    </p:animEffect>
                                    <p:anim calcmode="lin" valueType="num">
                                      <p:cBhvr>
                                        <p:cTn id="58" dur="2000" fill="hold"/>
                                        <p:tgtEl>
                                          <p:spTgt spid="21"/>
                                        </p:tgtEl>
                                        <p:attrNameLst>
                                          <p:attrName>ppt_w</p:attrName>
                                        </p:attrNameLst>
                                      </p:cBhvr>
                                      <p:tavLst>
                                        <p:tav tm="0" fmla="#ppt_w*sin(2.5*pi*$)">
                                          <p:val>
                                            <p:fltVal val="0"/>
                                          </p:val>
                                        </p:tav>
                                        <p:tav tm="100000">
                                          <p:val>
                                            <p:fltVal val="1"/>
                                          </p:val>
                                        </p:tav>
                                      </p:tavLst>
                                    </p:anim>
                                    <p:anim calcmode="lin" valueType="num">
                                      <p:cBhvr>
                                        <p:cTn id="59" dur="2000" fill="hold"/>
                                        <p:tgtEl>
                                          <p:spTgt spid="21"/>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2000"/>
                                        <p:tgtEl>
                                          <p:spTgt spid="22"/>
                                        </p:tgtEl>
                                      </p:cBhvr>
                                    </p:animEffect>
                                    <p:anim calcmode="lin" valueType="num">
                                      <p:cBhvr>
                                        <p:cTn id="63" dur="2000" fill="hold"/>
                                        <p:tgtEl>
                                          <p:spTgt spid="22"/>
                                        </p:tgtEl>
                                        <p:attrNameLst>
                                          <p:attrName>ppt_w</p:attrName>
                                        </p:attrNameLst>
                                      </p:cBhvr>
                                      <p:tavLst>
                                        <p:tav tm="0" fmla="#ppt_w*sin(2.5*pi*$)">
                                          <p:val>
                                            <p:fltVal val="0"/>
                                          </p:val>
                                        </p:tav>
                                        <p:tav tm="100000">
                                          <p:val>
                                            <p:fltVal val="1"/>
                                          </p:val>
                                        </p:tav>
                                      </p:tavLst>
                                    </p:anim>
                                    <p:anim calcmode="lin" valueType="num">
                                      <p:cBhvr>
                                        <p:cTn id="64"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7" grpId="0" animBg="1"/>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Kép 27" descr="A képen égbolt, víz, kültéri, óceán látható&#10;&#10;Automatikusan generált leírás">
            <a:extLst>
              <a:ext uri="{FF2B5EF4-FFF2-40B4-BE49-F238E27FC236}">
                <a16:creationId xmlns:a16="http://schemas.microsoft.com/office/drawing/2014/main" id="{5B58B34C-3FA6-491B-B436-13512CF37961}"/>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3" name="Cím 1">
            <a:extLst>
              <a:ext uri="{FF2B5EF4-FFF2-40B4-BE49-F238E27FC236}">
                <a16:creationId xmlns:a16="http://schemas.microsoft.com/office/drawing/2014/main" id="{D39DA9BB-6753-4CDF-8AE8-B1AE37B68A73}"/>
              </a:ext>
            </a:extLst>
          </p:cNvPr>
          <p:cNvSpPr>
            <a:spLocks noGrp="1"/>
          </p:cNvSpPr>
          <p:nvPr>
            <p:ph type="title"/>
          </p:nvPr>
        </p:nvSpPr>
        <p:spPr>
          <a:xfrm>
            <a:off x="943276" y="572701"/>
            <a:ext cx="9871598" cy="1193533"/>
          </a:xfrm>
        </p:spPr>
        <p:txBody>
          <a:bodyPr>
            <a:noAutofit/>
          </a:bodyPr>
          <a:lstStyle/>
          <a:p>
            <a:r>
              <a:rPr lang="hu-HU" sz="2400" dirty="0">
                <a:solidFill>
                  <a:srgbClr val="FFFFFF"/>
                </a:solidFill>
                <a:latin typeface="Arial" panose="020B0604020202020204" pitchFamily="34" charset="0"/>
                <a:cs typeface="Arial" panose="020B0604020202020204" pitchFamily="34" charset="0"/>
              </a:rPr>
              <a:t>		ApCsel 27,1.3–4.6–8</a:t>
            </a:r>
            <a:br>
              <a:rPr lang="hu-HU" sz="2400" dirty="0">
                <a:solidFill>
                  <a:srgbClr val="FFFFFF"/>
                </a:solidFill>
                <a:latin typeface="Arial" panose="020B0604020202020204" pitchFamily="34" charset="0"/>
                <a:cs typeface="Arial" panose="020B0604020202020204" pitchFamily="34" charset="0"/>
              </a:rPr>
            </a:br>
            <a:br>
              <a:rPr lang="hu-HU" sz="2400" dirty="0">
                <a:solidFill>
                  <a:srgbClr val="FFFFFF"/>
                </a:solidFill>
                <a:latin typeface="Arial" panose="020B0604020202020204" pitchFamily="34" charset="0"/>
                <a:cs typeface="Arial" panose="020B0604020202020204" pitchFamily="34" charset="0"/>
              </a:rPr>
            </a:br>
            <a:r>
              <a:rPr lang="hu-HU" sz="2400" dirty="0">
                <a:solidFill>
                  <a:srgbClr val="FFFFFF"/>
                </a:solidFill>
                <a:latin typeface="Arial" panose="020B0604020202020204" pitchFamily="34" charset="0"/>
                <a:cs typeface="Arial" panose="020B0604020202020204" pitchFamily="34" charset="0"/>
              </a:rPr>
              <a:t>Írj a szakaszból egy 2 mondatos facebook posztot, amit meg tudsz mutatni a többieknek, hogy összeálljon a történet!</a:t>
            </a:r>
          </a:p>
        </p:txBody>
      </p:sp>
      <p:sp>
        <p:nvSpPr>
          <p:cNvPr id="38"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artalom helye 2">
            <a:extLst>
              <a:ext uri="{FF2B5EF4-FFF2-40B4-BE49-F238E27FC236}">
                <a16:creationId xmlns:a16="http://schemas.microsoft.com/office/drawing/2014/main" id="{8EE79A53-8619-495B-A0BC-776B215998BA}"/>
              </a:ext>
            </a:extLst>
          </p:cNvPr>
          <p:cNvSpPr>
            <a:spLocks noGrp="1"/>
          </p:cNvSpPr>
          <p:nvPr>
            <p:ph idx="1"/>
          </p:nvPr>
        </p:nvSpPr>
        <p:spPr>
          <a:xfrm>
            <a:off x="943276" y="2017202"/>
            <a:ext cx="10410524" cy="4126782"/>
          </a:xfrm>
        </p:spPr>
        <p:txBody>
          <a:bodyPr>
            <a:normAutofit/>
          </a:bodyPr>
          <a:lstStyle/>
          <a:p>
            <a:pPr marL="0" indent="0" algn="just">
              <a:buNone/>
            </a:pPr>
            <a:r>
              <a:rPr lang="hu-HU" sz="2400" dirty="0">
                <a:solidFill>
                  <a:srgbClr val="FFFFFF"/>
                </a:solidFill>
                <a:latin typeface="Arial" panose="020B0604020202020204" pitchFamily="34" charset="0"/>
                <a:cs typeface="Arial" panose="020B0604020202020204" pitchFamily="34" charset="0"/>
              </a:rPr>
              <a:t>Miután úgy határoztak, hogy hajón Itáliába szállítanak bennünket, átadták Pált a többi fogollyal együtt a császári csapatból való Júliusz nevű századosnak. Másnap befutottunk </a:t>
            </a:r>
            <a:r>
              <a:rPr lang="hu-HU" sz="2400" dirty="0" err="1">
                <a:solidFill>
                  <a:srgbClr val="FFFFFF"/>
                </a:solidFill>
                <a:latin typeface="Arial" panose="020B0604020202020204" pitchFamily="34" charset="0"/>
                <a:cs typeface="Arial" panose="020B0604020202020204" pitchFamily="34" charset="0"/>
              </a:rPr>
              <a:t>Szidónba</a:t>
            </a:r>
            <a:r>
              <a:rPr lang="hu-HU" sz="2400" dirty="0">
                <a:solidFill>
                  <a:srgbClr val="FFFFFF"/>
                </a:solidFill>
                <a:latin typeface="Arial" panose="020B0604020202020204" pitchFamily="34" charset="0"/>
                <a:cs typeface="Arial" panose="020B0604020202020204" pitchFamily="34" charset="0"/>
              </a:rPr>
              <a:t>. Júliusz emberségesen bánt Pállal, és megengedte, hogy elmenjen barátaihoz, és azok gondoskodjanak róla. Onnan </a:t>
            </a:r>
            <a:r>
              <a:rPr lang="hu-HU" sz="2400" dirty="0" err="1">
                <a:solidFill>
                  <a:srgbClr val="FFFFFF"/>
                </a:solidFill>
                <a:latin typeface="Arial" panose="020B0604020202020204" pitchFamily="34" charset="0"/>
                <a:cs typeface="Arial" panose="020B0604020202020204" pitchFamily="34" charset="0"/>
              </a:rPr>
              <a:t>továbbindulva</a:t>
            </a:r>
            <a:r>
              <a:rPr lang="hu-HU" sz="2400" dirty="0">
                <a:solidFill>
                  <a:srgbClr val="FFFFFF"/>
                </a:solidFill>
                <a:latin typeface="Arial" panose="020B0604020202020204" pitchFamily="34" charset="0"/>
                <a:cs typeface="Arial" panose="020B0604020202020204" pitchFamily="34" charset="0"/>
              </a:rPr>
              <a:t> az ellenszél miatt Ciprus szélárnyékos oldalán hajóztunk el. Ott a százados egy Itáliába induló alexandriai hajót talált, és arra szállított át minket. Több napig tartó lassú hajózás után nagy nehezen jutottunk el </a:t>
            </a:r>
            <a:r>
              <a:rPr lang="hu-HU" sz="2400" dirty="0" err="1">
                <a:solidFill>
                  <a:srgbClr val="FFFFFF"/>
                </a:solidFill>
                <a:latin typeface="Arial" panose="020B0604020202020204" pitchFamily="34" charset="0"/>
                <a:cs typeface="Arial" panose="020B0604020202020204" pitchFamily="34" charset="0"/>
              </a:rPr>
              <a:t>Knidoszig</a:t>
            </a:r>
            <a:r>
              <a:rPr lang="hu-HU" sz="2400" dirty="0">
                <a:solidFill>
                  <a:srgbClr val="FFFFFF"/>
                </a:solidFill>
                <a:latin typeface="Arial" panose="020B0604020202020204" pitchFamily="34" charset="0"/>
                <a:cs typeface="Arial" panose="020B0604020202020204" pitchFamily="34" charset="0"/>
              </a:rPr>
              <a:t>; de a szél miatt nem tudtunk kikötni, ezért elhajóztunk Kréta szélárnyékos oldalán </a:t>
            </a:r>
            <a:r>
              <a:rPr lang="hu-HU" sz="2400" dirty="0" err="1">
                <a:solidFill>
                  <a:srgbClr val="FFFFFF"/>
                </a:solidFill>
                <a:latin typeface="Arial" panose="020B0604020202020204" pitchFamily="34" charset="0"/>
                <a:cs typeface="Arial" panose="020B0604020202020204" pitchFamily="34" charset="0"/>
              </a:rPr>
              <a:t>Szalmóné</a:t>
            </a:r>
            <a:r>
              <a:rPr lang="hu-HU" sz="2400" dirty="0">
                <a:solidFill>
                  <a:srgbClr val="FFFFFF"/>
                </a:solidFill>
                <a:latin typeface="Arial" panose="020B0604020202020204" pitchFamily="34" charset="0"/>
                <a:cs typeface="Arial" panose="020B0604020202020204" pitchFamily="34" charset="0"/>
              </a:rPr>
              <a:t> közelében. Nagy nehezen elhaladtunk mellette, és eljutottunk egy helyre, amelyet Szépkikötőnek neveznek, és amelyhez közel van </a:t>
            </a:r>
            <a:r>
              <a:rPr lang="hu-HU" sz="2400" dirty="0" err="1">
                <a:solidFill>
                  <a:srgbClr val="FFFFFF"/>
                </a:solidFill>
                <a:latin typeface="Arial" panose="020B0604020202020204" pitchFamily="34" charset="0"/>
                <a:cs typeface="Arial" panose="020B0604020202020204" pitchFamily="34" charset="0"/>
              </a:rPr>
              <a:t>Lászea</a:t>
            </a:r>
            <a:r>
              <a:rPr lang="hu-HU" sz="2400" dirty="0">
                <a:solidFill>
                  <a:srgbClr val="FFFFFF"/>
                </a:solidFill>
                <a:latin typeface="Arial" panose="020B0604020202020204" pitchFamily="34" charset="0"/>
                <a:cs typeface="Arial" panose="020B0604020202020204" pitchFamily="34" charset="0"/>
              </a:rPr>
              <a:t> városa.</a:t>
            </a:r>
          </a:p>
        </p:txBody>
      </p:sp>
      <p:pic>
        <p:nvPicPr>
          <p:cNvPr id="29" name="Tartalom helye 4" descr="Hullám egyszínű kitöltéssel">
            <a:extLst>
              <a:ext uri="{FF2B5EF4-FFF2-40B4-BE49-F238E27FC236}">
                <a16:creationId xmlns:a16="http://schemas.microsoft.com/office/drawing/2014/main" id="{E682E471-748B-45A9-B3B5-23F5A9A6D50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6174" y="321733"/>
            <a:ext cx="914400" cy="914400"/>
          </a:xfrm>
          <a:prstGeom prst="rect">
            <a:avLst/>
          </a:prstGeom>
          <a:noFill/>
        </p:spPr>
      </p:pic>
      <p:sp>
        <p:nvSpPr>
          <p:cNvPr id="33" name="Szövegdoboz 32">
            <a:extLst>
              <a:ext uri="{FF2B5EF4-FFF2-40B4-BE49-F238E27FC236}">
                <a16:creationId xmlns:a16="http://schemas.microsoft.com/office/drawing/2014/main" id="{7C1129C3-7287-4718-8798-481B2492957E}"/>
              </a:ext>
            </a:extLst>
          </p:cNvPr>
          <p:cNvSpPr txBox="1"/>
          <p:nvPr/>
        </p:nvSpPr>
        <p:spPr>
          <a:xfrm>
            <a:off x="1479967" y="6189078"/>
            <a:ext cx="5650264" cy="461665"/>
          </a:xfrm>
          <a:prstGeom prst="rect">
            <a:avLst/>
          </a:prstGeom>
          <a:noFill/>
        </p:spPr>
        <p:txBody>
          <a:bodyPr wrap="square" rtlCol="0">
            <a:spAutoFit/>
          </a:bodyPr>
          <a:lstStyle/>
          <a:p>
            <a:r>
              <a:rPr lang="hu-HU" sz="2400" dirty="0">
                <a:solidFill>
                  <a:schemeClr val="bg1"/>
                </a:solidFill>
                <a:latin typeface="Arial" panose="020B0604020202020204" pitchFamily="34" charset="0"/>
                <a:cs typeface="Arial" panose="020B0604020202020204" pitchFamily="34" charset="0"/>
              </a:rPr>
              <a:t>Kattints a nyílra a folytatáshoz!</a:t>
            </a:r>
          </a:p>
        </p:txBody>
      </p:sp>
      <p:pic>
        <p:nvPicPr>
          <p:cNvPr id="35" name="Ábra 34" descr="Nyíl: egyenes egyszínű kitöltéssel">
            <a:hlinkClick r:id="rId5" action="ppaction://hlinksldjump"/>
            <a:extLst>
              <a:ext uri="{FF2B5EF4-FFF2-40B4-BE49-F238E27FC236}">
                <a16:creationId xmlns:a16="http://schemas.microsoft.com/office/drawing/2014/main" id="{783DFBA4-6AF4-461A-AF4A-366B1653B5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119395" y="5819651"/>
            <a:ext cx="1233606" cy="1233606"/>
          </a:xfrm>
          <a:prstGeom prst="rect">
            <a:avLst/>
          </a:prstGeom>
        </p:spPr>
      </p:pic>
      <p:pic>
        <p:nvPicPr>
          <p:cNvPr id="37" name="Kép 36">
            <a:extLst>
              <a:ext uri="{FF2B5EF4-FFF2-40B4-BE49-F238E27FC236}">
                <a16:creationId xmlns:a16="http://schemas.microsoft.com/office/drawing/2014/main" id="{1D86C120-E30F-4459-A038-8A49A452E73C}"/>
              </a:ext>
            </a:extLst>
          </p:cNvPr>
          <p:cNvPicPr>
            <a:picLocks noChangeAspect="1"/>
          </p:cNvPicPr>
          <p:nvPr/>
        </p:nvPicPr>
        <p:blipFill rotWithShape="1">
          <a:blip r:embed="rId8"/>
          <a:srcRect l="1077" t="887" r="2783" b="-887"/>
          <a:stretch/>
        </p:blipFill>
        <p:spPr>
          <a:xfrm>
            <a:off x="10819437" y="-1"/>
            <a:ext cx="1368000" cy="1368000"/>
          </a:xfrm>
          <a:prstGeom prst="rect">
            <a:avLst/>
          </a:prstGeom>
        </p:spPr>
      </p:pic>
    </p:spTree>
    <p:extLst>
      <p:ext uri="{BB962C8B-B14F-4D97-AF65-F5344CB8AC3E}">
        <p14:creationId xmlns:p14="http://schemas.microsoft.com/office/powerpoint/2010/main" val="151105424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9000"/>
                                  </p:iterate>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par>
                          <p:cTn id="8" fill="hold">
                            <p:stCondLst>
                              <p:cond delay="30335"/>
                            </p:stCondLst>
                            <p:childTnLst>
                              <p:par>
                                <p:cTn id="9" presetID="3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1000" fill="hold"/>
                                        <p:tgtEl>
                                          <p:spTgt spid="33"/>
                                        </p:tgtEl>
                                        <p:attrNameLst>
                                          <p:attrName>ppt_w</p:attrName>
                                        </p:attrNameLst>
                                      </p:cBhvr>
                                      <p:tavLst>
                                        <p:tav tm="0">
                                          <p:val>
                                            <p:fltVal val="0"/>
                                          </p:val>
                                        </p:tav>
                                        <p:tav tm="100000">
                                          <p:val>
                                            <p:strVal val="#ppt_w"/>
                                          </p:val>
                                        </p:tav>
                                      </p:tavLst>
                                    </p:anim>
                                    <p:anim calcmode="lin" valueType="num">
                                      <p:cBhvr>
                                        <p:cTn id="12" dur="1000" fill="hold"/>
                                        <p:tgtEl>
                                          <p:spTgt spid="33"/>
                                        </p:tgtEl>
                                        <p:attrNameLst>
                                          <p:attrName>ppt_h</p:attrName>
                                        </p:attrNameLst>
                                      </p:cBhvr>
                                      <p:tavLst>
                                        <p:tav tm="0">
                                          <p:val>
                                            <p:fltVal val="0"/>
                                          </p:val>
                                        </p:tav>
                                        <p:tav tm="100000">
                                          <p:val>
                                            <p:strVal val="#ppt_h"/>
                                          </p:val>
                                        </p:tav>
                                      </p:tavLst>
                                    </p:anim>
                                    <p:anim calcmode="lin" valueType="num">
                                      <p:cBhvr>
                                        <p:cTn id="13" dur="1000" fill="hold"/>
                                        <p:tgtEl>
                                          <p:spTgt spid="33"/>
                                        </p:tgtEl>
                                        <p:attrNameLst>
                                          <p:attrName>style.rotation</p:attrName>
                                        </p:attrNameLst>
                                      </p:cBhvr>
                                      <p:tavLst>
                                        <p:tav tm="0">
                                          <p:val>
                                            <p:fltVal val="90"/>
                                          </p:val>
                                        </p:tav>
                                        <p:tav tm="100000">
                                          <p:val>
                                            <p:fltVal val="0"/>
                                          </p:val>
                                        </p:tav>
                                      </p:tavLst>
                                    </p:anim>
                                    <p:animEffect transition="in" filter="fade">
                                      <p:cBhvr>
                                        <p:cTn id="14" dur="1000"/>
                                        <p:tgtEl>
                                          <p:spTgt spid="33"/>
                                        </p:tgtEl>
                                      </p:cBhvr>
                                    </p:animEffect>
                                  </p:childTnLst>
                                </p:cTn>
                              </p:par>
                              <p:par>
                                <p:cTn id="15" presetID="3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fltVal val="0"/>
                                          </p:val>
                                        </p:tav>
                                        <p:tav tm="100000">
                                          <p:val>
                                            <p:strVal val="#ppt_w"/>
                                          </p:val>
                                        </p:tav>
                                      </p:tavLst>
                                    </p:anim>
                                    <p:anim calcmode="lin" valueType="num">
                                      <p:cBhvr>
                                        <p:cTn id="18" dur="1000" fill="hold"/>
                                        <p:tgtEl>
                                          <p:spTgt spid="35"/>
                                        </p:tgtEl>
                                        <p:attrNameLst>
                                          <p:attrName>ppt_h</p:attrName>
                                        </p:attrNameLst>
                                      </p:cBhvr>
                                      <p:tavLst>
                                        <p:tav tm="0">
                                          <p:val>
                                            <p:fltVal val="0"/>
                                          </p:val>
                                        </p:tav>
                                        <p:tav tm="100000">
                                          <p:val>
                                            <p:strVal val="#ppt_h"/>
                                          </p:val>
                                        </p:tav>
                                      </p:tavLst>
                                    </p:anim>
                                    <p:anim calcmode="lin" valueType="num">
                                      <p:cBhvr>
                                        <p:cTn id="19" dur="1000" fill="hold"/>
                                        <p:tgtEl>
                                          <p:spTgt spid="35"/>
                                        </p:tgtEl>
                                        <p:attrNameLst>
                                          <p:attrName>style.rotation</p:attrName>
                                        </p:attrNameLst>
                                      </p:cBhvr>
                                      <p:tavLst>
                                        <p:tav tm="0">
                                          <p:val>
                                            <p:fltVal val="90"/>
                                          </p:val>
                                        </p:tav>
                                        <p:tav tm="100000">
                                          <p:val>
                                            <p:fltVal val="0"/>
                                          </p:val>
                                        </p:tav>
                                      </p:tavLst>
                                    </p:anim>
                                    <p:animEffect transition="in" filter="fade">
                                      <p:cBhvr>
                                        <p:cTn id="2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4">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Kép 2" descr="A képen víz, égbolt, kültéri, természet látható&#10;&#10;Automatikusan generált leírás">
            <a:extLst>
              <a:ext uri="{FF2B5EF4-FFF2-40B4-BE49-F238E27FC236}">
                <a16:creationId xmlns:a16="http://schemas.microsoft.com/office/drawing/2014/main" id="{B3632721-4E47-4CC0-AB94-B909C1FBCA75}"/>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3" name="Cím 1">
            <a:extLst>
              <a:ext uri="{FF2B5EF4-FFF2-40B4-BE49-F238E27FC236}">
                <a16:creationId xmlns:a16="http://schemas.microsoft.com/office/drawing/2014/main" id="{D39DA9BB-6753-4CDF-8AE8-B1AE37B68A73}"/>
              </a:ext>
            </a:extLst>
          </p:cNvPr>
          <p:cNvSpPr>
            <a:spLocks noGrp="1"/>
          </p:cNvSpPr>
          <p:nvPr>
            <p:ph type="title"/>
          </p:nvPr>
        </p:nvSpPr>
        <p:spPr>
          <a:xfrm>
            <a:off x="943276" y="536250"/>
            <a:ext cx="9737468" cy="1193533"/>
          </a:xfrm>
        </p:spPr>
        <p:txBody>
          <a:bodyPr>
            <a:normAutofit fontScale="90000"/>
          </a:bodyPr>
          <a:lstStyle/>
          <a:p>
            <a:r>
              <a:rPr lang="hu-HU" sz="1800" dirty="0">
                <a:solidFill>
                  <a:srgbClr val="FFFFFF"/>
                </a:solidFill>
                <a:latin typeface="Arial" panose="020B0604020202020204" pitchFamily="34" charset="0"/>
                <a:cs typeface="Arial" panose="020B0604020202020204" pitchFamily="34" charset="0"/>
              </a:rPr>
              <a:t>	</a:t>
            </a:r>
            <a:r>
              <a:rPr lang="hu-HU" sz="2400" dirty="0">
                <a:solidFill>
                  <a:srgbClr val="FFFFFF"/>
                </a:solidFill>
                <a:latin typeface="Arial" panose="020B0604020202020204" pitchFamily="34" charset="0"/>
                <a:cs typeface="Arial" panose="020B0604020202020204" pitchFamily="34" charset="0"/>
              </a:rPr>
              <a:t>	</a:t>
            </a:r>
            <a:r>
              <a:rPr lang="hu-HU" sz="2400" dirty="0">
                <a:solidFill>
                  <a:schemeClr val="bg1"/>
                </a:solidFill>
                <a:latin typeface="Arial" panose="020B0604020202020204" pitchFamily="34" charset="0"/>
                <a:cs typeface="Arial" panose="020B0604020202020204" pitchFamily="34" charset="0"/>
              </a:rPr>
              <a:t> </a:t>
            </a:r>
            <a:r>
              <a:rPr lang="hu-HU" sz="2700" dirty="0">
                <a:solidFill>
                  <a:schemeClr val="bg1"/>
                </a:solidFill>
                <a:latin typeface="Arial" panose="020B0604020202020204" pitchFamily="34" charset="0"/>
                <a:cs typeface="Arial" panose="020B0604020202020204" pitchFamily="34" charset="0"/>
              </a:rPr>
              <a:t>ApCsel 27,9–13</a:t>
            </a:r>
            <a:br>
              <a:rPr lang="hu-HU" sz="2700" dirty="0">
                <a:solidFill>
                  <a:srgbClr val="FFFFFF"/>
                </a:solidFill>
                <a:latin typeface="Arial" panose="020B0604020202020204" pitchFamily="34" charset="0"/>
                <a:cs typeface="Arial" panose="020B0604020202020204" pitchFamily="34" charset="0"/>
              </a:rPr>
            </a:br>
            <a:br>
              <a:rPr lang="hu-HU" sz="2700" dirty="0">
                <a:solidFill>
                  <a:srgbClr val="FFFFFF"/>
                </a:solidFill>
                <a:latin typeface="Arial" panose="020B0604020202020204" pitchFamily="34" charset="0"/>
                <a:cs typeface="Arial" panose="020B0604020202020204" pitchFamily="34" charset="0"/>
              </a:rPr>
            </a:br>
            <a:r>
              <a:rPr lang="hu-HU" sz="2700" dirty="0">
                <a:solidFill>
                  <a:srgbClr val="FFFFFF"/>
                </a:solidFill>
                <a:latin typeface="Arial" panose="020B0604020202020204" pitchFamily="34" charset="0"/>
                <a:cs typeface="Arial" panose="020B0604020202020204" pitchFamily="34" charset="0"/>
              </a:rPr>
              <a:t>Írj a szakaszból egy 2 mondatos facebook posztot, amit meg tudsz mutatni a többieknek, hogy összeálljon a történet!</a:t>
            </a:r>
          </a:p>
        </p:txBody>
      </p:sp>
      <p:sp>
        <p:nvSpPr>
          <p:cNvPr id="51"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artalom helye 2">
            <a:extLst>
              <a:ext uri="{FF2B5EF4-FFF2-40B4-BE49-F238E27FC236}">
                <a16:creationId xmlns:a16="http://schemas.microsoft.com/office/drawing/2014/main" id="{8EE79A53-8619-495B-A0BC-776B215998BA}"/>
              </a:ext>
            </a:extLst>
          </p:cNvPr>
          <p:cNvSpPr>
            <a:spLocks noGrp="1"/>
          </p:cNvSpPr>
          <p:nvPr>
            <p:ph idx="1"/>
          </p:nvPr>
        </p:nvSpPr>
        <p:spPr>
          <a:xfrm>
            <a:off x="943276" y="2050181"/>
            <a:ext cx="10410524" cy="4126782"/>
          </a:xfrm>
        </p:spPr>
        <p:txBody>
          <a:bodyPr>
            <a:normAutofit/>
          </a:bodyPr>
          <a:lstStyle/>
          <a:p>
            <a:pPr marL="0" indent="0" algn="just">
              <a:buNone/>
            </a:pPr>
            <a:r>
              <a:rPr lang="hu-HU" sz="2400" dirty="0">
                <a:solidFill>
                  <a:schemeClr val="bg1"/>
                </a:solidFill>
                <a:latin typeface="Arial" panose="020B0604020202020204" pitchFamily="34" charset="0"/>
                <a:cs typeface="Arial" panose="020B0604020202020204" pitchFamily="34" charset="0"/>
              </a:rPr>
              <a:t>Mivel pedig közben sok idő telt el, és a hajózás is veszedelmessé vált, hiszen a böjt is elmúlt már, Pál figyelmeztette őket:  Férfiak, látom, hogy a további hajózás nemcsak a rakományban és a hajóban okozhat nagy kárt, hanem életünket is veszélyezteti. De a százados inkább hitt a kormányosnak és a hajótulajdonosnak, mint annak, amit Pál mondott. A kikötő nem volt alkalmas a telelésre, ezért a többség úgy döntött, hogy </a:t>
            </a:r>
            <a:r>
              <a:rPr lang="hu-HU" sz="2400" dirty="0" err="1">
                <a:solidFill>
                  <a:schemeClr val="bg1"/>
                </a:solidFill>
                <a:latin typeface="Arial" panose="020B0604020202020204" pitchFamily="34" charset="0"/>
                <a:cs typeface="Arial" panose="020B0604020202020204" pitchFamily="34" charset="0"/>
              </a:rPr>
              <a:t>továbbhajóznak</a:t>
            </a:r>
            <a:r>
              <a:rPr lang="hu-HU" sz="2400" dirty="0">
                <a:solidFill>
                  <a:schemeClr val="bg1"/>
                </a:solidFill>
                <a:latin typeface="Arial" panose="020B0604020202020204" pitchFamily="34" charset="0"/>
                <a:cs typeface="Arial" panose="020B0604020202020204" pitchFamily="34" charset="0"/>
              </a:rPr>
              <a:t> onnan, hátha eljutnak Főnixbe, ahol áttelelhetnek. Ez Kréta egyik kikötője, amely délnyugat és északnyugat felé néz. Mivel pedig enyhe déli szél kezdett fújni, azt hitték, hogy megvalósíthatják elhatározásukat, felszedték tehát a horgonyt, és </a:t>
            </a:r>
            <a:r>
              <a:rPr lang="hu-HU" sz="2400" dirty="0" err="1">
                <a:solidFill>
                  <a:schemeClr val="bg1"/>
                </a:solidFill>
                <a:latin typeface="Arial" panose="020B0604020202020204" pitchFamily="34" charset="0"/>
                <a:cs typeface="Arial" panose="020B0604020202020204" pitchFamily="34" charset="0"/>
              </a:rPr>
              <a:t>továbbhajóztak</a:t>
            </a:r>
            <a:r>
              <a:rPr lang="hu-HU" sz="2400" dirty="0">
                <a:solidFill>
                  <a:schemeClr val="bg1"/>
                </a:solidFill>
                <a:latin typeface="Arial" panose="020B0604020202020204" pitchFamily="34" charset="0"/>
                <a:cs typeface="Arial" panose="020B0604020202020204" pitchFamily="34" charset="0"/>
              </a:rPr>
              <a:t> Kréta közelében.</a:t>
            </a:r>
          </a:p>
        </p:txBody>
      </p:sp>
      <p:pic>
        <p:nvPicPr>
          <p:cNvPr id="17" name="Ábra 16" descr="Szeles egyszínű kitöltéssel">
            <a:extLst>
              <a:ext uri="{FF2B5EF4-FFF2-40B4-BE49-F238E27FC236}">
                <a16:creationId xmlns:a16="http://schemas.microsoft.com/office/drawing/2014/main" id="{64759309-2821-4898-9C01-C991EE6C63D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060" y="291979"/>
            <a:ext cx="914400" cy="914400"/>
          </a:xfrm>
          <a:prstGeom prst="rect">
            <a:avLst/>
          </a:prstGeom>
        </p:spPr>
      </p:pic>
      <p:sp>
        <p:nvSpPr>
          <p:cNvPr id="19" name="Szövegdoboz 18">
            <a:extLst>
              <a:ext uri="{FF2B5EF4-FFF2-40B4-BE49-F238E27FC236}">
                <a16:creationId xmlns:a16="http://schemas.microsoft.com/office/drawing/2014/main" id="{7F40BE9C-94E2-454C-BD71-90FE71F48751}"/>
              </a:ext>
            </a:extLst>
          </p:cNvPr>
          <p:cNvSpPr txBox="1"/>
          <p:nvPr/>
        </p:nvSpPr>
        <p:spPr>
          <a:xfrm>
            <a:off x="1479967" y="6189078"/>
            <a:ext cx="5650264" cy="461665"/>
          </a:xfrm>
          <a:prstGeom prst="rect">
            <a:avLst/>
          </a:prstGeom>
          <a:noFill/>
        </p:spPr>
        <p:txBody>
          <a:bodyPr wrap="square" rtlCol="0">
            <a:spAutoFit/>
          </a:bodyPr>
          <a:lstStyle/>
          <a:p>
            <a:r>
              <a:rPr lang="hu-HU" sz="2400" dirty="0">
                <a:solidFill>
                  <a:schemeClr val="bg1"/>
                </a:solidFill>
                <a:latin typeface="Arial" panose="020B0604020202020204" pitchFamily="34" charset="0"/>
                <a:cs typeface="Arial" panose="020B0604020202020204" pitchFamily="34" charset="0"/>
              </a:rPr>
              <a:t>Kattints a nyílra a folytatáshoz!</a:t>
            </a:r>
          </a:p>
        </p:txBody>
      </p:sp>
      <p:pic>
        <p:nvPicPr>
          <p:cNvPr id="18" name="Ábra 17" descr="Nyíl: egyenes egyszínű kitöltéssel">
            <a:hlinkClick r:id="rId5" action="ppaction://hlinksldjump"/>
            <a:extLst>
              <a:ext uri="{FF2B5EF4-FFF2-40B4-BE49-F238E27FC236}">
                <a16:creationId xmlns:a16="http://schemas.microsoft.com/office/drawing/2014/main" id="{C35B26B4-D4D4-405D-882A-909170AE34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119395" y="5819651"/>
            <a:ext cx="1233606" cy="1233606"/>
          </a:xfrm>
          <a:prstGeom prst="rect">
            <a:avLst/>
          </a:prstGeom>
        </p:spPr>
      </p:pic>
      <p:pic>
        <p:nvPicPr>
          <p:cNvPr id="20" name="Kép 19">
            <a:extLst>
              <a:ext uri="{FF2B5EF4-FFF2-40B4-BE49-F238E27FC236}">
                <a16:creationId xmlns:a16="http://schemas.microsoft.com/office/drawing/2014/main" id="{36BD9063-C383-4067-8BDB-6A098E72A522}"/>
              </a:ext>
            </a:extLst>
          </p:cNvPr>
          <p:cNvPicPr>
            <a:picLocks noChangeAspect="1"/>
          </p:cNvPicPr>
          <p:nvPr/>
        </p:nvPicPr>
        <p:blipFill rotWithShape="1">
          <a:blip r:embed="rId8"/>
          <a:srcRect l="1077" t="887" r="2783" b="-887"/>
          <a:stretch/>
        </p:blipFill>
        <p:spPr>
          <a:xfrm>
            <a:off x="10820952" y="-4910"/>
            <a:ext cx="1368000" cy="1368000"/>
          </a:xfrm>
          <a:prstGeom prst="rect">
            <a:avLst/>
          </a:prstGeom>
        </p:spPr>
      </p:pic>
    </p:spTree>
    <p:extLst>
      <p:ext uri="{BB962C8B-B14F-4D97-AF65-F5344CB8AC3E}">
        <p14:creationId xmlns:p14="http://schemas.microsoft.com/office/powerpoint/2010/main" val="122586074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9000"/>
                                  </p:iterate>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par>
                          <p:cTn id="8" fill="hold">
                            <p:stCondLst>
                              <p:cond delay="27725"/>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 calcmode="lin" valueType="num">
                                      <p:cBhvr>
                                        <p:cTn id="19" dur="1000" fill="hold"/>
                                        <p:tgtEl>
                                          <p:spTgt spid="18"/>
                                        </p:tgtEl>
                                        <p:attrNameLst>
                                          <p:attrName>style.rotation</p:attrName>
                                        </p:attrNameLst>
                                      </p:cBhvr>
                                      <p:tavLst>
                                        <p:tav tm="0">
                                          <p:val>
                                            <p:fltVal val="90"/>
                                          </p:val>
                                        </p:tav>
                                        <p:tav tm="100000">
                                          <p:val>
                                            <p:fltVal val="0"/>
                                          </p:val>
                                        </p:tav>
                                      </p:tavLst>
                                    </p:anim>
                                    <p:animEffect transition="in" filter="fade">
                                      <p:cBhvr>
                                        <p:cTn id="2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Kép 7">
            <a:extLst>
              <a:ext uri="{FF2B5EF4-FFF2-40B4-BE49-F238E27FC236}">
                <a16:creationId xmlns:a16="http://schemas.microsoft.com/office/drawing/2014/main" id="{D02DE923-6811-4CA4-AFBA-40D394F855FB}"/>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69"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Ábra 14" descr="Horgony egyszínű kitöltéssel">
            <a:extLst>
              <a:ext uri="{FF2B5EF4-FFF2-40B4-BE49-F238E27FC236}">
                <a16:creationId xmlns:a16="http://schemas.microsoft.com/office/drawing/2014/main" id="{91549F6F-8046-496F-90A5-6FC1F346793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060" y="135344"/>
            <a:ext cx="914400" cy="914400"/>
          </a:xfrm>
          <a:prstGeom prst="rect">
            <a:avLst/>
          </a:prstGeom>
        </p:spPr>
      </p:pic>
      <p:sp>
        <p:nvSpPr>
          <p:cNvPr id="29" name="Cím 1">
            <a:extLst>
              <a:ext uri="{FF2B5EF4-FFF2-40B4-BE49-F238E27FC236}">
                <a16:creationId xmlns:a16="http://schemas.microsoft.com/office/drawing/2014/main" id="{0FD7A3FC-C3D2-4078-9B59-AD7EB3E4ACAE}"/>
              </a:ext>
            </a:extLst>
          </p:cNvPr>
          <p:cNvSpPr>
            <a:spLocks noGrp="1"/>
          </p:cNvSpPr>
          <p:nvPr>
            <p:ph type="title"/>
          </p:nvPr>
        </p:nvSpPr>
        <p:spPr>
          <a:xfrm>
            <a:off x="844296" y="321733"/>
            <a:ext cx="10333644" cy="1744627"/>
          </a:xfrm>
        </p:spPr>
        <p:txBody>
          <a:bodyPr>
            <a:normAutofit fontScale="90000"/>
          </a:bodyPr>
          <a:lstStyle/>
          <a:p>
            <a:r>
              <a:rPr lang="hu-HU" sz="3600" dirty="0">
                <a:solidFill>
                  <a:schemeClr val="bg1"/>
                </a:solidFill>
                <a:latin typeface="Arial" panose="020B0604020202020204" pitchFamily="34" charset="0"/>
                <a:cs typeface="Arial" panose="020B0604020202020204" pitchFamily="34" charset="0"/>
              </a:rPr>
              <a:t>		ApCsel 27,14–26</a:t>
            </a:r>
            <a:br>
              <a:rPr lang="hu-HU" sz="3600" dirty="0">
                <a:solidFill>
                  <a:schemeClr val="bg1"/>
                </a:solidFill>
                <a:latin typeface="Arial" panose="020B0604020202020204" pitchFamily="34" charset="0"/>
                <a:cs typeface="Arial" panose="020B0604020202020204" pitchFamily="34" charset="0"/>
              </a:rPr>
            </a:br>
            <a:br>
              <a:rPr lang="hu-HU" sz="3600" dirty="0">
                <a:solidFill>
                  <a:schemeClr val="bg1"/>
                </a:solidFill>
                <a:latin typeface="Arial" panose="020B0604020202020204" pitchFamily="34" charset="0"/>
                <a:cs typeface="Arial" panose="020B0604020202020204" pitchFamily="34" charset="0"/>
              </a:rPr>
            </a:br>
            <a:r>
              <a:rPr lang="hu-HU" sz="3100" dirty="0">
                <a:solidFill>
                  <a:schemeClr val="bg1"/>
                </a:solidFill>
                <a:latin typeface="Arial" panose="020B0604020202020204" pitchFamily="34" charset="0"/>
                <a:cs typeface="Arial" panose="020B0604020202020204" pitchFamily="34" charset="0"/>
              </a:rPr>
              <a:t>Írj a szakaszból egy 2 mondatos facebook posztot, amit </a:t>
            </a:r>
            <a:br>
              <a:rPr lang="hu-HU" sz="3100" dirty="0">
                <a:solidFill>
                  <a:schemeClr val="bg1"/>
                </a:solidFill>
                <a:latin typeface="Arial" panose="020B0604020202020204" pitchFamily="34" charset="0"/>
                <a:cs typeface="Arial" panose="020B0604020202020204" pitchFamily="34" charset="0"/>
              </a:rPr>
            </a:br>
            <a:r>
              <a:rPr lang="hu-HU" sz="3100" dirty="0">
                <a:solidFill>
                  <a:schemeClr val="bg1"/>
                </a:solidFill>
                <a:latin typeface="Arial" panose="020B0604020202020204" pitchFamily="34" charset="0"/>
                <a:cs typeface="Arial" panose="020B0604020202020204" pitchFamily="34" charset="0"/>
              </a:rPr>
              <a:t>meg tudsz mutatni a többieknek, hogy összeálljon a történet!</a:t>
            </a:r>
            <a:endParaRPr lang="hu-HU" sz="3600" dirty="0">
              <a:solidFill>
                <a:schemeClr val="bg1"/>
              </a:solidFill>
              <a:latin typeface="Arial" panose="020B0604020202020204" pitchFamily="34" charset="0"/>
              <a:cs typeface="Arial" panose="020B0604020202020204" pitchFamily="34" charset="0"/>
            </a:endParaRPr>
          </a:p>
        </p:txBody>
      </p:sp>
      <p:sp>
        <p:nvSpPr>
          <p:cNvPr id="30" name="Tartalom helye 2">
            <a:extLst>
              <a:ext uri="{FF2B5EF4-FFF2-40B4-BE49-F238E27FC236}">
                <a16:creationId xmlns:a16="http://schemas.microsoft.com/office/drawing/2014/main" id="{C2910F38-4A87-49F4-9B90-A46E99092CB3}"/>
              </a:ext>
            </a:extLst>
          </p:cNvPr>
          <p:cNvSpPr>
            <a:spLocks noGrp="1"/>
          </p:cNvSpPr>
          <p:nvPr>
            <p:ph idx="1"/>
          </p:nvPr>
        </p:nvSpPr>
        <p:spPr>
          <a:xfrm>
            <a:off x="789432" y="2567047"/>
            <a:ext cx="11188191" cy="4265736"/>
          </a:xfrm>
        </p:spPr>
        <p:txBody>
          <a:bodyPr>
            <a:noAutofit/>
          </a:bodyPr>
          <a:lstStyle/>
          <a:p>
            <a:pPr marL="0" indent="0" algn="just">
              <a:buNone/>
            </a:pPr>
            <a:r>
              <a:rPr lang="hu-HU" sz="2400" dirty="0">
                <a:solidFill>
                  <a:schemeClr val="bg1"/>
                </a:solidFill>
                <a:latin typeface="Arial" panose="020B0604020202020204" pitchFamily="34" charset="0"/>
                <a:cs typeface="Arial" panose="020B0604020202020204" pitchFamily="34" charset="0"/>
              </a:rPr>
              <a:t>Nemsokára azonban a sziget irányából lecsapott az </a:t>
            </a:r>
            <a:r>
              <a:rPr lang="hu-HU" sz="2400" dirty="0" err="1">
                <a:solidFill>
                  <a:schemeClr val="bg1"/>
                </a:solidFill>
                <a:latin typeface="Arial" panose="020B0604020202020204" pitchFamily="34" charset="0"/>
                <a:cs typeface="Arial" panose="020B0604020202020204" pitchFamily="34" charset="0"/>
              </a:rPr>
              <a:t>Eurakvilónak</a:t>
            </a:r>
            <a:r>
              <a:rPr lang="hu-HU" sz="2400" dirty="0">
                <a:solidFill>
                  <a:schemeClr val="bg1"/>
                </a:solidFill>
                <a:latin typeface="Arial" panose="020B0604020202020204" pitchFamily="34" charset="0"/>
                <a:cs typeface="Arial" panose="020B0604020202020204" pitchFamily="34" charset="0"/>
              </a:rPr>
              <a:t> nevezett szélvihar.  Mikor az magával ragadta a hajót, úgyhogy nem tudott a széllel szemben haladni, rábíztuk a hajót, és sodortattuk magunkat vele. Amikor egy kis sziget, </a:t>
            </a:r>
            <a:r>
              <a:rPr lang="hu-HU" sz="2400" dirty="0" err="1">
                <a:solidFill>
                  <a:schemeClr val="bg1"/>
                </a:solidFill>
                <a:latin typeface="Arial" panose="020B0604020202020204" pitchFamily="34" charset="0"/>
                <a:cs typeface="Arial" panose="020B0604020202020204" pitchFamily="34" charset="0"/>
              </a:rPr>
              <a:t>Klauda</a:t>
            </a:r>
            <a:r>
              <a:rPr lang="hu-HU" sz="2400" dirty="0">
                <a:solidFill>
                  <a:schemeClr val="bg1"/>
                </a:solidFill>
                <a:latin typeface="Arial" panose="020B0604020202020204" pitchFamily="34" charset="0"/>
                <a:cs typeface="Arial" panose="020B0604020202020204" pitchFamily="34" charset="0"/>
              </a:rPr>
              <a:t> szélárnyékos oldalára befutottunk, nagy nehezen ugyan, de meg tudtuk tartani a mentőcsónakot. Miután ezt felvonták, óvintézkedéseket tettek: alul átkötötték a hajót, és mivel féltek, hogy a </a:t>
            </a:r>
            <a:r>
              <a:rPr lang="hu-HU" sz="2400" dirty="0" err="1">
                <a:solidFill>
                  <a:schemeClr val="bg1"/>
                </a:solidFill>
                <a:latin typeface="Arial" panose="020B0604020202020204" pitchFamily="34" charset="0"/>
                <a:cs typeface="Arial" panose="020B0604020202020204" pitchFamily="34" charset="0"/>
              </a:rPr>
              <a:t>Szirtisz</a:t>
            </a:r>
            <a:r>
              <a:rPr lang="hu-HU" sz="2400" dirty="0">
                <a:solidFill>
                  <a:schemeClr val="bg1"/>
                </a:solidFill>
                <a:latin typeface="Arial" panose="020B0604020202020204" pitchFamily="34" charset="0"/>
                <a:cs typeface="Arial" panose="020B0604020202020204" pitchFamily="34" charset="0"/>
              </a:rPr>
              <a:t> tengeröböl zátonyaira futnak, a horgonyt leeresztették, és úgy sodródtak tovább. A vihar hevesen hányt-vetett bennünket, ezért másnap kidobálták a </a:t>
            </a:r>
            <a:r>
              <a:rPr lang="hu-HU" sz="2400" dirty="0" err="1">
                <a:solidFill>
                  <a:schemeClr val="bg1"/>
                </a:solidFill>
                <a:latin typeface="Arial" panose="020B0604020202020204" pitchFamily="34" charset="0"/>
                <a:cs typeface="Arial" panose="020B0604020202020204" pitchFamily="34" charset="0"/>
              </a:rPr>
              <a:t>hajóterhet</a:t>
            </a:r>
            <a:r>
              <a:rPr lang="hu-HU" sz="2400" dirty="0">
                <a:solidFill>
                  <a:schemeClr val="bg1"/>
                </a:solidFill>
                <a:latin typeface="Arial" panose="020B0604020202020204" pitchFamily="34" charset="0"/>
                <a:cs typeface="Arial" panose="020B0604020202020204" pitchFamily="34" charset="0"/>
              </a:rPr>
              <a:t>, harmadnap pedig a hajó felszerelését dobálták ki saját kezükkel. </a:t>
            </a:r>
            <a:r>
              <a:rPr lang="hu-HU" sz="1800" dirty="0">
                <a:solidFill>
                  <a:schemeClr val="bg1"/>
                </a:solidFill>
                <a:latin typeface="Arial" panose="020B0604020202020204" pitchFamily="34" charset="0"/>
                <a:cs typeface="Arial" panose="020B0604020202020204" pitchFamily="34" charset="0"/>
              </a:rPr>
              <a:t>(Folytasd a történetet a következő dián!)</a:t>
            </a:r>
          </a:p>
        </p:txBody>
      </p:sp>
      <p:pic>
        <p:nvPicPr>
          <p:cNvPr id="9" name="Kép 8">
            <a:extLst>
              <a:ext uri="{FF2B5EF4-FFF2-40B4-BE49-F238E27FC236}">
                <a16:creationId xmlns:a16="http://schemas.microsoft.com/office/drawing/2014/main" id="{EDD3E875-9180-405E-8F9B-A3767D0C9C56}"/>
              </a:ext>
            </a:extLst>
          </p:cNvPr>
          <p:cNvPicPr>
            <a:picLocks noChangeAspect="1"/>
          </p:cNvPicPr>
          <p:nvPr/>
        </p:nvPicPr>
        <p:blipFill rotWithShape="1">
          <a:blip r:embed="rId5"/>
          <a:srcRect l="1077" t="887" r="2783" b="-887"/>
          <a:stretch/>
        </p:blipFill>
        <p:spPr>
          <a:xfrm>
            <a:off x="10820952" y="-12364"/>
            <a:ext cx="1368000" cy="1368000"/>
          </a:xfrm>
          <a:prstGeom prst="rect">
            <a:avLst/>
          </a:prstGeom>
        </p:spPr>
      </p:pic>
    </p:spTree>
    <p:extLst>
      <p:ext uri="{BB962C8B-B14F-4D97-AF65-F5344CB8AC3E}">
        <p14:creationId xmlns:p14="http://schemas.microsoft.com/office/powerpoint/2010/main" val="121856199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9000"/>
                                  </p:iterate>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Kép 7">
            <a:extLst>
              <a:ext uri="{FF2B5EF4-FFF2-40B4-BE49-F238E27FC236}">
                <a16:creationId xmlns:a16="http://schemas.microsoft.com/office/drawing/2014/main" id="{D02DE923-6811-4CA4-AFBA-40D394F855FB}"/>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69"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Ábra 14" descr="Horgony egyszínű kitöltéssel">
            <a:extLst>
              <a:ext uri="{FF2B5EF4-FFF2-40B4-BE49-F238E27FC236}">
                <a16:creationId xmlns:a16="http://schemas.microsoft.com/office/drawing/2014/main" id="{91549F6F-8046-496F-90A5-6FC1F346793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060" y="135344"/>
            <a:ext cx="914400" cy="914400"/>
          </a:xfrm>
          <a:prstGeom prst="rect">
            <a:avLst/>
          </a:prstGeom>
        </p:spPr>
      </p:pic>
      <p:sp>
        <p:nvSpPr>
          <p:cNvPr id="29" name="Cím 1">
            <a:extLst>
              <a:ext uri="{FF2B5EF4-FFF2-40B4-BE49-F238E27FC236}">
                <a16:creationId xmlns:a16="http://schemas.microsoft.com/office/drawing/2014/main" id="{0FD7A3FC-C3D2-4078-9B59-AD7EB3E4ACAE}"/>
              </a:ext>
            </a:extLst>
          </p:cNvPr>
          <p:cNvSpPr>
            <a:spLocks noGrp="1"/>
          </p:cNvSpPr>
          <p:nvPr>
            <p:ph type="title"/>
          </p:nvPr>
        </p:nvSpPr>
        <p:spPr>
          <a:xfrm>
            <a:off x="844296" y="321733"/>
            <a:ext cx="10333644" cy="1744627"/>
          </a:xfrm>
        </p:spPr>
        <p:txBody>
          <a:bodyPr>
            <a:normAutofit fontScale="90000"/>
          </a:bodyPr>
          <a:lstStyle/>
          <a:p>
            <a:r>
              <a:rPr lang="hu-HU" sz="3600" dirty="0">
                <a:solidFill>
                  <a:schemeClr val="bg1"/>
                </a:solidFill>
                <a:latin typeface="Arial" panose="020B0604020202020204" pitchFamily="34" charset="0"/>
                <a:cs typeface="Arial" panose="020B0604020202020204" pitchFamily="34" charset="0"/>
              </a:rPr>
              <a:t>		ApCsel 27,14–26</a:t>
            </a:r>
            <a:br>
              <a:rPr lang="hu-HU" sz="3600" dirty="0">
                <a:solidFill>
                  <a:schemeClr val="bg1"/>
                </a:solidFill>
                <a:latin typeface="Arial" panose="020B0604020202020204" pitchFamily="34" charset="0"/>
                <a:cs typeface="Arial" panose="020B0604020202020204" pitchFamily="34" charset="0"/>
              </a:rPr>
            </a:br>
            <a:br>
              <a:rPr lang="hu-HU" sz="3600" dirty="0">
                <a:solidFill>
                  <a:schemeClr val="bg1"/>
                </a:solidFill>
                <a:latin typeface="Arial" panose="020B0604020202020204" pitchFamily="34" charset="0"/>
                <a:cs typeface="Arial" panose="020B0604020202020204" pitchFamily="34" charset="0"/>
              </a:rPr>
            </a:br>
            <a:r>
              <a:rPr lang="hu-HU" sz="3100" dirty="0">
                <a:solidFill>
                  <a:schemeClr val="bg1"/>
                </a:solidFill>
                <a:latin typeface="Arial" panose="020B0604020202020204" pitchFamily="34" charset="0"/>
                <a:cs typeface="Arial" panose="020B0604020202020204" pitchFamily="34" charset="0"/>
              </a:rPr>
              <a:t>Írj a szakaszból egy 2 mondatos facebook posztot, amit </a:t>
            </a:r>
            <a:br>
              <a:rPr lang="hu-HU" sz="3100" dirty="0">
                <a:solidFill>
                  <a:schemeClr val="bg1"/>
                </a:solidFill>
                <a:latin typeface="Arial" panose="020B0604020202020204" pitchFamily="34" charset="0"/>
                <a:cs typeface="Arial" panose="020B0604020202020204" pitchFamily="34" charset="0"/>
              </a:rPr>
            </a:br>
            <a:r>
              <a:rPr lang="hu-HU" sz="3100" dirty="0">
                <a:solidFill>
                  <a:schemeClr val="bg1"/>
                </a:solidFill>
                <a:latin typeface="Arial" panose="020B0604020202020204" pitchFamily="34" charset="0"/>
                <a:cs typeface="Arial" panose="020B0604020202020204" pitchFamily="34" charset="0"/>
              </a:rPr>
              <a:t>meg tudsz mutatni a többieknek, hogy összeálljon a történet!</a:t>
            </a:r>
            <a:endParaRPr lang="hu-HU" sz="3600" dirty="0">
              <a:solidFill>
                <a:schemeClr val="bg1"/>
              </a:solidFill>
              <a:latin typeface="Arial" panose="020B0604020202020204" pitchFamily="34" charset="0"/>
              <a:cs typeface="Arial" panose="020B0604020202020204" pitchFamily="34" charset="0"/>
            </a:endParaRPr>
          </a:p>
        </p:txBody>
      </p:sp>
      <p:sp>
        <p:nvSpPr>
          <p:cNvPr id="30" name="Tartalom helye 2">
            <a:extLst>
              <a:ext uri="{FF2B5EF4-FFF2-40B4-BE49-F238E27FC236}">
                <a16:creationId xmlns:a16="http://schemas.microsoft.com/office/drawing/2014/main" id="{C2910F38-4A87-49F4-9B90-A46E99092CB3}"/>
              </a:ext>
            </a:extLst>
          </p:cNvPr>
          <p:cNvSpPr>
            <a:spLocks noGrp="1"/>
          </p:cNvSpPr>
          <p:nvPr>
            <p:ph idx="1"/>
          </p:nvPr>
        </p:nvSpPr>
        <p:spPr>
          <a:xfrm>
            <a:off x="844296" y="2326221"/>
            <a:ext cx="11188191" cy="4265736"/>
          </a:xfrm>
        </p:spPr>
        <p:txBody>
          <a:bodyPr>
            <a:noAutofit/>
          </a:bodyPr>
          <a:lstStyle/>
          <a:p>
            <a:pPr marL="0" indent="0" algn="just">
              <a:buNone/>
            </a:pPr>
            <a:r>
              <a:rPr lang="hu-HU" sz="2400" dirty="0">
                <a:solidFill>
                  <a:schemeClr val="bg1"/>
                </a:solidFill>
                <a:latin typeface="Arial" panose="020B0604020202020204" pitchFamily="34" charset="0"/>
                <a:cs typeface="Arial" panose="020B0604020202020204" pitchFamily="34" charset="0"/>
              </a:rPr>
              <a:t>Mivel pedig sem a nap, sem a csillagok nem látszottak több napon át, és erős vihar tombolt, végül elveszett megmenekülésünk minden reménye. Minthogy már sokat éheztek is, Pál felállt közöttük, és így szólt: Az lett volna a helyes, férfiak, ha rám hallgattok, és nem indulunk el Krétából, hogy elkerüljük ezt a veszélyt és ezt a kárt. Én azonban most is azt tanácsolom nektek, hogy bizakodjatok, mert egy lélek sem vész el közületek, csak a hajó. Mert ma éjjel elém állt annak az Istennek az angyala, akié vagyok, és akinek szolgálok. Ez azt mondta: Ne félj, Pál, neked a császár elé kell állnod, és Isten neked ajándékozta mindazokat, akik veled vannak a hajón. Ezért bizakodjatok, férfiak! Én hiszek az Istennek, hogy úgy lesz, ahogyan nekem megmondta. Egy szigetre kell kivetődnünk.</a:t>
            </a:r>
          </a:p>
        </p:txBody>
      </p:sp>
      <p:sp>
        <p:nvSpPr>
          <p:cNvPr id="31" name="Szövegdoboz 30">
            <a:extLst>
              <a:ext uri="{FF2B5EF4-FFF2-40B4-BE49-F238E27FC236}">
                <a16:creationId xmlns:a16="http://schemas.microsoft.com/office/drawing/2014/main" id="{4344C67F-3387-4C6B-B498-A9AD84600B52}"/>
              </a:ext>
            </a:extLst>
          </p:cNvPr>
          <p:cNvSpPr txBox="1"/>
          <p:nvPr/>
        </p:nvSpPr>
        <p:spPr>
          <a:xfrm>
            <a:off x="1479967" y="6189078"/>
            <a:ext cx="5650264" cy="461665"/>
          </a:xfrm>
          <a:prstGeom prst="rect">
            <a:avLst/>
          </a:prstGeom>
          <a:noFill/>
        </p:spPr>
        <p:txBody>
          <a:bodyPr wrap="square" rtlCol="0">
            <a:spAutoFit/>
          </a:bodyPr>
          <a:lstStyle/>
          <a:p>
            <a:r>
              <a:rPr lang="hu-HU" sz="2400" dirty="0">
                <a:solidFill>
                  <a:schemeClr val="bg1"/>
                </a:solidFill>
                <a:latin typeface="Arial" panose="020B0604020202020204" pitchFamily="34" charset="0"/>
                <a:cs typeface="Arial" panose="020B0604020202020204" pitchFamily="34" charset="0"/>
              </a:rPr>
              <a:t>Kattints a nyílra a folytatáshoz!</a:t>
            </a:r>
          </a:p>
        </p:txBody>
      </p:sp>
      <p:pic>
        <p:nvPicPr>
          <p:cNvPr id="32" name="Ábra 31" descr="Nyíl: egyenes egyszínű kitöltéssel">
            <a:hlinkClick r:id="rId5" action="ppaction://hlinksldjump"/>
            <a:extLst>
              <a:ext uri="{FF2B5EF4-FFF2-40B4-BE49-F238E27FC236}">
                <a16:creationId xmlns:a16="http://schemas.microsoft.com/office/drawing/2014/main" id="{EF5AD90F-B4A8-4A9C-A699-7AD13BF65B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119395" y="5819651"/>
            <a:ext cx="1233606" cy="1233606"/>
          </a:xfrm>
          <a:prstGeom prst="rect">
            <a:avLst/>
          </a:prstGeom>
        </p:spPr>
      </p:pic>
      <p:pic>
        <p:nvPicPr>
          <p:cNvPr id="35" name="Kép 34">
            <a:extLst>
              <a:ext uri="{FF2B5EF4-FFF2-40B4-BE49-F238E27FC236}">
                <a16:creationId xmlns:a16="http://schemas.microsoft.com/office/drawing/2014/main" id="{46A64E95-F850-4598-A992-D61BE2403533}"/>
              </a:ext>
            </a:extLst>
          </p:cNvPr>
          <p:cNvPicPr>
            <a:picLocks noChangeAspect="1"/>
          </p:cNvPicPr>
          <p:nvPr/>
        </p:nvPicPr>
        <p:blipFill rotWithShape="1">
          <a:blip r:embed="rId8"/>
          <a:srcRect l="1077" t="887" r="2783" b="-887"/>
          <a:stretch/>
        </p:blipFill>
        <p:spPr>
          <a:xfrm>
            <a:off x="10820952" y="-1"/>
            <a:ext cx="1368000" cy="1368000"/>
          </a:xfrm>
          <a:prstGeom prst="rect">
            <a:avLst/>
          </a:prstGeom>
        </p:spPr>
      </p:pic>
    </p:spTree>
    <p:extLst>
      <p:ext uri="{BB962C8B-B14F-4D97-AF65-F5344CB8AC3E}">
        <p14:creationId xmlns:p14="http://schemas.microsoft.com/office/powerpoint/2010/main" val="370589618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9000"/>
                                  </p:iterate>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par>
                          <p:cTn id="8" fill="hold">
                            <p:stCondLst>
                              <p:cond delay="29975"/>
                            </p:stCondLst>
                            <p:childTnLst>
                              <p:par>
                                <p:cTn id="9" presetID="3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000" fill="hold"/>
                                        <p:tgtEl>
                                          <p:spTgt spid="31"/>
                                        </p:tgtEl>
                                        <p:attrNameLst>
                                          <p:attrName>ppt_w</p:attrName>
                                        </p:attrNameLst>
                                      </p:cBhvr>
                                      <p:tavLst>
                                        <p:tav tm="0">
                                          <p:val>
                                            <p:fltVal val="0"/>
                                          </p:val>
                                        </p:tav>
                                        <p:tav tm="100000">
                                          <p:val>
                                            <p:strVal val="#ppt_w"/>
                                          </p:val>
                                        </p:tav>
                                      </p:tavLst>
                                    </p:anim>
                                    <p:anim calcmode="lin" valueType="num">
                                      <p:cBhvr>
                                        <p:cTn id="12" dur="1000" fill="hold"/>
                                        <p:tgtEl>
                                          <p:spTgt spid="31"/>
                                        </p:tgtEl>
                                        <p:attrNameLst>
                                          <p:attrName>ppt_h</p:attrName>
                                        </p:attrNameLst>
                                      </p:cBhvr>
                                      <p:tavLst>
                                        <p:tav tm="0">
                                          <p:val>
                                            <p:fltVal val="0"/>
                                          </p:val>
                                        </p:tav>
                                        <p:tav tm="100000">
                                          <p:val>
                                            <p:strVal val="#ppt_h"/>
                                          </p:val>
                                        </p:tav>
                                      </p:tavLst>
                                    </p:anim>
                                    <p:anim calcmode="lin" valueType="num">
                                      <p:cBhvr>
                                        <p:cTn id="13" dur="1000" fill="hold"/>
                                        <p:tgtEl>
                                          <p:spTgt spid="31"/>
                                        </p:tgtEl>
                                        <p:attrNameLst>
                                          <p:attrName>style.rotation</p:attrName>
                                        </p:attrNameLst>
                                      </p:cBhvr>
                                      <p:tavLst>
                                        <p:tav tm="0">
                                          <p:val>
                                            <p:fltVal val="90"/>
                                          </p:val>
                                        </p:tav>
                                        <p:tav tm="100000">
                                          <p:val>
                                            <p:fltVal val="0"/>
                                          </p:val>
                                        </p:tav>
                                      </p:tavLst>
                                    </p:anim>
                                    <p:animEffect transition="in" filter="fade">
                                      <p:cBhvr>
                                        <p:cTn id="14" dur="1000"/>
                                        <p:tgtEl>
                                          <p:spTgt spid="31"/>
                                        </p:tgtEl>
                                      </p:cBhvr>
                                    </p:animEffect>
                                  </p:childTnLst>
                                </p:cTn>
                              </p:par>
                              <p:par>
                                <p:cTn id="15" presetID="3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style.rotation</p:attrName>
                                        </p:attrNameLst>
                                      </p:cBhvr>
                                      <p:tavLst>
                                        <p:tav tm="0">
                                          <p:val>
                                            <p:fltVal val="90"/>
                                          </p:val>
                                        </p:tav>
                                        <p:tav tm="100000">
                                          <p:val>
                                            <p:fltVal val="0"/>
                                          </p:val>
                                        </p:tav>
                                      </p:tavLst>
                                    </p:anim>
                                    <p:animEffect transition="in" filter="fade">
                                      <p:cBhvr>
                                        <p:cTn id="2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Kép 3" descr="A képen víz, csónak, hegy, kültéri látható&#10;&#10;Automatikusan generált leírás">
            <a:extLst>
              <a:ext uri="{FF2B5EF4-FFF2-40B4-BE49-F238E27FC236}">
                <a16:creationId xmlns:a16="http://schemas.microsoft.com/office/drawing/2014/main" id="{06705BF8-3599-442B-A2C9-C1E60C6A5672}"/>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3" name="Cím 1">
            <a:extLst>
              <a:ext uri="{FF2B5EF4-FFF2-40B4-BE49-F238E27FC236}">
                <a16:creationId xmlns:a16="http://schemas.microsoft.com/office/drawing/2014/main" id="{D39DA9BB-6753-4CDF-8AE8-B1AE37B68A73}"/>
              </a:ext>
            </a:extLst>
          </p:cNvPr>
          <p:cNvSpPr>
            <a:spLocks noGrp="1"/>
          </p:cNvSpPr>
          <p:nvPr>
            <p:ph type="title"/>
          </p:nvPr>
        </p:nvSpPr>
        <p:spPr>
          <a:xfrm>
            <a:off x="943276" y="712268"/>
            <a:ext cx="10410524" cy="1193533"/>
          </a:xfrm>
        </p:spPr>
        <p:txBody>
          <a:bodyPr>
            <a:noAutofit/>
          </a:bodyPr>
          <a:lstStyle/>
          <a:p>
            <a:r>
              <a:rPr lang="hu-HU" sz="2400" dirty="0">
                <a:solidFill>
                  <a:schemeClr val="bg1"/>
                </a:solidFill>
                <a:latin typeface="Arial" panose="020B0604020202020204" pitchFamily="34" charset="0"/>
                <a:cs typeface="Arial" panose="020B0604020202020204" pitchFamily="34" charset="0"/>
              </a:rPr>
              <a:t>		 ApCsel 27,27–36</a:t>
            </a:r>
            <a:br>
              <a:rPr lang="hu-HU" sz="2400" dirty="0">
                <a:solidFill>
                  <a:schemeClr val="bg1"/>
                </a:solidFill>
                <a:latin typeface="Arial" panose="020B0604020202020204" pitchFamily="34" charset="0"/>
                <a:cs typeface="Arial" panose="020B0604020202020204" pitchFamily="34" charset="0"/>
              </a:rPr>
            </a:b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Írj a szakaszból egy 2 mondatos facebook posztot, amit </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meg tudsz mutatni a többieknek, hogy összeálljon a történet!</a:t>
            </a:r>
          </a:p>
        </p:txBody>
      </p:sp>
      <p:sp>
        <p:nvSpPr>
          <p:cNvPr id="60"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artalom helye 2">
            <a:extLst>
              <a:ext uri="{FF2B5EF4-FFF2-40B4-BE49-F238E27FC236}">
                <a16:creationId xmlns:a16="http://schemas.microsoft.com/office/drawing/2014/main" id="{10BAC0AE-68BC-405C-8580-8D8BE0C626F0}"/>
              </a:ext>
            </a:extLst>
          </p:cNvPr>
          <p:cNvSpPr>
            <a:spLocks noGrp="1"/>
          </p:cNvSpPr>
          <p:nvPr>
            <p:ph idx="1"/>
          </p:nvPr>
        </p:nvSpPr>
        <p:spPr>
          <a:xfrm>
            <a:off x="943276" y="2461157"/>
            <a:ext cx="11188191" cy="4265736"/>
          </a:xfrm>
        </p:spPr>
        <p:txBody>
          <a:bodyPr>
            <a:noAutofit/>
          </a:bodyPr>
          <a:lstStyle/>
          <a:p>
            <a:pPr marL="0" indent="0" algn="just">
              <a:buNone/>
            </a:pPr>
            <a:r>
              <a:rPr lang="hu-HU" sz="2400" dirty="0">
                <a:solidFill>
                  <a:schemeClr val="bg1"/>
                </a:solidFill>
                <a:latin typeface="Arial" panose="020B0604020202020204" pitchFamily="34" charset="0"/>
                <a:cs typeface="Arial" panose="020B0604020202020204" pitchFamily="34" charset="0"/>
              </a:rPr>
              <a:t>Tizennegyedik napja sodródtunk az Adrián, amikor éjféltájban azt gyanították a hajósok, hogy valamilyen szárazföldhöz közelednek. Lebocsátották a mérőónt, és húsz öl mélységet mértek. Amikor pedig kissé továbbmentek, és ismét lebocsátották, tizenöt ölet mértek.  De mivel féltek, hogy esetleg sziklás helyre vetődünk, a hajó farából négy horgonyt vetettek ki, alig várva a virradatot. Ekkor azonban a hajósok meg akartak szökni a hajóról. Le akarták ereszteni a mentőcsónakot a tengerre, azzal az ürüggyel, hogy a hajó orrából akarnak horgonyokat kifeszíteni. </a:t>
            </a:r>
            <a:r>
              <a:rPr lang="hu-HU" sz="1800" dirty="0">
                <a:solidFill>
                  <a:schemeClr val="bg1"/>
                </a:solidFill>
                <a:latin typeface="Arial" panose="020B0604020202020204" pitchFamily="34" charset="0"/>
                <a:cs typeface="Arial" panose="020B0604020202020204" pitchFamily="34" charset="0"/>
              </a:rPr>
              <a:t>(Folytasd a történetet a következő dián!)</a:t>
            </a:r>
          </a:p>
        </p:txBody>
      </p:sp>
      <p:pic>
        <p:nvPicPr>
          <p:cNvPr id="18" name="Ábra 17" descr="Bilincs egyszínű kitöltéssel">
            <a:extLst>
              <a:ext uri="{FF2B5EF4-FFF2-40B4-BE49-F238E27FC236}">
                <a16:creationId xmlns:a16="http://schemas.microsoft.com/office/drawing/2014/main" id="{AD42196E-7B8C-4554-93D3-00C1F5A25F9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4787" y="131107"/>
            <a:ext cx="914400" cy="914400"/>
          </a:xfrm>
          <a:prstGeom prst="rect">
            <a:avLst/>
          </a:prstGeom>
        </p:spPr>
      </p:pic>
      <p:pic>
        <p:nvPicPr>
          <p:cNvPr id="9" name="Kép 8">
            <a:extLst>
              <a:ext uri="{FF2B5EF4-FFF2-40B4-BE49-F238E27FC236}">
                <a16:creationId xmlns:a16="http://schemas.microsoft.com/office/drawing/2014/main" id="{D0E53096-22E2-4EFF-9BAA-36C17130E612}"/>
              </a:ext>
            </a:extLst>
          </p:cNvPr>
          <p:cNvPicPr>
            <a:picLocks noChangeAspect="1"/>
          </p:cNvPicPr>
          <p:nvPr/>
        </p:nvPicPr>
        <p:blipFill rotWithShape="1">
          <a:blip r:embed="rId5"/>
          <a:srcRect l="1077" t="887" r="2783" b="-887"/>
          <a:stretch/>
        </p:blipFill>
        <p:spPr>
          <a:xfrm>
            <a:off x="10820952" y="-1"/>
            <a:ext cx="1368000" cy="1368000"/>
          </a:xfrm>
          <a:prstGeom prst="rect">
            <a:avLst/>
          </a:prstGeom>
        </p:spPr>
      </p:pic>
    </p:spTree>
    <p:extLst>
      <p:ext uri="{BB962C8B-B14F-4D97-AF65-F5344CB8AC3E}">
        <p14:creationId xmlns:p14="http://schemas.microsoft.com/office/powerpoint/2010/main" val="88015204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9000"/>
                                  </p:iterate>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Kép 3" descr="A képen víz, csónak, hegy, kültéri látható&#10;&#10;Automatikusan generált leírás">
            <a:extLst>
              <a:ext uri="{FF2B5EF4-FFF2-40B4-BE49-F238E27FC236}">
                <a16:creationId xmlns:a16="http://schemas.microsoft.com/office/drawing/2014/main" id="{06705BF8-3599-442B-A2C9-C1E60C6A5672}"/>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3" name="Cím 1">
            <a:extLst>
              <a:ext uri="{FF2B5EF4-FFF2-40B4-BE49-F238E27FC236}">
                <a16:creationId xmlns:a16="http://schemas.microsoft.com/office/drawing/2014/main" id="{D39DA9BB-6753-4CDF-8AE8-B1AE37B68A73}"/>
              </a:ext>
            </a:extLst>
          </p:cNvPr>
          <p:cNvSpPr>
            <a:spLocks noGrp="1"/>
          </p:cNvSpPr>
          <p:nvPr>
            <p:ph type="title"/>
          </p:nvPr>
        </p:nvSpPr>
        <p:spPr>
          <a:xfrm>
            <a:off x="943276" y="712268"/>
            <a:ext cx="10410524" cy="1193533"/>
          </a:xfrm>
        </p:spPr>
        <p:txBody>
          <a:bodyPr>
            <a:noAutofit/>
          </a:bodyPr>
          <a:lstStyle/>
          <a:p>
            <a:r>
              <a:rPr lang="hu-HU" sz="2400" dirty="0">
                <a:solidFill>
                  <a:schemeClr val="bg1"/>
                </a:solidFill>
                <a:latin typeface="Arial" panose="020B0604020202020204" pitchFamily="34" charset="0"/>
                <a:cs typeface="Arial" panose="020B0604020202020204" pitchFamily="34" charset="0"/>
              </a:rPr>
              <a:t>		 ApCsel 27,27–36</a:t>
            </a:r>
            <a:br>
              <a:rPr lang="hu-HU" sz="2400" dirty="0">
                <a:solidFill>
                  <a:schemeClr val="bg1"/>
                </a:solidFill>
                <a:latin typeface="Arial" panose="020B0604020202020204" pitchFamily="34" charset="0"/>
                <a:cs typeface="Arial" panose="020B0604020202020204" pitchFamily="34" charset="0"/>
              </a:rPr>
            </a:b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Írj az szakaszból egy 2 </a:t>
            </a:r>
            <a:r>
              <a:rPr lang="hu-HU" sz="2400" dirty="0" err="1">
                <a:solidFill>
                  <a:schemeClr val="bg1"/>
                </a:solidFill>
                <a:latin typeface="Arial" panose="020B0604020202020204" pitchFamily="34" charset="0"/>
                <a:cs typeface="Arial" panose="020B0604020202020204" pitchFamily="34" charset="0"/>
              </a:rPr>
              <a:t>mondatos</a:t>
            </a:r>
            <a:r>
              <a:rPr lang="hu-HU" sz="2400" dirty="0">
                <a:solidFill>
                  <a:schemeClr val="bg1"/>
                </a:solidFill>
                <a:latin typeface="Arial" panose="020B0604020202020204" pitchFamily="34" charset="0"/>
                <a:cs typeface="Arial" panose="020B0604020202020204" pitchFamily="34" charset="0"/>
              </a:rPr>
              <a:t> facebook posztot, amit </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meg tudsz mutatni a többieknek, hogy összeálljon a történet!</a:t>
            </a:r>
          </a:p>
        </p:txBody>
      </p:sp>
      <p:sp>
        <p:nvSpPr>
          <p:cNvPr id="60"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artalom helye 2">
            <a:extLst>
              <a:ext uri="{FF2B5EF4-FFF2-40B4-BE49-F238E27FC236}">
                <a16:creationId xmlns:a16="http://schemas.microsoft.com/office/drawing/2014/main" id="{10BAC0AE-68BC-405C-8580-8D8BE0C626F0}"/>
              </a:ext>
            </a:extLst>
          </p:cNvPr>
          <p:cNvSpPr>
            <a:spLocks noGrp="1"/>
          </p:cNvSpPr>
          <p:nvPr>
            <p:ph idx="1"/>
          </p:nvPr>
        </p:nvSpPr>
        <p:spPr>
          <a:xfrm>
            <a:off x="943276" y="2461157"/>
            <a:ext cx="11188191" cy="3160710"/>
          </a:xfrm>
        </p:spPr>
        <p:txBody>
          <a:bodyPr>
            <a:noAutofit/>
          </a:bodyPr>
          <a:lstStyle/>
          <a:p>
            <a:pPr marL="0" indent="0" algn="just">
              <a:buNone/>
            </a:pPr>
            <a:r>
              <a:rPr lang="hu-HU" sz="2400" dirty="0">
                <a:solidFill>
                  <a:schemeClr val="bg1"/>
                </a:solidFill>
                <a:latin typeface="Arial" panose="020B0604020202020204" pitchFamily="34" charset="0"/>
                <a:cs typeface="Arial" panose="020B0604020202020204" pitchFamily="34" charset="0"/>
              </a:rPr>
              <a:t>Pál így szólt a századoshoz és a katonákhoz: Ha ezek nem maradnak a hajón, akkor ti sem menekülhettek meg. A katonák ekkor elvágták a mentőcsónak köteleit, és hagyták, hogy elsodorja az ár. Addig pedig, amíg megvirradt, Pál mindnyájukat arra biztatta, hogy egyenek. Így szólt: Ma a tizennegyedik napja, hogy étlen várakoztok, és semmit sem ettetek. Ezért intelek titeket, hogy egyetek, mert az is megmeneküléseteket szolgálja. Mert közületek senkinek sem esik le egyetlen hajszál sem a fejéről. E szavak után vette a kenyeret, hálát adott Istennek </a:t>
            </a:r>
            <a:r>
              <a:rPr lang="hu-HU" sz="2400" dirty="0" err="1">
                <a:solidFill>
                  <a:schemeClr val="bg1"/>
                </a:solidFill>
                <a:latin typeface="Arial" panose="020B0604020202020204" pitchFamily="34" charset="0"/>
                <a:cs typeface="Arial" panose="020B0604020202020204" pitchFamily="34" charset="0"/>
              </a:rPr>
              <a:t>mindnyájuk</a:t>
            </a:r>
            <a:r>
              <a:rPr lang="hu-HU" sz="2400" dirty="0">
                <a:solidFill>
                  <a:schemeClr val="bg1"/>
                </a:solidFill>
                <a:latin typeface="Arial" panose="020B0604020202020204" pitchFamily="34" charset="0"/>
                <a:cs typeface="Arial" panose="020B0604020202020204" pitchFamily="34" charset="0"/>
              </a:rPr>
              <a:t> szeme láttára, megtörte, és enni kezdett. Erre mindnyájan nekibátorodtak, és ők is enni kezdtek.</a:t>
            </a:r>
          </a:p>
        </p:txBody>
      </p:sp>
      <p:pic>
        <p:nvPicPr>
          <p:cNvPr id="18" name="Ábra 17" descr="Bilincs egyszínű kitöltéssel">
            <a:extLst>
              <a:ext uri="{FF2B5EF4-FFF2-40B4-BE49-F238E27FC236}">
                <a16:creationId xmlns:a16="http://schemas.microsoft.com/office/drawing/2014/main" id="{AD42196E-7B8C-4554-93D3-00C1F5A25F9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4787" y="131107"/>
            <a:ext cx="914400" cy="914400"/>
          </a:xfrm>
          <a:prstGeom prst="rect">
            <a:avLst/>
          </a:prstGeom>
        </p:spPr>
      </p:pic>
      <p:sp>
        <p:nvSpPr>
          <p:cNvPr id="19" name="Szövegdoboz 18">
            <a:extLst>
              <a:ext uri="{FF2B5EF4-FFF2-40B4-BE49-F238E27FC236}">
                <a16:creationId xmlns:a16="http://schemas.microsoft.com/office/drawing/2014/main" id="{704DF5D1-3879-407B-8FF4-D9BF7B7EBB3A}"/>
              </a:ext>
            </a:extLst>
          </p:cNvPr>
          <p:cNvSpPr txBox="1"/>
          <p:nvPr/>
        </p:nvSpPr>
        <p:spPr>
          <a:xfrm>
            <a:off x="1479967" y="6189078"/>
            <a:ext cx="5650264" cy="461665"/>
          </a:xfrm>
          <a:prstGeom prst="rect">
            <a:avLst/>
          </a:prstGeom>
          <a:noFill/>
        </p:spPr>
        <p:txBody>
          <a:bodyPr wrap="square" rtlCol="0">
            <a:spAutoFit/>
          </a:bodyPr>
          <a:lstStyle/>
          <a:p>
            <a:r>
              <a:rPr lang="hu-HU" sz="2400" dirty="0">
                <a:solidFill>
                  <a:schemeClr val="bg1"/>
                </a:solidFill>
                <a:latin typeface="Arial" panose="020B0604020202020204" pitchFamily="34" charset="0"/>
                <a:cs typeface="Arial" panose="020B0604020202020204" pitchFamily="34" charset="0"/>
              </a:rPr>
              <a:t>Kattints a nyílra a folytatáshoz!</a:t>
            </a:r>
          </a:p>
        </p:txBody>
      </p:sp>
      <p:pic>
        <p:nvPicPr>
          <p:cNvPr id="20" name="Ábra 19" descr="Nyíl: egyenes egyszínű kitöltéssel">
            <a:hlinkClick r:id="rId5" action="ppaction://hlinksldjump"/>
            <a:extLst>
              <a:ext uri="{FF2B5EF4-FFF2-40B4-BE49-F238E27FC236}">
                <a16:creationId xmlns:a16="http://schemas.microsoft.com/office/drawing/2014/main" id="{B202977F-14B6-483E-8769-5AA9EFF36A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119395" y="5819651"/>
            <a:ext cx="1233606" cy="1233606"/>
          </a:xfrm>
          <a:prstGeom prst="rect">
            <a:avLst/>
          </a:prstGeom>
        </p:spPr>
      </p:pic>
      <p:pic>
        <p:nvPicPr>
          <p:cNvPr id="21" name="Kép 20">
            <a:extLst>
              <a:ext uri="{FF2B5EF4-FFF2-40B4-BE49-F238E27FC236}">
                <a16:creationId xmlns:a16="http://schemas.microsoft.com/office/drawing/2014/main" id="{0128364C-493F-4C52-A2DE-DB946A67CF63}"/>
              </a:ext>
            </a:extLst>
          </p:cNvPr>
          <p:cNvPicPr>
            <a:picLocks noChangeAspect="1"/>
          </p:cNvPicPr>
          <p:nvPr/>
        </p:nvPicPr>
        <p:blipFill rotWithShape="1">
          <a:blip r:embed="rId8"/>
          <a:srcRect l="1077" t="887" r="2783" b="-887"/>
          <a:stretch/>
        </p:blipFill>
        <p:spPr>
          <a:xfrm>
            <a:off x="10820952" y="-12364"/>
            <a:ext cx="1368000" cy="1368000"/>
          </a:xfrm>
          <a:prstGeom prst="rect">
            <a:avLst/>
          </a:prstGeom>
        </p:spPr>
      </p:pic>
    </p:spTree>
    <p:extLst>
      <p:ext uri="{BB962C8B-B14F-4D97-AF65-F5344CB8AC3E}">
        <p14:creationId xmlns:p14="http://schemas.microsoft.com/office/powerpoint/2010/main" val="36574062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9000"/>
                                  </p:iterate>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25475"/>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Kép 3" descr="A képen víz, kültéri, természet, égbolt látható&#10;&#10;Automatikusan generált leírás">
            <a:extLst>
              <a:ext uri="{FF2B5EF4-FFF2-40B4-BE49-F238E27FC236}">
                <a16:creationId xmlns:a16="http://schemas.microsoft.com/office/drawing/2014/main" id="{647A6A3A-9F94-4484-90B7-4404CA287282}"/>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60"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Ábra 10" descr="Trópus egyszínű kitöltéssel">
            <a:extLst>
              <a:ext uri="{FF2B5EF4-FFF2-40B4-BE49-F238E27FC236}">
                <a16:creationId xmlns:a16="http://schemas.microsoft.com/office/drawing/2014/main" id="{51FB4C04-B0D4-43DD-B73E-48E1EC95DD1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6174" y="64721"/>
            <a:ext cx="914400" cy="914400"/>
          </a:xfrm>
          <a:prstGeom prst="rect">
            <a:avLst/>
          </a:prstGeom>
        </p:spPr>
      </p:pic>
      <p:sp>
        <p:nvSpPr>
          <p:cNvPr id="18" name="Cím 1">
            <a:extLst>
              <a:ext uri="{FF2B5EF4-FFF2-40B4-BE49-F238E27FC236}">
                <a16:creationId xmlns:a16="http://schemas.microsoft.com/office/drawing/2014/main" id="{D9C7F3B9-ACAD-447C-8E91-7B474892F08A}"/>
              </a:ext>
            </a:extLst>
          </p:cNvPr>
          <p:cNvSpPr>
            <a:spLocks noGrp="1"/>
          </p:cNvSpPr>
          <p:nvPr>
            <p:ph type="title"/>
          </p:nvPr>
        </p:nvSpPr>
        <p:spPr>
          <a:xfrm>
            <a:off x="643467" y="321734"/>
            <a:ext cx="9915159" cy="914400"/>
          </a:xfrm>
        </p:spPr>
        <p:txBody>
          <a:bodyPr>
            <a:normAutofit fontScale="90000"/>
          </a:bodyPr>
          <a:lstStyle/>
          <a:p>
            <a:r>
              <a:rPr lang="hu-HU" sz="3600" dirty="0">
                <a:latin typeface="Arial" panose="020B0604020202020204" pitchFamily="34" charset="0"/>
                <a:cs typeface="Arial" panose="020B0604020202020204" pitchFamily="34" charset="0"/>
              </a:rPr>
              <a:t>	</a:t>
            </a:r>
            <a:r>
              <a:rPr lang="hu-HU" sz="3600" dirty="0">
                <a:solidFill>
                  <a:schemeClr val="bg1"/>
                </a:solidFill>
                <a:latin typeface="Arial" panose="020B0604020202020204" pitchFamily="34" charset="0"/>
                <a:cs typeface="Arial" panose="020B0604020202020204" pitchFamily="34" charset="0"/>
              </a:rPr>
              <a:t>	ApCsel 27,37–44</a:t>
            </a:r>
            <a:br>
              <a:rPr lang="hu-HU" sz="3600" dirty="0">
                <a:latin typeface="Arial" panose="020B0604020202020204" pitchFamily="34" charset="0"/>
                <a:cs typeface="Arial" panose="020B0604020202020204" pitchFamily="34" charset="0"/>
              </a:rPr>
            </a:br>
            <a:endParaRPr lang="hu-HU" sz="3600" dirty="0">
              <a:latin typeface="Arial" panose="020B0604020202020204" pitchFamily="34" charset="0"/>
              <a:cs typeface="Arial" panose="020B0604020202020204" pitchFamily="34" charset="0"/>
            </a:endParaRPr>
          </a:p>
        </p:txBody>
      </p:sp>
      <p:sp>
        <p:nvSpPr>
          <p:cNvPr id="19" name="Szövegdoboz 18">
            <a:extLst>
              <a:ext uri="{FF2B5EF4-FFF2-40B4-BE49-F238E27FC236}">
                <a16:creationId xmlns:a16="http://schemas.microsoft.com/office/drawing/2014/main" id="{C54F29DD-801B-44ED-B074-369E620EB6B1}"/>
              </a:ext>
            </a:extLst>
          </p:cNvPr>
          <p:cNvSpPr txBox="1"/>
          <p:nvPr/>
        </p:nvSpPr>
        <p:spPr>
          <a:xfrm>
            <a:off x="907964" y="888273"/>
            <a:ext cx="10409613" cy="954107"/>
          </a:xfrm>
          <a:prstGeom prst="rect">
            <a:avLst/>
          </a:prstGeom>
          <a:noFill/>
        </p:spPr>
        <p:txBody>
          <a:bodyPr wrap="square" rtlCol="0">
            <a:spAutoFit/>
          </a:bodyPr>
          <a:lstStyle/>
          <a:p>
            <a:r>
              <a:rPr lang="hu-HU" sz="2800" dirty="0">
                <a:solidFill>
                  <a:schemeClr val="bg1"/>
                </a:solidFill>
                <a:latin typeface="Arial" panose="020B0604020202020204" pitchFamily="34" charset="0"/>
                <a:cs typeface="Arial" panose="020B0604020202020204" pitchFamily="34" charset="0"/>
              </a:rPr>
              <a:t>Írj a szakaszból egy 2 mondatos facebook posztot, amit </a:t>
            </a:r>
          </a:p>
          <a:p>
            <a:r>
              <a:rPr lang="hu-HU" sz="2800" dirty="0">
                <a:solidFill>
                  <a:schemeClr val="bg1"/>
                </a:solidFill>
                <a:latin typeface="Arial" panose="020B0604020202020204" pitchFamily="34" charset="0"/>
                <a:cs typeface="Arial" panose="020B0604020202020204" pitchFamily="34" charset="0"/>
              </a:rPr>
              <a:t>meg tudsz mutatni a többieknek, hogy összeálljon a történet!</a:t>
            </a:r>
            <a:endParaRPr lang="hu-HU" sz="2800" dirty="0">
              <a:solidFill>
                <a:schemeClr val="bg1"/>
              </a:solidFill>
            </a:endParaRPr>
          </a:p>
        </p:txBody>
      </p:sp>
      <p:sp>
        <p:nvSpPr>
          <p:cNvPr id="20" name="Tartalom helye 2">
            <a:extLst>
              <a:ext uri="{FF2B5EF4-FFF2-40B4-BE49-F238E27FC236}">
                <a16:creationId xmlns:a16="http://schemas.microsoft.com/office/drawing/2014/main" id="{7D4AE9FD-438A-418C-824F-48FF2A37492A}"/>
              </a:ext>
            </a:extLst>
          </p:cNvPr>
          <p:cNvSpPr>
            <a:spLocks noGrp="1"/>
          </p:cNvSpPr>
          <p:nvPr>
            <p:ph idx="1"/>
          </p:nvPr>
        </p:nvSpPr>
        <p:spPr>
          <a:xfrm>
            <a:off x="789432" y="2730652"/>
            <a:ext cx="11188191" cy="2823481"/>
          </a:xfrm>
        </p:spPr>
        <p:txBody>
          <a:bodyPr>
            <a:noAutofit/>
          </a:bodyPr>
          <a:lstStyle/>
          <a:p>
            <a:pPr marL="0" indent="0" algn="just">
              <a:buNone/>
            </a:pPr>
            <a:r>
              <a:rPr lang="hu-HU" sz="2400" dirty="0">
                <a:solidFill>
                  <a:schemeClr val="bg1"/>
                </a:solidFill>
                <a:latin typeface="Arial" panose="020B0604020202020204" pitchFamily="34" charset="0"/>
                <a:cs typeface="Arial" panose="020B0604020202020204" pitchFamily="34" charset="0"/>
              </a:rPr>
              <a:t>Összesen kétszázhetvenhatan voltunk a hajón. Miután jóllaktak, a gabonát a tengerbe szórva könnyítettek a hajón. Amikor megvirradt, nem tudták, milyen szárazföldhöz értek, de egy öblöt vettek észre, amelynek lapos volt a partja. Elhatározták, hogy ha tudják, erre futtatják rá a hajót. A horgonyokat eloldották, és a tengerben hagyták, egyúttal a kormányrúd tartóköteleit is megeresztették, és az orrvitorlát szélnek feszítve igyekeztek a part felé. </a:t>
            </a:r>
            <a:r>
              <a:rPr lang="hu-HU" sz="1800" dirty="0">
                <a:solidFill>
                  <a:schemeClr val="bg1"/>
                </a:solidFill>
                <a:latin typeface="Arial" panose="020B0604020202020204" pitchFamily="34" charset="0"/>
                <a:cs typeface="Arial" panose="020B0604020202020204" pitchFamily="34" charset="0"/>
              </a:rPr>
              <a:t>(Folytasd a történetet a következő dián!)</a:t>
            </a:r>
          </a:p>
        </p:txBody>
      </p:sp>
      <p:pic>
        <p:nvPicPr>
          <p:cNvPr id="10" name="Kép 9">
            <a:extLst>
              <a:ext uri="{FF2B5EF4-FFF2-40B4-BE49-F238E27FC236}">
                <a16:creationId xmlns:a16="http://schemas.microsoft.com/office/drawing/2014/main" id="{128DA0C6-05FB-4F55-8809-DFA6C3E50A4A}"/>
              </a:ext>
            </a:extLst>
          </p:cNvPr>
          <p:cNvPicPr>
            <a:picLocks noChangeAspect="1"/>
          </p:cNvPicPr>
          <p:nvPr/>
        </p:nvPicPr>
        <p:blipFill rotWithShape="1">
          <a:blip r:embed="rId5"/>
          <a:srcRect l="1077" t="887" r="2783" b="-887"/>
          <a:stretch/>
        </p:blipFill>
        <p:spPr>
          <a:xfrm>
            <a:off x="10820952" y="-2674"/>
            <a:ext cx="1368000" cy="1368000"/>
          </a:xfrm>
          <a:prstGeom prst="rect">
            <a:avLst/>
          </a:prstGeom>
        </p:spPr>
      </p:pic>
    </p:spTree>
    <p:extLst>
      <p:ext uri="{BB962C8B-B14F-4D97-AF65-F5344CB8AC3E}">
        <p14:creationId xmlns:p14="http://schemas.microsoft.com/office/powerpoint/2010/main" val="410615443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9000"/>
                                  </p:iterate>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Kép 3" descr="A képen víz, kültéri, természet, égbolt látható&#10;&#10;Automatikusan generált leírás">
            <a:extLst>
              <a:ext uri="{FF2B5EF4-FFF2-40B4-BE49-F238E27FC236}">
                <a16:creationId xmlns:a16="http://schemas.microsoft.com/office/drawing/2014/main" id="{647A6A3A-9F94-4484-90B7-4404CA287282}"/>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60"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Ábra 10" descr="Trópus egyszínű kitöltéssel">
            <a:extLst>
              <a:ext uri="{FF2B5EF4-FFF2-40B4-BE49-F238E27FC236}">
                <a16:creationId xmlns:a16="http://schemas.microsoft.com/office/drawing/2014/main" id="{51FB4C04-B0D4-43DD-B73E-48E1EC95DD1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6174" y="64721"/>
            <a:ext cx="914400" cy="914400"/>
          </a:xfrm>
          <a:prstGeom prst="rect">
            <a:avLst/>
          </a:prstGeom>
        </p:spPr>
      </p:pic>
      <p:sp>
        <p:nvSpPr>
          <p:cNvPr id="18" name="Cím 1">
            <a:extLst>
              <a:ext uri="{FF2B5EF4-FFF2-40B4-BE49-F238E27FC236}">
                <a16:creationId xmlns:a16="http://schemas.microsoft.com/office/drawing/2014/main" id="{D9C7F3B9-ACAD-447C-8E91-7B474892F08A}"/>
              </a:ext>
            </a:extLst>
          </p:cNvPr>
          <p:cNvSpPr>
            <a:spLocks noGrp="1"/>
          </p:cNvSpPr>
          <p:nvPr>
            <p:ph type="title"/>
          </p:nvPr>
        </p:nvSpPr>
        <p:spPr>
          <a:xfrm>
            <a:off x="643467" y="321734"/>
            <a:ext cx="9915159" cy="914400"/>
          </a:xfrm>
        </p:spPr>
        <p:txBody>
          <a:bodyPr>
            <a:normAutofit fontScale="90000"/>
          </a:bodyPr>
          <a:lstStyle/>
          <a:p>
            <a:r>
              <a:rPr lang="hu-HU" sz="3600" dirty="0">
                <a:latin typeface="Arial" panose="020B0604020202020204" pitchFamily="34" charset="0"/>
                <a:cs typeface="Arial" panose="020B0604020202020204" pitchFamily="34" charset="0"/>
              </a:rPr>
              <a:t>	</a:t>
            </a:r>
            <a:r>
              <a:rPr lang="hu-HU" sz="3600" dirty="0">
                <a:solidFill>
                  <a:schemeClr val="bg1"/>
                </a:solidFill>
                <a:latin typeface="Arial" panose="020B0604020202020204" pitchFamily="34" charset="0"/>
                <a:cs typeface="Arial" panose="020B0604020202020204" pitchFamily="34" charset="0"/>
              </a:rPr>
              <a:t>	ApCsel 27,37–44</a:t>
            </a:r>
            <a:br>
              <a:rPr lang="hu-HU" sz="3600" dirty="0">
                <a:latin typeface="Arial" panose="020B0604020202020204" pitchFamily="34" charset="0"/>
                <a:cs typeface="Arial" panose="020B0604020202020204" pitchFamily="34" charset="0"/>
              </a:rPr>
            </a:br>
            <a:endParaRPr lang="hu-HU" sz="3600" dirty="0">
              <a:latin typeface="Arial" panose="020B0604020202020204" pitchFamily="34" charset="0"/>
              <a:cs typeface="Arial" panose="020B0604020202020204" pitchFamily="34" charset="0"/>
            </a:endParaRPr>
          </a:p>
        </p:txBody>
      </p:sp>
      <p:sp>
        <p:nvSpPr>
          <p:cNvPr id="19" name="Szövegdoboz 18">
            <a:extLst>
              <a:ext uri="{FF2B5EF4-FFF2-40B4-BE49-F238E27FC236}">
                <a16:creationId xmlns:a16="http://schemas.microsoft.com/office/drawing/2014/main" id="{C54F29DD-801B-44ED-B074-369E620EB6B1}"/>
              </a:ext>
            </a:extLst>
          </p:cNvPr>
          <p:cNvSpPr txBox="1"/>
          <p:nvPr/>
        </p:nvSpPr>
        <p:spPr>
          <a:xfrm>
            <a:off x="907964" y="888273"/>
            <a:ext cx="10409613" cy="954107"/>
          </a:xfrm>
          <a:prstGeom prst="rect">
            <a:avLst/>
          </a:prstGeom>
          <a:noFill/>
        </p:spPr>
        <p:txBody>
          <a:bodyPr wrap="square" rtlCol="0">
            <a:spAutoFit/>
          </a:bodyPr>
          <a:lstStyle/>
          <a:p>
            <a:r>
              <a:rPr lang="hu-HU" sz="2800" dirty="0">
                <a:solidFill>
                  <a:schemeClr val="bg1"/>
                </a:solidFill>
                <a:latin typeface="Arial" panose="020B0604020202020204" pitchFamily="34" charset="0"/>
                <a:cs typeface="Arial" panose="020B0604020202020204" pitchFamily="34" charset="0"/>
              </a:rPr>
              <a:t>Írj az szakaszból egy 2 </a:t>
            </a:r>
            <a:r>
              <a:rPr lang="hu-HU" sz="2800" dirty="0" err="1">
                <a:solidFill>
                  <a:schemeClr val="bg1"/>
                </a:solidFill>
                <a:latin typeface="Arial" panose="020B0604020202020204" pitchFamily="34" charset="0"/>
                <a:cs typeface="Arial" panose="020B0604020202020204" pitchFamily="34" charset="0"/>
              </a:rPr>
              <a:t>mondatos</a:t>
            </a:r>
            <a:r>
              <a:rPr lang="hu-HU" sz="2800" dirty="0">
                <a:solidFill>
                  <a:schemeClr val="bg1"/>
                </a:solidFill>
                <a:latin typeface="Arial" panose="020B0604020202020204" pitchFamily="34" charset="0"/>
                <a:cs typeface="Arial" panose="020B0604020202020204" pitchFamily="34" charset="0"/>
              </a:rPr>
              <a:t> facebook posztot, amit </a:t>
            </a:r>
          </a:p>
          <a:p>
            <a:r>
              <a:rPr lang="hu-HU" sz="2800" dirty="0">
                <a:solidFill>
                  <a:schemeClr val="bg1"/>
                </a:solidFill>
                <a:latin typeface="Arial" panose="020B0604020202020204" pitchFamily="34" charset="0"/>
                <a:cs typeface="Arial" panose="020B0604020202020204" pitchFamily="34" charset="0"/>
              </a:rPr>
              <a:t>meg tudsz mutatni a többieknek, hogy összeálljon a történet!</a:t>
            </a:r>
            <a:endParaRPr lang="hu-HU" sz="2800" dirty="0">
              <a:solidFill>
                <a:schemeClr val="bg1"/>
              </a:solidFill>
            </a:endParaRPr>
          </a:p>
        </p:txBody>
      </p:sp>
      <p:sp>
        <p:nvSpPr>
          <p:cNvPr id="20" name="Tartalom helye 2">
            <a:extLst>
              <a:ext uri="{FF2B5EF4-FFF2-40B4-BE49-F238E27FC236}">
                <a16:creationId xmlns:a16="http://schemas.microsoft.com/office/drawing/2014/main" id="{7D4AE9FD-438A-418C-824F-48FF2A37492A}"/>
              </a:ext>
            </a:extLst>
          </p:cNvPr>
          <p:cNvSpPr>
            <a:spLocks noGrp="1"/>
          </p:cNvSpPr>
          <p:nvPr>
            <p:ph idx="1"/>
          </p:nvPr>
        </p:nvSpPr>
        <p:spPr>
          <a:xfrm>
            <a:off x="789432" y="2701512"/>
            <a:ext cx="11188191" cy="3206169"/>
          </a:xfrm>
        </p:spPr>
        <p:txBody>
          <a:bodyPr>
            <a:noAutofit/>
          </a:bodyPr>
          <a:lstStyle/>
          <a:p>
            <a:pPr marL="0" indent="0" algn="just">
              <a:buNone/>
            </a:pPr>
            <a:r>
              <a:rPr lang="hu-HU" sz="2400" dirty="0">
                <a:solidFill>
                  <a:schemeClr val="bg1"/>
                </a:solidFill>
                <a:latin typeface="Arial" panose="020B0604020202020204" pitchFamily="34" charset="0"/>
                <a:cs typeface="Arial" panose="020B0604020202020204" pitchFamily="34" charset="0"/>
              </a:rPr>
              <a:t>Mikor azonban egy földnyelvhez értek, ráfuttatták a hajót, amelynek orra befúródva ott maradt mozdulatlanul, hátsó része pedig a hullámveréstől szakadozni kezdett. A katonáknak az volt a szándékuk, hogy megölik a foglyokat, nehogy valaki kiúszva elmeneküljön. De a százados meg akarta menteni Pált, ezért visszatartotta őket elhatározásuktól, és megparancsolta, hogy akik úszni tudnak, azok ugorjanak először a tengerbe, és meneküljenek a szárazföldre, azután pedig a többiek, ki deszkákon, ki a hajó egyéb darabjain. Így történt, hogy mindnyájan kimenekültek a szárazföldre.</a:t>
            </a:r>
          </a:p>
        </p:txBody>
      </p:sp>
      <p:sp>
        <p:nvSpPr>
          <p:cNvPr id="21" name="Szövegdoboz 20">
            <a:extLst>
              <a:ext uri="{FF2B5EF4-FFF2-40B4-BE49-F238E27FC236}">
                <a16:creationId xmlns:a16="http://schemas.microsoft.com/office/drawing/2014/main" id="{57CE40E6-C36C-466F-A5CE-6BB4A82583A2}"/>
              </a:ext>
            </a:extLst>
          </p:cNvPr>
          <p:cNvSpPr txBox="1"/>
          <p:nvPr/>
        </p:nvSpPr>
        <p:spPr>
          <a:xfrm>
            <a:off x="1479967" y="6189078"/>
            <a:ext cx="5650264" cy="461665"/>
          </a:xfrm>
          <a:prstGeom prst="rect">
            <a:avLst/>
          </a:prstGeom>
          <a:noFill/>
        </p:spPr>
        <p:txBody>
          <a:bodyPr wrap="square" rtlCol="0">
            <a:spAutoFit/>
          </a:bodyPr>
          <a:lstStyle/>
          <a:p>
            <a:r>
              <a:rPr lang="hu-HU" sz="2400" dirty="0">
                <a:solidFill>
                  <a:schemeClr val="bg1"/>
                </a:solidFill>
                <a:latin typeface="Arial" panose="020B0604020202020204" pitchFamily="34" charset="0"/>
                <a:cs typeface="Arial" panose="020B0604020202020204" pitchFamily="34" charset="0"/>
              </a:rPr>
              <a:t>Kattints a nyílra a folytatáshoz!</a:t>
            </a:r>
          </a:p>
        </p:txBody>
      </p:sp>
      <p:pic>
        <p:nvPicPr>
          <p:cNvPr id="22" name="Ábra 21" descr="Nyíl: egyenes egyszínű kitöltéssel">
            <a:hlinkClick r:id="rId5" action="ppaction://hlinksldjump"/>
            <a:extLst>
              <a:ext uri="{FF2B5EF4-FFF2-40B4-BE49-F238E27FC236}">
                <a16:creationId xmlns:a16="http://schemas.microsoft.com/office/drawing/2014/main" id="{52270567-CDF5-4ED4-9176-A2010B28B5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119395" y="5819651"/>
            <a:ext cx="1233606" cy="1233606"/>
          </a:xfrm>
          <a:prstGeom prst="rect">
            <a:avLst/>
          </a:prstGeom>
        </p:spPr>
      </p:pic>
      <p:pic>
        <p:nvPicPr>
          <p:cNvPr id="23" name="Kép 22">
            <a:extLst>
              <a:ext uri="{FF2B5EF4-FFF2-40B4-BE49-F238E27FC236}">
                <a16:creationId xmlns:a16="http://schemas.microsoft.com/office/drawing/2014/main" id="{77358D85-93DA-4F2A-8351-CE7F9616EA45}"/>
              </a:ext>
            </a:extLst>
          </p:cNvPr>
          <p:cNvPicPr>
            <a:picLocks noChangeAspect="1"/>
          </p:cNvPicPr>
          <p:nvPr/>
        </p:nvPicPr>
        <p:blipFill rotWithShape="1">
          <a:blip r:embed="rId8"/>
          <a:srcRect l="1077" t="887" r="2783" b="-887"/>
          <a:stretch/>
        </p:blipFill>
        <p:spPr>
          <a:xfrm>
            <a:off x="10820952" y="-2674"/>
            <a:ext cx="1368000" cy="1368000"/>
          </a:xfrm>
          <a:prstGeom prst="rect">
            <a:avLst/>
          </a:prstGeom>
        </p:spPr>
      </p:pic>
    </p:spTree>
    <p:extLst>
      <p:ext uri="{BB962C8B-B14F-4D97-AF65-F5344CB8AC3E}">
        <p14:creationId xmlns:p14="http://schemas.microsoft.com/office/powerpoint/2010/main" val="281341407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9000"/>
                                  </p:iterate>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22820"/>
                            </p:stCondLst>
                            <p:childTnLst>
                              <p:par>
                                <p:cTn id="9" presetID="31"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000" fill="hold"/>
                                        <p:tgtEl>
                                          <p:spTgt spid="21"/>
                                        </p:tgtEl>
                                        <p:attrNameLst>
                                          <p:attrName>ppt_w</p:attrName>
                                        </p:attrNameLst>
                                      </p:cBhvr>
                                      <p:tavLst>
                                        <p:tav tm="0">
                                          <p:val>
                                            <p:fltVal val="0"/>
                                          </p:val>
                                        </p:tav>
                                        <p:tav tm="100000">
                                          <p:val>
                                            <p:strVal val="#ppt_w"/>
                                          </p:val>
                                        </p:tav>
                                      </p:tavLst>
                                    </p:anim>
                                    <p:anim calcmode="lin" valueType="num">
                                      <p:cBhvr>
                                        <p:cTn id="12" dur="1000" fill="hold"/>
                                        <p:tgtEl>
                                          <p:spTgt spid="21"/>
                                        </p:tgtEl>
                                        <p:attrNameLst>
                                          <p:attrName>ppt_h</p:attrName>
                                        </p:attrNameLst>
                                      </p:cBhvr>
                                      <p:tavLst>
                                        <p:tav tm="0">
                                          <p:val>
                                            <p:fltVal val="0"/>
                                          </p:val>
                                        </p:tav>
                                        <p:tav tm="100000">
                                          <p:val>
                                            <p:strVal val="#ppt_h"/>
                                          </p:val>
                                        </p:tav>
                                      </p:tavLst>
                                    </p:anim>
                                    <p:anim calcmode="lin" valueType="num">
                                      <p:cBhvr>
                                        <p:cTn id="13" dur="1000" fill="hold"/>
                                        <p:tgtEl>
                                          <p:spTgt spid="21"/>
                                        </p:tgtEl>
                                        <p:attrNameLst>
                                          <p:attrName>style.rotation</p:attrName>
                                        </p:attrNameLst>
                                      </p:cBhvr>
                                      <p:tavLst>
                                        <p:tav tm="0">
                                          <p:val>
                                            <p:fltVal val="90"/>
                                          </p:val>
                                        </p:tav>
                                        <p:tav tm="100000">
                                          <p:val>
                                            <p:fltVal val="0"/>
                                          </p:val>
                                        </p:tav>
                                      </p:tavLst>
                                    </p:anim>
                                    <p:animEffect transition="in" filter="fade">
                                      <p:cBhvr>
                                        <p:cTn id="14" dur="1000"/>
                                        <p:tgtEl>
                                          <p:spTgt spid="21"/>
                                        </p:tgtEl>
                                      </p:cBhvr>
                                    </p:animEffect>
                                  </p:childTnLst>
                                </p:cTn>
                              </p:par>
                              <p:par>
                                <p:cTn id="15" presetID="3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 calcmode="lin" valueType="num">
                                      <p:cBhvr>
                                        <p:cTn id="19" dur="1000" fill="hold"/>
                                        <p:tgtEl>
                                          <p:spTgt spid="22"/>
                                        </p:tgtEl>
                                        <p:attrNameLst>
                                          <p:attrName>style.rotation</p:attrName>
                                        </p:attrNameLst>
                                      </p:cBhvr>
                                      <p:tavLst>
                                        <p:tav tm="0">
                                          <p:val>
                                            <p:fltVal val="90"/>
                                          </p:val>
                                        </p:tav>
                                        <p:tav tm="100000">
                                          <p:val>
                                            <p:fltVal val="0"/>
                                          </p:val>
                                        </p:tav>
                                      </p:tavLst>
                                    </p:anim>
                                    <p:animEffect transition="in" filter="fade">
                                      <p:cBhvr>
                                        <p:cTn id="2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artalom helye 4" descr="A képen ablak, épület, tégla, kő látható&#10;&#10;Automatikusan generált leírás">
            <a:extLst>
              <a:ext uri="{FF2B5EF4-FFF2-40B4-BE49-F238E27FC236}">
                <a16:creationId xmlns:a16="http://schemas.microsoft.com/office/drawing/2014/main" id="{35191817-67CC-4BF3-B3BC-023AAD996153}"/>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6"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ím 1">
            <a:extLst>
              <a:ext uri="{FF2B5EF4-FFF2-40B4-BE49-F238E27FC236}">
                <a16:creationId xmlns:a16="http://schemas.microsoft.com/office/drawing/2014/main" id="{6561A01C-DF04-4CC6-B991-3548A47A8839}"/>
              </a:ext>
            </a:extLst>
          </p:cNvPr>
          <p:cNvSpPr>
            <a:spLocks noGrp="1"/>
          </p:cNvSpPr>
          <p:nvPr>
            <p:ph type="title"/>
          </p:nvPr>
        </p:nvSpPr>
        <p:spPr>
          <a:xfrm>
            <a:off x="982134" y="411210"/>
            <a:ext cx="9915159" cy="1744627"/>
          </a:xfrm>
        </p:spPr>
        <p:txBody>
          <a:bodyPr>
            <a:normAutofit fontScale="90000"/>
          </a:bodyPr>
          <a:lstStyle/>
          <a:p>
            <a:r>
              <a:rPr lang="hu-HU" sz="3600" dirty="0">
                <a:solidFill>
                  <a:schemeClr val="bg1"/>
                </a:solidFill>
                <a:latin typeface="Arial" panose="020B0604020202020204" pitchFamily="34" charset="0"/>
                <a:cs typeface="Arial" panose="020B0604020202020204" pitchFamily="34" charset="0"/>
              </a:rPr>
              <a:t>		ApCsel 28,1–10</a:t>
            </a:r>
            <a:br>
              <a:rPr lang="hu-HU" sz="3600" dirty="0">
                <a:solidFill>
                  <a:schemeClr val="bg1"/>
                </a:solidFill>
                <a:latin typeface="Arial" panose="020B0604020202020204" pitchFamily="34" charset="0"/>
                <a:cs typeface="Arial" panose="020B0604020202020204" pitchFamily="34" charset="0"/>
              </a:rPr>
            </a:br>
            <a:br>
              <a:rPr lang="hu-HU" sz="3600" dirty="0">
                <a:solidFill>
                  <a:schemeClr val="bg1"/>
                </a:solidFill>
                <a:latin typeface="Arial" panose="020B0604020202020204" pitchFamily="34" charset="0"/>
                <a:cs typeface="Arial" panose="020B0604020202020204" pitchFamily="34" charset="0"/>
              </a:rPr>
            </a:br>
            <a:r>
              <a:rPr lang="hu-HU" sz="3100" dirty="0">
                <a:solidFill>
                  <a:schemeClr val="bg1"/>
                </a:solidFill>
                <a:latin typeface="Arial" panose="020B0604020202020204" pitchFamily="34" charset="0"/>
                <a:cs typeface="Arial" panose="020B0604020202020204" pitchFamily="34" charset="0"/>
              </a:rPr>
              <a:t>Írj a szakaszból egy 2 mondatos facebook posztot, amit </a:t>
            </a:r>
            <a:br>
              <a:rPr lang="hu-HU" sz="3100" dirty="0">
                <a:solidFill>
                  <a:schemeClr val="bg1"/>
                </a:solidFill>
                <a:latin typeface="Arial" panose="020B0604020202020204" pitchFamily="34" charset="0"/>
                <a:cs typeface="Arial" panose="020B0604020202020204" pitchFamily="34" charset="0"/>
              </a:rPr>
            </a:br>
            <a:r>
              <a:rPr lang="hu-HU" sz="3100" dirty="0">
                <a:solidFill>
                  <a:schemeClr val="bg1"/>
                </a:solidFill>
                <a:latin typeface="Arial" panose="020B0604020202020204" pitchFamily="34" charset="0"/>
                <a:cs typeface="Arial" panose="020B0604020202020204" pitchFamily="34" charset="0"/>
              </a:rPr>
              <a:t>meg tudsz mutatni a többieknek, hogy összeálljon a történet!</a:t>
            </a:r>
            <a:endParaRPr lang="hu-HU" sz="3600" dirty="0">
              <a:solidFill>
                <a:schemeClr val="bg1"/>
              </a:solidFill>
              <a:latin typeface="Arial" panose="020B0604020202020204" pitchFamily="34" charset="0"/>
              <a:cs typeface="Arial" panose="020B0604020202020204" pitchFamily="34" charset="0"/>
            </a:endParaRPr>
          </a:p>
        </p:txBody>
      </p:sp>
      <p:pic>
        <p:nvPicPr>
          <p:cNvPr id="11" name="Ábra 10" descr="Máglya egyszínű kitöltéssel">
            <a:extLst>
              <a:ext uri="{FF2B5EF4-FFF2-40B4-BE49-F238E27FC236}">
                <a16:creationId xmlns:a16="http://schemas.microsoft.com/office/drawing/2014/main" id="{FBEE6FB4-CEC0-4900-B785-C9E7842B865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060" y="103959"/>
            <a:ext cx="914400" cy="914400"/>
          </a:xfrm>
          <a:prstGeom prst="rect">
            <a:avLst/>
          </a:prstGeom>
        </p:spPr>
      </p:pic>
      <p:sp>
        <p:nvSpPr>
          <p:cNvPr id="13" name="Tartalom helye 2">
            <a:extLst>
              <a:ext uri="{FF2B5EF4-FFF2-40B4-BE49-F238E27FC236}">
                <a16:creationId xmlns:a16="http://schemas.microsoft.com/office/drawing/2014/main" id="{A06EE0A8-4140-47D1-8E78-1B43C967648B}"/>
              </a:ext>
            </a:extLst>
          </p:cNvPr>
          <p:cNvSpPr>
            <a:spLocks noGrp="1"/>
          </p:cNvSpPr>
          <p:nvPr>
            <p:ph idx="1"/>
          </p:nvPr>
        </p:nvSpPr>
        <p:spPr>
          <a:xfrm>
            <a:off x="762000" y="2463088"/>
            <a:ext cx="11188191" cy="3011774"/>
          </a:xfrm>
        </p:spPr>
        <p:txBody>
          <a:bodyPr>
            <a:noAutofit/>
          </a:bodyPr>
          <a:lstStyle/>
          <a:p>
            <a:pPr marL="0" indent="0" algn="just">
              <a:buNone/>
            </a:pPr>
            <a:r>
              <a:rPr lang="hu-HU" sz="2400" dirty="0">
                <a:solidFill>
                  <a:schemeClr val="bg1"/>
                </a:solidFill>
                <a:latin typeface="Arial" panose="020B0604020202020204" pitchFamily="34" charset="0"/>
                <a:cs typeface="Arial" panose="020B0604020202020204" pitchFamily="34" charset="0"/>
              </a:rPr>
              <a:t>Miután megmenekültünk, akkor tudtuk meg, hogy Máltának hívják ezt a szigetet. A barbárok nem mindennapi emberséget tanúsítottak irántunk, mert tüzet raktak, és a ránk zúduló eső és a hideg miatt </a:t>
            </a:r>
            <a:r>
              <a:rPr lang="hu-HU" sz="2400" dirty="0" err="1">
                <a:solidFill>
                  <a:schemeClr val="bg1"/>
                </a:solidFill>
                <a:latin typeface="Arial" panose="020B0604020202020204" pitchFamily="34" charset="0"/>
                <a:cs typeface="Arial" panose="020B0604020202020204" pitchFamily="34" charset="0"/>
              </a:rPr>
              <a:t>mindnyájunkat</a:t>
            </a:r>
            <a:r>
              <a:rPr lang="hu-HU" sz="2400" dirty="0">
                <a:solidFill>
                  <a:schemeClr val="bg1"/>
                </a:solidFill>
                <a:latin typeface="Arial" panose="020B0604020202020204" pitchFamily="34" charset="0"/>
                <a:cs typeface="Arial" panose="020B0604020202020204" pitchFamily="34" charset="0"/>
              </a:rPr>
              <a:t> befogadtak. Amikor Pál összegyűjtött egy csomó rőzsét, és a tűzre tette, a meleg miatt egy vipera bújt ki belőle, és a kezébe mart. Amikor a barbárok meglátták a kezéről lecsüngő mérges kígyót, így szóltak egymáshoz: Bizonyára gyilkos ez az ember, aki a tengerből kimenekült ugyan, de az isteni bosszúállás nem engedi, hogy életben maradjon. Ő azonban lerázta a kígyót a tűzbe, és semmi baja sem esett. </a:t>
            </a:r>
            <a:r>
              <a:rPr lang="hu-HU" sz="1800" dirty="0">
                <a:solidFill>
                  <a:schemeClr val="bg1"/>
                </a:solidFill>
                <a:latin typeface="Arial" panose="020B0604020202020204" pitchFamily="34" charset="0"/>
                <a:cs typeface="Arial" panose="020B0604020202020204" pitchFamily="34" charset="0"/>
              </a:rPr>
              <a:t>(Folytasd a történetet a következő dián!)</a:t>
            </a:r>
          </a:p>
        </p:txBody>
      </p:sp>
      <p:pic>
        <p:nvPicPr>
          <p:cNvPr id="15" name="Kép 14">
            <a:extLst>
              <a:ext uri="{FF2B5EF4-FFF2-40B4-BE49-F238E27FC236}">
                <a16:creationId xmlns:a16="http://schemas.microsoft.com/office/drawing/2014/main" id="{299B4611-9FC9-4B47-813D-6156BD573DCF}"/>
              </a:ext>
            </a:extLst>
          </p:cNvPr>
          <p:cNvPicPr>
            <a:picLocks noChangeAspect="1"/>
          </p:cNvPicPr>
          <p:nvPr/>
        </p:nvPicPr>
        <p:blipFill rotWithShape="1">
          <a:blip r:embed="rId5"/>
          <a:srcRect l="1077" t="887" r="2783" b="-887"/>
          <a:stretch/>
        </p:blipFill>
        <p:spPr>
          <a:xfrm>
            <a:off x="10824000" y="-12364"/>
            <a:ext cx="1368000" cy="1368000"/>
          </a:xfrm>
          <a:prstGeom prst="rect">
            <a:avLst/>
          </a:prstGeom>
        </p:spPr>
      </p:pic>
    </p:spTree>
    <p:extLst>
      <p:ext uri="{BB962C8B-B14F-4D97-AF65-F5344CB8AC3E}">
        <p14:creationId xmlns:p14="http://schemas.microsoft.com/office/powerpoint/2010/main" val="249731115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9000"/>
                                  </p:iterate>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id="{2CDC3B84-63A9-4E3E-AE5B-7A30315C384C}"/>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Cím 1">
            <a:extLst>
              <a:ext uri="{FF2B5EF4-FFF2-40B4-BE49-F238E27FC236}">
                <a16:creationId xmlns:a16="http://schemas.microsoft.com/office/drawing/2014/main" id="{ABFC7F05-F41B-464C-9BCE-125E27398699}"/>
              </a:ext>
            </a:extLst>
          </p:cNvPr>
          <p:cNvSpPr>
            <a:spLocks noGrp="1"/>
          </p:cNvSpPr>
          <p:nvPr>
            <p:ph type="title"/>
          </p:nvPr>
        </p:nvSpPr>
        <p:spPr>
          <a:xfrm>
            <a:off x="804998" y="457200"/>
            <a:ext cx="4803636" cy="1652909"/>
          </a:xfrm>
        </p:spPr>
        <p:txBody>
          <a:bodyPr>
            <a:normAutofit fontScale="90000"/>
          </a:bodyPr>
          <a:lstStyle/>
          <a:p>
            <a:r>
              <a:rPr lang="en-US" sz="4400" dirty="0" err="1">
                <a:solidFill>
                  <a:schemeClr val="tx1"/>
                </a:solidFill>
                <a:latin typeface="Arial" panose="020B0604020202020204" pitchFamily="34" charset="0"/>
                <a:cs typeface="Arial" panose="020B0604020202020204" pitchFamily="34" charset="0"/>
              </a:rPr>
              <a:t>Kedves</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Hittanos</a:t>
            </a:r>
            <a:r>
              <a:rPr lang="hu-HU"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Barátom</a:t>
            </a:r>
            <a:r>
              <a:rPr lang="en-US" sz="4400" dirty="0">
                <a:solidFill>
                  <a:schemeClr val="tx1"/>
                </a:solidFill>
                <a:latin typeface="Arial" panose="020B0604020202020204" pitchFamily="34" charset="0"/>
                <a:cs typeface="Arial" panose="020B0604020202020204" pitchFamily="34" charset="0"/>
              </a:rPr>
              <a:t>!</a:t>
            </a:r>
            <a:br>
              <a:rPr lang="hu-HU" sz="4400" dirty="0">
                <a:solidFill>
                  <a:schemeClr val="tx1"/>
                </a:solidFill>
                <a:latin typeface="Arial" panose="020B0604020202020204" pitchFamily="34" charset="0"/>
                <a:cs typeface="Arial" panose="020B0604020202020204" pitchFamily="34" charset="0"/>
              </a:rPr>
            </a:br>
            <a:r>
              <a:rPr lang="en-US" sz="4400" dirty="0" err="1">
                <a:solidFill>
                  <a:schemeClr val="tx1"/>
                </a:solidFill>
                <a:latin typeface="Arial" panose="020B0604020202020204" pitchFamily="34" charset="0"/>
                <a:cs typeface="Arial" panose="020B0604020202020204" pitchFamily="34" charset="0"/>
              </a:rPr>
              <a:t>Isten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hozott</a:t>
            </a:r>
            <a:r>
              <a:rPr lang="en-US" sz="4400" dirty="0">
                <a:solidFill>
                  <a:schemeClr val="tx1"/>
                </a:solidFill>
                <a:latin typeface="Arial" panose="020B0604020202020204" pitchFamily="34" charset="0"/>
                <a:cs typeface="Arial" panose="020B0604020202020204" pitchFamily="34" charset="0"/>
              </a:rPr>
              <a:t>!</a:t>
            </a:r>
            <a:endParaRPr lang="hu-HU" dirty="0">
              <a:solidFill>
                <a:srgbClr val="000000"/>
              </a:solidFill>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2CE9F0B0-0909-4201-B2D5-EC7C1D868BF4}"/>
              </a:ext>
            </a:extLst>
          </p:cNvPr>
          <p:cNvSpPr>
            <a:spLocks noGrp="1"/>
          </p:cNvSpPr>
          <p:nvPr>
            <p:ph idx="1"/>
          </p:nvPr>
        </p:nvSpPr>
        <p:spPr>
          <a:xfrm>
            <a:off x="804997" y="2272142"/>
            <a:ext cx="5155536" cy="4128657"/>
          </a:xfrm>
        </p:spPr>
        <p:txBody>
          <a:bodyPr anchor="ctr">
            <a:noAutofit/>
          </a:bodyPr>
          <a:lstStyle/>
          <a:p>
            <a:pPr marL="114300" indent="0">
              <a:buNone/>
            </a:pPr>
            <a:r>
              <a:rPr lang="en-US" sz="2400" dirty="0">
                <a:latin typeface="Arial" panose="020B0604020202020204" pitchFamily="34" charset="0"/>
                <a:cs typeface="Arial" panose="020B0604020202020204" pitchFamily="34" charset="0"/>
              </a:rPr>
              <a:t>A </a:t>
            </a:r>
            <a:r>
              <a:rPr lang="en-US" sz="2400" dirty="0" err="1">
                <a:latin typeface="Arial" panose="020B0604020202020204" pitchFamily="34" charset="0"/>
                <a:cs typeface="Arial" panose="020B0604020202020204" pitchFamily="34" charset="0"/>
              </a:rPr>
              <a:t>digitális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hittanórán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szükséged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lesz</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következőkre</a:t>
            </a:r>
            <a:r>
              <a:rPr lang="en-US" sz="2400" dirty="0">
                <a:latin typeface="Arial" panose="020B0604020202020204" pitchFamily="34" charset="0"/>
                <a:cs typeface="Arial" panose="020B0604020202020204" pitchFamily="34" charset="0"/>
              </a:rPr>
              <a:t>:</a:t>
            </a:r>
            <a:endParaRPr lang="hu-HU" sz="2400" dirty="0">
              <a:latin typeface="Arial" panose="020B0604020202020204" pitchFamily="34" charset="0"/>
              <a:cs typeface="Arial" panose="020B0604020202020204" pitchFamily="34" charset="0"/>
            </a:endParaRPr>
          </a:p>
          <a:p>
            <a:pPr marL="114300" indent="0"/>
            <a:endParaRPr lang="hu-HU" sz="2400" dirty="0">
              <a:latin typeface="Arial" panose="020B0604020202020204" pitchFamily="34" charset="0"/>
              <a:cs typeface="Arial" panose="020B0604020202020204" pitchFamily="34" charset="0"/>
            </a:endParaRPr>
          </a:p>
          <a:p>
            <a:pPr marL="400050" indent="-285750"/>
            <a:r>
              <a:rPr lang="en-US" sz="2400" dirty="0">
                <a:latin typeface="Arial" panose="020B0604020202020204" pitchFamily="34" charset="0"/>
                <a:cs typeface="Arial" panose="020B0604020202020204" pitchFamily="34" charset="0"/>
              </a:rPr>
              <a:t>Internet </a:t>
            </a:r>
            <a:r>
              <a:rPr lang="en-US" sz="2400" dirty="0" err="1">
                <a:latin typeface="Arial" panose="020B0604020202020204" pitchFamily="34" charset="0"/>
                <a:cs typeface="Arial" panose="020B0604020202020204" pitchFamily="34" charset="0"/>
              </a:rPr>
              <a:t>kapcsolat</a:t>
            </a:r>
            <a:endParaRPr lang="hu-HU" sz="2400" dirty="0">
              <a:latin typeface="Arial" panose="020B0604020202020204" pitchFamily="34" charset="0"/>
              <a:cs typeface="Arial" panose="020B0604020202020204" pitchFamily="34" charset="0"/>
            </a:endParaRPr>
          </a:p>
          <a:p>
            <a:pPr marL="400050" indent="-285750"/>
            <a:r>
              <a:rPr lang="en-US" sz="2400" dirty="0">
                <a:latin typeface="Arial" panose="020B0604020202020204" pitchFamily="34" charset="0"/>
                <a:cs typeface="Arial" panose="020B0604020202020204" pitchFamily="34" charset="0"/>
              </a:rPr>
              <a:t>Laptop, </a:t>
            </a:r>
            <a:r>
              <a:rPr lang="en-US" sz="2400" dirty="0" err="1">
                <a:latin typeface="Arial" panose="020B0604020202020204" pitchFamily="34" charset="0"/>
                <a:cs typeface="Arial" panose="020B0604020202020204" pitchFamily="34" charset="0"/>
              </a:rPr>
              <a:t>okostelefon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vagy</a:t>
            </a:r>
            <a:r>
              <a:rPr lang="en-US" sz="2400" dirty="0">
                <a:latin typeface="Arial" panose="020B0604020202020204" pitchFamily="34" charset="0"/>
                <a:cs typeface="Arial" panose="020B0604020202020204" pitchFamily="34" charset="0"/>
              </a:rPr>
              <a:t> tablet</a:t>
            </a:r>
            <a:endParaRPr lang="hu-HU" sz="2400" dirty="0">
              <a:latin typeface="Arial" panose="020B0604020202020204" pitchFamily="34" charset="0"/>
              <a:cs typeface="Arial" panose="020B0604020202020204" pitchFamily="34" charset="0"/>
            </a:endParaRPr>
          </a:p>
          <a:p>
            <a:pPr marL="400050" indent="-285750"/>
            <a:r>
              <a:rPr lang="en-US" sz="2400" dirty="0" err="1">
                <a:latin typeface="Arial" panose="020B0604020202020204" pitchFamily="34" charset="0"/>
                <a:cs typeface="Arial" panose="020B0604020202020204" pitchFamily="34" charset="0"/>
              </a:rPr>
              <a:t>Hangszóró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vagy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fülhallgató</a:t>
            </a:r>
            <a:endParaRPr lang="hu-HU" sz="2400" dirty="0">
              <a:latin typeface="Arial" panose="020B0604020202020204" pitchFamily="34" charset="0"/>
              <a:cs typeface="Arial" panose="020B0604020202020204" pitchFamily="34" charset="0"/>
            </a:endParaRPr>
          </a:p>
          <a:p>
            <a:pPr marL="400050" indent="-285750"/>
            <a:r>
              <a:rPr lang="en-US" sz="2400" dirty="0" err="1">
                <a:latin typeface="Arial" panose="020B0604020202020204" pitchFamily="34" charset="0"/>
                <a:cs typeface="Arial" panose="020B0604020202020204" pitchFamily="34" charset="0"/>
              </a:rPr>
              <a:t>Üres</a:t>
            </a:r>
            <a:r>
              <a:rPr lang="en-US" sz="2400" dirty="0">
                <a:latin typeface="Arial" panose="020B0604020202020204" pitchFamily="34" charset="0"/>
                <a:cs typeface="Arial" panose="020B0604020202020204" pitchFamily="34" charset="0"/>
              </a:rPr>
              <a:t> lap </a:t>
            </a:r>
            <a:r>
              <a:rPr lang="en-US" sz="2400" dirty="0" err="1">
                <a:latin typeface="Arial" panose="020B0604020202020204" pitchFamily="34" charset="0"/>
                <a:cs typeface="Arial" panose="020B0604020202020204" pitchFamily="34" charset="0"/>
              </a:rPr>
              <a:t>vagy</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füzeted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ceruza</a:t>
            </a:r>
            <a:endParaRPr lang="hu-HU" sz="2400" dirty="0">
              <a:latin typeface="Arial" panose="020B0604020202020204" pitchFamily="34" charset="0"/>
              <a:cs typeface="Arial" panose="020B0604020202020204" pitchFamily="34" charset="0"/>
            </a:endParaRPr>
          </a:p>
          <a:p>
            <a:pPr marL="400050" indent="-285750"/>
            <a:r>
              <a:rPr lang="en-US" sz="2400" dirty="0">
                <a:latin typeface="Arial" panose="020B0604020202020204" pitchFamily="34" charset="0"/>
                <a:cs typeface="Arial" panose="020B0604020202020204" pitchFamily="34" charset="0"/>
              </a:rPr>
              <a:t>A </a:t>
            </a:r>
            <a:r>
              <a:rPr lang="en-US" sz="2400" dirty="0" err="1">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lelkes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hozzáállásod</a:t>
            </a:r>
            <a:endParaRPr lang="hu-HU" sz="2400" dirty="0"/>
          </a:p>
        </p:txBody>
      </p:sp>
    </p:spTree>
    <p:extLst>
      <p:ext uri="{BB962C8B-B14F-4D97-AF65-F5344CB8AC3E}">
        <p14:creationId xmlns:p14="http://schemas.microsoft.com/office/powerpoint/2010/main" val="404960718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artalom helye 4" descr="A képen ablak, épület, tégla, kő látható&#10;&#10;Automatikusan generált leírás">
            <a:extLst>
              <a:ext uri="{FF2B5EF4-FFF2-40B4-BE49-F238E27FC236}">
                <a16:creationId xmlns:a16="http://schemas.microsoft.com/office/drawing/2014/main" id="{35191817-67CC-4BF3-B3BC-023AAD996153}"/>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6"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ím 1">
            <a:extLst>
              <a:ext uri="{FF2B5EF4-FFF2-40B4-BE49-F238E27FC236}">
                <a16:creationId xmlns:a16="http://schemas.microsoft.com/office/drawing/2014/main" id="{6561A01C-DF04-4CC6-B991-3548A47A8839}"/>
              </a:ext>
            </a:extLst>
          </p:cNvPr>
          <p:cNvSpPr>
            <a:spLocks noGrp="1"/>
          </p:cNvSpPr>
          <p:nvPr>
            <p:ph type="title"/>
          </p:nvPr>
        </p:nvSpPr>
        <p:spPr>
          <a:xfrm>
            <a:off x="982134" y="411210"/>
            <a:ext cx="9915159" cy="1744627"/>
          </a:xfrm>
        </p:spPr>
        <p:txBody>
          <a:bodyPr>
            <a:normAutofit fontScale="90000"/>
          </a:bodyPr>
          <a:lstStyle/>
          <a:p>
            <a:r>
              <a:rPr lang="hu-HU" sz="3600" dirty="0">
                <a:solidFill>
                  <a:schemeClr val="bg1"/>
                </a:solidFill>
                <a:latin typeface="Arial" panose="020B0604020202020204" pitchFamily="34" charset="0"/>
                <a:cs typeface="Arial" panose="020B0604020202020204" pitchFamily="34" charset="0"/>
              </a:rPr>
              <a:t>		ApCsel 28,1–10</a:t>
            </a:r>
            <a:br>
              <a:rPr lang="hu-HU" sz="3600" dirty="0">
                <a:solidFill>
                  <a:schemeClr val="bg1"/>
                </a:solidFill>
                <a:latin typeface="Arial" panose="020B0604020202020204" pitchFamily="34" charset="0"/>
                <a:cs typeface="Arial" panose="020B0604020202020204" pitchFamily="34" charset="0"/>
              </a:rPr>
            </a:br>
            <a:br>
              <a:rPr lang="hu-HU" sz="3600" dirty="0">
                <a:solidFill>
                  <a:schemeClr val="bg1"/>
                </a:solidFill>
                <a:latin typeface="Arial" panose="020B0604020202020204" pitchFamily="34" charset="0"/>
                <a:cs typeface="Arial" panose="020B0604020202020204" pitchFamily="34" charset="0"/>
              </a:rPr>
            </a:br>
            <a:r>
              <a:rPr lang="hu-HU" sz="3100" dirty="0">
                <a:solidFill>
                  <a:schemeClr val="bg1"/>
                </a:solidFill>
                <a:latin typeface="Arial" panose="020B0604020202020204" pitchFamily="34" charset="0"/>
                <a:cs typeface="Arial" panose="020B0604020202020204" pitchFamily="34" charset="0"/>
              </a:rPr>
              <a:t>Írj a szakaszból egy 2 mondatos facebook posztot, amit </a:t>
            </a:r>
            <a:br>
              <a:rPr lang="hu-HU" sz="3100" dirty="0">
                <a:solidFill>
                  <a:schemeClr val="bg1"/>
                </a:solidFill>
                <a:latin typeface="Arial" panose="020B0604020202020204" pitchFamily="34" charset="0"/>
                <a:cs typeface="Arial" panose="020B0604020202020204" pitchFamily="34" charset="0"/>
              </a:rPr>
            </a:br>
            <a:r>
              <a:rPr lang="hu-HU" sz="3100" dirty="0">
                <a:solidFill>
                  <a:schemeClr val="bg1"/>
                </a:solidFill>
                <a:latin typeface="Arial" panose="020B0604020202020204" pitchFamily="34" charset="0"/>
                <a:cs typeface="Arial" panose="020B0604020202020204" pitchFamily="34" charset="0"/>
              </a:rPr>
              <a:t>meg tudsz mutatni a többieknek, hogy összeálljon a történet!</a:t>
            </a:r>
            <a:endParaRPr lang="hu-HU" sz="3600" dirty="0">
              <a:solidFill>
                <a:schemeClr val="bg1"/>
              </a:solidFill>
              <a:latin typeface="Arial" panose="020B0604020202020204" pitchFamily="34" charset="0"/>
              <a:cs typeface="Arial" panose="020B0604020202020204" pitchFamily="34" charset="0"/>
            </a:endParaRPr>
          </a:p>
        </p:txBody>
      </p:sp>
      <p:pic>
        <p:nvPicPr>
          <p:cNvPr id="11" name="Ábra 10" descr="Máglya egyszínű kitöltéssel">
            <a:extLst>
              <a:ext uri="{FF2B5EF4-FFF2-40B4-BE49-F238E27FC236}">
                <a16:creationId xmlns:a16="http://schemas.microsoft.com/office/drawing/2014/main" id="{FBEE6FB4-CEC0-4900-B785-C9E7842B865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060" y="103959"/>
            <a:ext cx="914400" cy="914400"/>
          </a:xfrm>
          <a:prstGeom prst="rect">
            <a:avLst/>
          </a:prstGeom>
        </p:spPr>
      </p:pic>
      <p:sp>
        <p:nvSpPr>
          <p:cNvPr id="13" name="Tartalom helye 2">
            <a:extLst>
              <a:ext uri="{FF2B5EF4-FFF2-40B4-BE49-F238E27FC236}">
                <a16:creationId xmlns:a16="http://schemas.microsoft.com/office/drawing/2014/main" id="{A06EE0A8-4140-47D1-8E78-1B43C967648B}"/>
              </a:ext>
            </a:extLst>
          </p:cNvPr>
          <p:cNvSpPr>
            <a:spLocks noGrp="1"/>
          </p:cNvSpPr>
          <p:nvPr>
            <p:ph idx="1"/>
          </p:nvPr>
        </p:nvSpPr>
        <p:spPr>
          <a:xfrm>
            <a:off x="789432" y="2370959"/>
            <a:ext cx="11188191" cy="3660717"/>
          </a:xfrm>
        </p:spPr>
        <p:txBody>
          <a:bodyPr>
            <a:noAutofit/>
          </a:bodyPr>
          <a:lstStyle/>
          <a:p>
            <a:pPr marL="0" indent="0" algn="just">
              <a:buNone/>
            </a:pPr>
            <a:r>
              <a:rPr lang="hu-HU" sz="2400" dirty="0">
                <a:solidFill>
                  <a:schemeClr val="bg1"/>
                </a:solidFill>
                <a:latin typeface="Arial" panose="020B0604020202020204" pitchFamily="34" charset="0"/>
                <a:cs typeface="Arial" panose="020B0604020202020204" pitchFamily="34" charset="0"/>
              </a:rPr>
              <a:t>Azok pedig azt várták, hogy feldagad, vagy hirtelen holtan esik össze. Mikor azonban hosszas várakozás után azt látták, hogy nem történik semmi baja, megváltozott a véleményük, és azt mondták róla, hogy isten. Azon a környéken volt a sziget elöljárójának, </a:t>
            </a:r>
            <a:r>
              <a:rPr lang="hu-HU" sz="2400" dirty="0" err="1">
                <a:solidFill>
                  <a:schemeClr val="bg1"/>
                </a:solidFill>
                <a:latin typeface="Arial" panose="020B0604020202020204" pitchFamily="34" charset="0"/>
                <a:cs typeface="Arial" panose="020B0604020202020204" pitchFamily="34" charset="0"/>
              </a:rPr>
              <a:t>Publiusznak</a:t>
            </a:r>
            <a:r>
              <a:rPr lang="hu-HU" sz="2400" dirty="0">
                <a:solidFill>
                  <a:schemeClr val="bg1"/>
                </a:solidFill>
                <a:latin typeface="Arial" panose="020B0604020202020204" pitchFamily="34" charset="0"/>
                <a:cs typeface="Arial" panose="020B0604020202020204" pitchFamily="34" charset="0"/>
              </a:rPr>
              <a:t> a birtoka, aki befogadott minket, és három napon át nagyon barátságosan megvendégelt. Történt pedig, hogy </a:t>
            </a:r>
            <a:r>
              <a:rPr lang="hu-HU" sz="2400" dirty="0" err="1">
                <a:solidFill>
                  <a:schemeClr val="bg1"/>
                </a:solidFill>
                <a:latin typeface="Arial" panose="020B0604020202020204" pitchFamily="34" charset="0"/>
                <a:cs typeface="Arial" panose="020B0604020202020204" pitchFamily="34" charset="0"/>
              </a:rPr>
              <a:t>Publiusz</a:t>
            </a:r>
            <a:r>
              <a:rPr lang="hu-HU" sz="2400" dirty="0">
                <a:solidFill>
                  <a:schemeClr val="bg1"/>
                </a:solidFill>
                <a:latin typeface="Arial" panose="020B0604020202020204" pitchFamily="34" charset="0"/>
                <a:cs typeface="Arial" panose="020B0604020202020204" pitchFamily="34" charset="0"/>
              </a:rPr>
              <a:t> apja lázrohamoktól és vérhastól gyötörve ágynak esett. Pál bement hozzá, és miután imádkozott, rátette a kezét, és meggyógyította. Miután ez megtörtént, a többi beteg szigetlakó is odament hozzá, és ő meggyógyította őket. Ezek nagy megbecsülésben részesítettek minket, és amikor elhajóztunk, elláttak bennünket minden szükséges dologgal.</a:t>
            </a:r>
          </a:p>
        </p:txBody>
      </p:sp>
      <p:sp>
        <p:nvSpPr>
          <p:cNvPr id="9" name="Szövegdoboz 8">
            <a:extLst>
              <a:ext uri="{FF2B5EF4-FFF2-40B4-BE49-F238E27FC236}">
                <a16:creationId xmlns:a16="http://schemas.microsoft.com/office/drawing/2014/main" id="{9FA82500-AB2E-47A6-AC4E-D327FC985C8F}"/>
              </a:ext>
            </a:extLst>
          </p:cNvPr>
          <p:cNvSpPr txBox="1"/>
          <p:nvPr/>
        </p:nvSpPr>
        <p:spPr>
          <a:xfrm>
            <a:off x="1479967" y="6189078"/>
            <a:ext cx="5650264" cy="461665"/>
          </a:xfrm>
          <a:prstGeom prst="rect">
            <a:avLst/>
          </a:prstGeom>
          <a:noFill/>
        </p:spPr>
        <p:txBody>
          <a:bodyPr wrap="square" rtlCol="0">
            <a:spAutoFit/>
          </a:bodyPr>
          <a:lstStyle/>
          <a:p>
            <a:r>
              <a:rPr lang="hu-HU" sz="2400" dirty="0">
                <a:solidFill>
                  <a:schemeClr val="bg1"/>
                </a:solidFill>
                <a:latin typeface="Arial" panose="020B0604020202020204" pitchFamily="34" charset="0"/>
                <a:cs typeface="Arial" panose="020B0604020202020204" pitchFamily="34" charset="0"/>
              </a:rPr>
              <a:t>Kattints a nyílra a folytatáshoz!</a:t>
            </a:r>
          </a:p>
        </p:txBody>
      </p:sp>
      <p:pic>
        <p:nvPicPr>
          <p:cNvPr id="15" name="Ábra 14" descr="Nyíl: egyenes egyszínű kitöltéssel">
            <a:hlinkClick r:id="rId5" action="ppaction://hlinksldjump"/>
            <a:extLst>
              <a:ext uri="{FF2B5EF4-FFF2-40B4-BE49-F238E27FC236}">
                <a16:creationId xmlns:a16="http://schemas.microsoft.com/office/drawing/2014/main" id="{6AE71D9F-E902-43FC-B27F-01FC1C25EE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119395" y="5819651"/>
            <a:ext cx="1233606" cy="1233606"/>
          </a:xfrm>
          <a:prstGeom prst="rect">
            <a:avLst/>
          </a:prstGeom>
        </p:spPr>
      </p:pic>
      <p:pic>
        <p:nvPicPr>
          <p:cNvPr id="17" name="Kép 16">
            <a:extLst>
              <a:ext uri="{FF2B5EF4-FFF2-40B4-BE49-F238E27FC236}">
                <a16:creationId xmlns:a16="http://schemas.microsoft.com/office/drawing/2014/main" id="{A2D58E9C-25C7-4D50-A84F-4BCF9CBB13B8}"/>
              </a:ext>
            </a:extLst>
          </p:cNvPr>
          <p:cNvPicPr>
            <a:picLocks noChangeAspect="1"/>
          </p:cNvPicPr>
          <p:nvPr/>
        </p:nvPicPr>
        <p:blipFill rotWithShape="1">
          <a:blip r:embed="rId8"/>
          <a:srcRect l="1077" t="887" r="2783" b="-887"/>
          <a:stretch/>
        </p:blipFill>
        <p:spPr>
          <a:xfrm>
            <a:off x="10820952" y="3842"/>
            <a:ext cx="1368000" cy="1368000"/>
          </a:xfrm>
          <a:prstGeom prst="rect">
            <a:avLst/>
          </a:prstGeom>
        </p:spPr>
      </p:pic>
    </p:spTree>
    <p:extLst>
      <p:ext uri="{BB962C8B-B14F-4D97-AF65-F5344CB8AC3E}">
        <p14:creationId xmlns:p14="http://schemas.microsoft.com/office/powerpoint/2010/main" val="122764003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9000"/>
                                  </p:iterate>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28355"/>
                            </p:stCondLst>
                            <p:childTnLst>
                              <p:par>
                                <p:cTn id="9" presetID="3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par>
                                <p:cTn id="15" presetID="3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ép 5" descr="A képen víz, csónak, hegy, kültéri látható&#10;&#10;Automatikusan generált leírás">
            <a:extLst>
              <a:ext uri="{FF2B5EF4-FFF2-40B4-BE49-F238E27FC236}">
                <a16:creationId xmlns:a16="http://schemas.microsoft.com/office/drawing/2014/main" id="{F591B085-4466-4551-908B-D0BC96E08FF6}"/>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4" name="Szövegdoboz 23">
            <a:extLst>
              <a:ext uri="{FF2B5EF4-FFF2-40B4-BE49-F238E27FC236}">
                <a16:creationId xmlns:a16="http://schemas.microsoft.com/office/drawing/2014/main" id="{9574CCB3-2835-43BC-952D-7CC8DE801FD8}"/>
              </a:ext>
            </a:extLst>
          </p:cNvPr>
          <p:cNvSpPr txBox="1"/>
          <p:nvPr/>
        </p:nvSpPr>
        <p:spPr>
          <a:xfrm>
            <a:off x="2553384" y="1455191"/>
            <a:ext cx="7085232" cy="646331"/>
          </a:xfrm>
          <a:prstGeom prst="rect">
            <a:avLst/>
          </a:prstGeom>
          <a:noFill/>
        </p:spPr>
        <p:txBody>
          <a:bodyPr wrap="square" rtlCol="0">
            <a:spAutoFit/>
          </a:bodyPr>
          <a:lstStyle/>
          <a:p>
            <a:pPr algn="ctr"/>
            <a:r>
              <a:rPr lang="hu-HU" sz="3600" dirty="0">
                <a:latin typeface="Arial" panose="020B0604020202020204" pitchFamily="34" charset="0"/>
                <a:cs typeface="Arial" panose="020B0604020202020204" pitchFamily="34" charset="0"/>
              </a:rPr>
              <a:t>Tudod-e?</a:t>
            </a:r>
          </a:p>
        </p:txBody>
      </p:sp>
      <p:sp>
        <p:nvSpPr>
          <p:cNvPr id="25" name="Cím 1">
            <a:extLst>
              <a:ext uri="{FF2B5EF4-FFF2-40B4-BE49-F238E27FC236}">
                <a16:creationId xmlns:a16="http://schemas.microsoft.com/office/drawing/2014/main" id="{5F028A2E-3F67-483A-9293-D89DF8804CAF}"/>
              </a:ext>
            </a:extLst>
          </p:cNvPr>
          <p:cNvSpPr>
            <a:spLocks noGrp="1"/>
          </p:cNvSpPr>
          <p:nvPr>
            <p:ph type="title"/>
          </p:nvPr>
        </p:nvSpPr>
        <p:spPr>
          <a:xfrm>
            <a:off x="1219200" y="2462255"/>
            <a:ext cx="9753600" cy="3476212"/>
          </a:xfrm>
        </p:spPr>
        <p:txBody>
          <a:bodyPr anchor="t">
            <a:normAutofit fontScale="90000"/>
          </a:bodyPr>
          <a:lstStyle/>
          <a:p>
            <a:pPr algn="ctr"/>
            <a:r>
              <a:rPr lang="hu-HU" sz="3600" dirty="0">
                <a:latin typeface="Arial" panose="020B0604020202020204" pitchFamily="34" charset="0"/>
                <a:cs typeface="Arial" panose="020B0604020202020204" pitchFamily="34" charset="0"/>
              </a:rPr>
              <a:t>A Szent Pál-sziget egy lapos kis sziget Máltán, a Szent Pál-öbölben. A sziget hossza 100 méter, területe 0,01 km². A hagyomány szerint Kr. u. 60-ban itt szenvedett hajótörést Pál apostol. A sziget emiatt viseli az ő nevét. 1845 óta szobor is emlékeztet az apostol itt jártára. Lakói nincsenek, az egyetlen farmer több évtizede elhagyta a szigetet. Ma népszerű merülőhely a búvárok számára.</a:t>
            </a:r>
          </a:p>
        </p:txBody>
      </p:sp>
    </p:spTree>
    <p:extLst>
      <p:ext uri="{BB962C8B-B14F-4D97-AF65-F5344CB8AC3E}">
        <p14:creationId xmlns:p14="http://schemas.microsoft.com/office/powerpoint/2010/main" val="4002393829"/>
      </p:ext>
    </p:extLst>
  </p:cSld>
  <p:clrMapOvr>
    <a:overrideClrMapping bg1="dk1" tx1="lt1" bg2="dk2" tx2="lt2" accent1="accent1" accent2="accent2" accent3="accent3" accent4="accent4" accent5="accent5" accent6="accent6" hlink="hlink" folHlink="folHlink"/>
  </p:clrMapOvr>
  <p:transition spd="slow">
    <p:push dir="d"/>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ép 5" descr="A képen víz, csónak, hegy, kültéri látható&#10;&#10;Automatikusan generált leírás">
            <a:extLst>
              <a:ext uri="{FF2B5EF4-FFF2-40B4-BE49-F238E27FC236}">
                <a16:creationId xmlns:a16="http://schemas.microsoft.com/office/drawing/2014/main" id="{F591B085-4466-4551-908B-D0BC96E08FF6}"/>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4" name="Cím 1">
            <a:extLst>
              <a:ext uri="{FF2B5EF4-FFF2-40B4-BE49-F238E27FC236}">
                <a16:creationId xmlns:a16="http://schemas.microsoft.com/office/drawing/2014/main" id="{60F34669-C5F9-4C75-997B-64ECA174AD51}"/>
              </a:ext>
            </a:extLst>
          </p:cNvPr>
          <p:cNvSpPr>
            <a:spLocks noGrp="1"/>
          </p:cNvSpPr>
          <p:nvPr>
            <p:ph type="title"/>
          </p:nvPr>
        </p:nvSpPr>
        <p:spPr>
          <a:xfrm>
            <a:off x="1062681" y="578665"/>
            <a:ext cx="10066638" cy="1225422"/>
          </a:xfrm>
        </p:spPr>
        <p:txBody>
          <a:bodyPr vert="horz" lIns="91440" tIns="45720" rIns="91440" bIns="45720" rtlCol="0" anchor="b">
            <a:normAutofit fontScale="90000"/>
          </a:bodyPr>
          <a:lstStyle/>
          <a:p>
            <a:pPr algn="ctr"/>
            <a:r>
              <a:rPr lang="hu-HU" sz="3600" dirty="0">
                <a:latin typeface="Arial" panose="020B0604020202020204" pitchFamily="34" charset="0"/>
                <a:cs typeface="Arial" panose="020B0604020202020204" pitchFamily="34" charset="0"/>
              </a:rPr>
              <a:t>Beszéljétek át a posztokat! </a:t>
            </a: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Melyiket éreztétek a legbátorítóbbnak? </a:t>
            </a: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Melyik volt a leginkább vigasztaló?</a:t>
            </a:r>
            <a:endParaRPr lang="en-US" sz="3600" dirty="0">
              <a:solidFill>
                <a:srgbClr val="FFFFFF"/>
              </a:solidFill>
              <a:latin typeface="Arial" panose="020B0604020202020204" pitchFamily="34" charset="0"/>
              <a:cs typeface="Arial" panose="020B0604020202020204" pitchFamily="34" charset="0"/>
            </a:endParaRPr>
          </a:p>
        </p:txBody>
      </p:sp>
      <p:sp>
        <p:nvSpPr>
          <p:cNvPr id="8" name="Szövegdoboz 7">
            <a:extLst>
              <a:ext uri="{FF2B5EF4-FFF2-40B4-BE49-F238E27FC236}">
                <a16:creationId xmlns:a16="http://schemas.microsoft.com/office/drawing/2014/main" id="{20A8128D-647C-42F3-985A-3765FEF4694F}"/>
              </a:ext>
            </a:extLst>
          </p:cNvPr>
          <p:cNvSpPr txBox="1"/>
          <p:nvPr/>
        </p:nvSpPr>
        <p:spPr>
          <a:xfrm rot="2580734">
            <a:off x="977636" y="2907843"/>
            <a:ext cx="1506021" cy="1457431"/>
          </a:xfrm>
          <a:prstGeom prst="rect">
            <a:avLst/>
          </a:prstGeom>
          <a:solidFill>
            <a:srgbClr val="A0B6E0"/>
          </a:solidFill>
        </p:spPr>
        <p:txBody>
          <a:bodyPr wrap="square" rtlCol="0">
            <a:spAutoFit/>
          </a:bodyPr>
          <a:lstStyle/>
          <a:p>
            <a:endParaRPr lang="hu-HU" dirty="0"/>
          </a:p>
        </p:txBody>
      </p:sp>
      <p:sp>
        <p:nvSpPr>
          <p:cNvPr id="10" name="Szövegdoboz 9">
            <a:extLst>
              <a:ext uri="{FF2B5EF4-FFF2-40B4-BE49-F238E27FC236}">
                <a16:creationId xmlns:a16="http://schemas.microsoft.com/office/drawing/2014/main" id="{EB170352-AA98-4841-A47B-5DF5A0931853}"/>
              </a:ext>
            </a:extLst>
          </p:cNvPr>
          <p:cNvSpPr txBox="1"/>
          <p:nvPr/>
        </p:nvSpPr>
        <p:spPr>
          <a:xfrm rot="2580734">
            <a:off x="3967818" y="2907842"/>
            <a:ext cx="1506021" cy="1457431"/>
          </a:xfrm>
          <a:prstGeom prst="rect">
            <a:avLst/>
          </a:prstGeom>
          <a:solidFill>
            <a:srgbClr val="FFECB2"/>
          </a:solidFill>
        </p:spPr>
        <p:txBody>
          <a:bodyPr wrap="square" rtlCol="0">
            <a:spAutoFit/>
          </a:bodyPr>
          <a:lstStyle/>
          <a:p>
            <a:endParaRPr lang="hu-HU" dirty="0"/>
          </a:p>
        </p:txBody>
      </p:sp>
      <p:pic>
        <p:nvPicPr>
          <p:cNvPr id="12" name="Tartalom helye 4" descr="Hullám egyszínű kitöltéssel">
            <a:extLst>
              <a:ext uri="{FF2B5EF4-FFF2-40B4-BE49-F238E27FC236}">
                <a16:creationId xmlns:a16="http://schemas.microsoft.com/office/drawing/2014/main" id="{17AC5A48-1DD4-4EB7-8D61-8ADE1F0CA347}"/>
              </a:ext>
            </a:extLst>
          </p:cNvPr>
          <p:cNvPicPr>
            <a:picLocks noGrp="1" noChangeAspect="1"/>
          </p:cNvPicPr>
          <p:nvPr>
            <p:ph idx="1"/>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63628" y="3158253"/>
            <a:ext cx="914400" cy="914400"/>
          </a:xfrm>
          <a:noFill/>
        </p:spPr>
      </p:pic>
      <p:sp>
        <p:nvSpPr>
          <p:cNvPr id="13" name="Szövegdoboz 12">
            <a:extLst>
              <a:ext uri="{FF2B5EF4-FFF2-40B4-BE49-F238E27FC236}">
                <a16:creationId xmlns:a16="http://schemas.microsoft.com/office/drawing/2014/main" id="{79A2C95E-9758-4334-80AF-A9641EBC903F}"/>
              </a:ext>
            </a:extLst>
          </p:cNvPr>
          <p:cNvSpPr txBox="1"/>
          <p:nvPr/>
        </p:nvSpPr>
        <p:spPr>
          <a:xfrm rot="2580734">
            <a:off x="6938375" y="2907842"/>
            <a:ext cx="1506021" cy="1457431"/>
          </a:xfrm>
          <a:prstGeom prst="rect">
            <a:avLst/>
          </a:prstGeom>
          <a:solidFill>
            <a:srgbClr val="A0B6E0"/>
          </a:solidFill>
        </p:spPr>
        <p:txBody>
          <a:bodyPr wrap="square" rtlCol="0">
            <a:spAutoFit/>
          </a:bodyPr>
          <a:lstStyle/>
          <a:p>
            <a:endParaRPr lang="hu-HU" dirty="0"/>
          </a:p>
        </p:txBody>
      </p:sp>
      <p:pic>
        <p:nvPicPr>
          <p:cNvPr id="14" name="Ábra 13" descr="Szeles egyszínű kitöltéssel">
            <a:extLst>
              <a:ext uri="{FF2B5EF4-FFF2-40B4-BE49-F238E27FC236}">
                <a16:creationId xmlns:a16="http://schemas.microsoft.com/office/drawing/2014/main" id="{1F2CD555-6A1D-473E-9F8B-271086584BC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1502" y="3130152"/>
            <a:ext cx="914400" cy="914400"/>
          </a:xfrm>
          <a:prstGeom prst="rect">
            <a:avLst/>
          </a:prstGeom>
        </p:spPr>
      </p:pic>
      <p:sp>
        <p:nvSpPr>
          <p:cNvPr id="15" name="Szövegdoboz 14">
            <a:extLst>
              <a:ext uri="{FF2B5EF4-FFF2-40B4-BE49-F238E27FC236}">
                <a16:creationId xmlns:a16="http://schemas.microsoft.com/office/drawing/2014/main" id="{E33A85E5-2678-4036-8ECF-1B3AC7804001}"/>
              </a:ext>
            </a:extLst>
          </p:cNvPr>
          <p:cNvSpPr txBox="1"/>
          <p:nvPr/>
        </p:nvSpPr>
        <p:spPr>
          <a:xfrm rot="2580734">
            <a:off x="9736351" y="2890847"/>
            <a:ext cx="1506021" cy="1457431"/>
          </a:xfrm>
          <a:prstGeom prst="rect">
            <a:avLst/>
          </a:prstGeom>
          <a:solidFill>
            <a:srgbClr val="FFECB2"/>
          </a:solidFill>
        </p:spPr>
        <p:txBody>
          <a:bodyPr wrap="square" rtlCol="0">
            <a:spAutoFit/>
          </a:bodyPr>
          <a:lstStyle/>
          <a:p>
            <a:endParaRPr lang="hu-HU" dirty="0"/>
          </a:p>
        </p:txBody>
      </p:sp>
      <p:pic>
        <p:nvPicPr>
          <p:cNvPr id="16" name="Ábra 15" descr="Máglya egyszínű kitöltéssel">
            <a:extLst>
              <a:ext uri="{FF2B5EF4-FFF2-40B4-BE49-F238E27FC236}">
                <a16:creationId xmlns:a16="http://schemas.microsoft.com/office/drawing/2014/main" id="{D1E33A9D-3C4B-45C1-B049-9441B509F2A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32161" y="3091032"/>
            <a:ext cx="914400" cy="914400"/>
          </a:xfrm>
          <a:prstGeom prst="rect">
            <a:avLst/>
          </a:prstGeom>
        </p:spPr>
      </p:pic>
      <p:sp>
        <p:nvSpPr>
          <p:cNvPr id="17" name="Szövegdoboz 16">
            <a:extLst>
              <a:ext uri="{FF2B5EF4-FFF2-40B4-BE49-F238E27FC236}">
                <a16:creationId xmlns:a16="http://schemas.microsoft.com/office/drawing/2014/main" id="{8B31AE5E-7230-4A7D-AB9E-6DB22C84D2C5}"/>
              </a:ext>
            </a:extLst>
          </p:cNvPr>
          <p:cNvSpPr txBox="1"/>
          <p:nvPr/>
        </p:nvSpPr>
        <p:spPr>
          <a:xfrm rot="2580734">
            <a:off x="2441253" y="4629349"/>
            <a:ext cx="1506021" cy="1457431"/>
          </a:xfrm>
          <a:prstGeom prst="rect">
            <a:avLst/>
          </a:prstGeom>
          <a:solidFill>
            <a:srgbClr val="B6C3DC"/>
          </a:solidFill>
        </p:spPr>
        <p:txBody>
          <a:bodyPr wrap="square" rtlCol="0">
            <a:spAutoFit/>
          </a:bodyPr>
          <a:lstStyle/>
          <a:p>
            <a:endParaRPr lang="hu-HU" dirty="0"/>
          </a:p>
        </p:txBody>
      </p:sp>
      <p:pic>
        <p:nvPicPr>
          <p:cNvPr id="18" name="Ábra 17" descr="Horgony egyszínű kitöltéssel">
            <a:extLst>
              <a:ext uri="{FF2B5EF4-FFF2-40B4-BE49-F238E27FC236}">
                <a16:creationId xmlns:a16="http://schemas.microsoft.com/office/drawing/2014/main" id="{7066EAE1-2DF8-4C3A-B615-6BE5A3AF0C8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20390" y="4835164"/>
            <a:ext cx="914400" cy="914400"/>
          </a:xfrm>
          <a:prstGeom prst="rect">
            <a:avLst/>
          </a:prstGeom>
        </p:spPr>
      </p:pic>
      <p:sp>
        <p:nvSpPr>
          <p:cNvPr id="19" name="Szövegdoboz 18">
            <a:extLst>
              <a:ext uri="{FF2B5EF4-FFF2-40B4-BE49-F238E27FC236}">
                <a16:creationId xmlns:a16="http://schemas.microsoft.com/office/drawing/2014/main" id="{B4D44E50-103E-4F72-B5F9-52AE1B90C51D}"/>
              </a:ext>
            </a:extLst>
          </p:cNvPr>
          <p:cNvSpPr txBox="1"/>
          <p:nvPr/>
        </p:nvSpPr>
        <p:spPr>
          <a:xfrm rot="2580734">
            <a:off x="5580875" y="4563649"/>
            <a:ext cx="1506021" cy="1457431"/>
          </a:xfrm>
          <a:prstGeom prst="rect">
            <a:avLst/>
          </a:prstGeom>
          <a:solidFill>
            <a:srgbClr val="FFDE7C"/>
          </a:solidFill>
        </p:spPr>
        <p:txBody>
          <a:bodyPr wrap="square" rtlCol="0">
            <a:spAutoFit/>
          </a:bodyPr>
          <a:lstStyle/>
          <a:p>
            <a:endParaRPr lang="hu-HU" dirty="0"/>
          </a:p>
        </p:txBody>
      </p:sp>
      <p:pic>
        <p:nvPicPr>
          <p:cNvPr id="20" name="Ábra 19" descr="Trópus egyszínű kitöltéssel">
            <a:extLst>
              <a:ext uri="{FF2B5EF4-FFF2-40B4-BE49-F238E27FC236}">
                <a16:creationId xmlns:a16="http://schemas.microsoft.com/office/drawing/2014/main" id="{43FEF9D1-11B5-4D8A-BF6A-87316141BDF6}"/>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55025" y="4815566"/>
            <a:ext cx="914400" cy="914400"/>
          </a:xfrm>
          <a:prstGeom prst="rect">
            <a:avLst/>
          </a:prstGeom>
        </p:spPr>
      </p:pic>
      <p:sp>
        <p:nvSpPr>
          <p:cNvPr id="21" name="Szövegdoboz 20">
            <a:extLst>
              <a:ext uri="{FF2B5EF4-FFF2-40B4-BE49-F238E27FC236}">
                <a16:creationId xmlns:a16="http://schemas.microsoft.com/office/drawing/2014/main" id="{6CBB3E40-A6F8-4331-96BD-063CE5379281}"/>
              </a:ext>
            </a:extLst>
          </p:cNvPr>
          <p:cNvSpPr txBox="1"/>
          <p:nvPr/>
        </p:nvSpPr>
        <p:spPr>
          <a:xfrm rot="2580734">
            <a:off x="8431047" y="4594479"/>
            <a:ext cx="1506021" cy="1457431"/>
          </a:xfrm>
          <a:prstGeom prst="rect">
            <a:avLst/>
          </a:prstGeom>
          <a:solidFill>
            <a:srgbClr val="C7D4ED"/>
          </a:solidFill>
        </p:spPr>
        <p:txBody>
          <a:bodyPr wrap="square" rtlCol="0">
            <a:spAutoFit/>
          </a:bodyPr>
          <a:lstStyle/>
          <a:p>
            <a:endParaRPr lang="hu-HU" dirty="0"/>
          </a:p>
        </p:txBody>
      </p:sp>
      <p:pic>
        <p:nvPicPr>
          <p:cNvPr id="22" name="Ábra 21" descr="Bilincs egyszínű kitöltéssel">
            <a:extLst>
              <a:ext uri="{FF2B5EF4-FFF2-40B4-BE49-F238E27FC236}">
                <a16:creationId xmlns:a16="http://schemas.microsoft.com/office/drawing/2014/main" id="{828FAEDB-00C9-4EC3-9E8E-57846E6B396B}"/>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39090" y="4798606"/>
            <a:ext cx="914400" cy="914400"/>
          </a:xfrm>
          <a:prstGeom prst="rect">
            <a:avLst/>
          </a:prstGeom>
        </p:spPr>
      </p:pic>
      <p:pic>
        <p:nvPicPr>
          <p:cNvPr id="23" name="Kép 22">
            <a:extLst>
              <a:ext uri="{FF2B5EF4-FFF2-40B4-BE49-F238E27FC236}">
                <a16:creationId xmlns:a16="http://schemas.microsoft.com/office/drawing/2014/main" id="{1D68233E-DE29-4E3F-9707-F09E42CDEFDE}"/>
              </a:ext>
            </a:extLst>
          </p:cNvPr>
          <p:cNvPicPr>
            <a:picLocks noChangeAspect="1"/>
          </p:cNvPicPr>
          <p:nvPr/>
        </p:nvPicPr>
        <p:blipFill>
          <a:blip r:embed="rId15"/>
          <a:stretch>
            <a:fillRect/>
          </a:stretch>
        </p:blipFill>
        <p:spPr>
          <a:xfrm>
            <a:off x="1245439" y="3141799"/>
            <a:ext cx="992412" cy="989515"/>
          </a:xfrm>
          <a:prstGeom prst="rect">
            <a:avLst/>
          </a:prstGeom>
        </p:spPr>
      </p:pic>
    </p:spTree>
    <p:extLst>
      <p:ext uri="{BB962C8B-B14F-4D97-AF65-F5344CB8AC3E}">
        <p14:creationId xmlns:p14="http://schemas.microsoft.com/office/powerpoint/2010/main" val="3915691762"/>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ppt_w</p:attrName>
                                        </p:attrNameLst>
                                      </p:cBhvr>
                                      <p:tavLst>
                                        <p:tav tm="0" fmla="#ppt_w*sin(2.5*pi*$)">
                                          <p:val>
                                            <p:fltVal val="0"/>
                                          </p:val>
                                        </p:tav>
                                        <p:tav tm="100000">
                                          <p:val>
                                            <p:fltVal val="1"/>
                                          </p:val>
                                        </p:tav>
                                      </p:tavLst>
                                    </p:anim>
                                    <p:anim calcmode="lin" valueType="num">
                                      <p:cBhvr>
                                        <p:cTn id="14" dur="2000" fill="hold"/>
                                        <p:tgtEl>
                                          <p:spTgt spid="12"/>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ppt_w</p:attrName>
                                        </p:attrNameLst>
                                      </p:cBhvr>
                                      <p:tavLst>
                                        <p:tav tm="0" fmla="#ppt_w*sin(2.5*pi*$)">
                                          <p:val>
                                            <p:fltVal val="0"/>
                                          </p:val>
                                        </p:tav>
                                        <p:tav tm="100000">
                                          <p:val>
                                            <p:fltVal val="1"/>
                                          </p:val>
                                        </p:tav>
                                      </p:tavLst>
                                    </p:anim>
                                    <p:anim calcmode="lin" valueType="num">
                                      <p:cBhvr>
                                        <p:cTn id="24" dur="2000" fill="hold"/>
                                        <p:tgtEl>
                                          <p:spTgt spid="14"/>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anim calcmode="lin" valueType="num">
                                      <p:cBhvr>
                                        <p:cTn id="28" dur="2000" fill="hold"/>
                                        <p:tgtEl>
                                          <p:spTgt spid="15"/>
                                        </p:tgtEl>
                                        <p:attrNameLst>
                                          <p:attrName>ppt_w</p:attrName>
                                        </p:attrNameLst>
                                      </p:cBhvr>
                                      <p:tavLst>
                                        <p:tav tm="0" fmla="#ppt_w*sin(2.5*pi*$)">
                                          <p:val>
                                            <p:fltVal val="0"/>
                                          </p:val>
                                        </p:tav>
                                        <p:tav tm="100000">
                                          <p:val>
                                            <p:fltVal val="1"/>
                                          </p:val>
                                        </p:tav>
                                      </p:tavLst>
                                    </p:anim>
                                    <p:anim calcmode="lin" valueType="num">
                                      <p:cBhvr>
                                        <p:cTn id="29" dur="2000" fill="hold"/>
                                        <p:tgtEl>
                                          <p:spTgt spid="15"/>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anim calcmode="lin" valueType="num">
                                      <p:cBhvr>
                                        <p:cTn id="33" dur="2000" fill="hold"/>
                                        <p:tgtEl>
                                          <p:spTgt spid="16"/>
                                        </p:tgtEl>
                                        <p:attrNameLst>
                                          <p:attrName>ppt_w</p:attrName>
                                        </p:attrNameLst>
                                      </p:cBhvr>
                                      <p:tavLst>
                                        <p:tav tm="0" fmla="#ppt_w*sin(2.5*pi*$)">
                                          <p:val>
                                            <p:fltVal val="0"/>
                                          </p:val>
                                        </p:tav>
                                        <p:tav tm="100000">
                                          <p:val>
                                            <p:fltVal val="1"/>
                                          </p:val>
                                        </p:tav>
                                      </p:tavLst>
                                    </p:anim>
                                    <p:anim calcmode="lin" valueType="num">
                                      <p:cBhvr>
                                        <p:cTn id="34" dur="2000" fill="hold"/>
                                        <p:tgtEl>
                                          <p:spTgt spid="16"/>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anim calcmode="lin" valueType="num">
                                      <p:cBhvr>
                                        <p:cTn id="38" dur="2000" fill="hold"/>
                                        <p:tgtEl>
                                          <p:spTgt spid="17"/>
                                        </p:tgtEl>
                                        <p:attrNameLst>
                                          <p:attrName>ppt_w</p:attrName>
                                        </p:attrNameLst>
                                      </p:cBhvr>
                                      <p:tavLst>
                                        <p:tav tm="0" fmla="#ppt_w*sin(2.5*pi*$)">
                                          <p:val>
                                            <p:fltVal val="0"/>
                                          </p:val>
                                        </p:tav>
                                        <p:tav tm="100000">
                                          <p:val>
                                            <p:fltVal val="1"/>
                                          </p:val>
                                        </p:tav>
                                      </p:tavLst>
                                    </p:anim>
                                    <p:anim calcmode="lin" valueType="num">
                                      <p:cBhvr>
                                        <p:cTn id="39" dur="2000" fill="hold"/>
                                        <p:tgtEl>
                                          <p:spTgt spid="17"/>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anim calcmode="lin" valueType="num">
                                      <p:cBhvr>
                                        <p:cTn id="43" dur="2000" fill="hold"/>
                                        <p:tgtEl>
                                          <p:spTgt spid="18"/>
                                        </p:tgtEl>
                                        <p:attrNameLst>
                                          <p:attrName>ppt_w</p:attrName>
                                        </p:attrNameLst>
                                      </p:cBhvr>
                                      <p:tavLst>
                                        <p:tav tm="0" fmla="#ppt_w*sin(2.5*pi*$)">
                                          <p:val>
                                            <p:fltVal val="0"/>
                                          </p:val>
                                        </p:tav>
                                        <p:tav tm="100000">
                                          <p:val>
                                            <p:fltVal val="1"/>
                                          </p:val>
                                        </p:tav>
                                      </p:tavLst>
                                    </p:anim>
                                    <p:anim calcmode="lin" valueType="num">
                                      <p:cBhvr>
                                        <p:cTn id="44" dur="2000" fill="hold"/>
                                        <p:tgtEl>
                                          <p:spTgt spid="18"/>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anim calcmode="lin" valueType="num">
                                      <p:cBhvr>
                                        <p:cTn id="48" dur="2000" fill="hold"/>
                                        <p:tgtEl>
                                          <p:spTgt spid="19"/>
                                        </p:tgtEl>
                                        <p:attrNameLst>
                                          <p:attrName>ppt_w</p:attrName>
                                        </p:attrNameLst>
                                      </p:cBhvr>
                                      <p:tavLst>
                                        <p:tav tm="0" fmla="#ppt_w*sin(2.5*pi*$)">
                                          <p:val>
                                            <p:fltVal val="0"/>
                                          </p:val>
                                        </p:tav>
                                        <p:tav tm="100000">
                                          <p:val>
                                            <p:fltVal val="1"/>
                                          </p:val>
                                        </p:tav>
                                      </p:tavLst>
                                    </p:anim>
                                    <p:anim calcmode="lin" valueType="num">
                                      <p:cBhvr>
                                        <p:cTn id="49" dur="2000" fill="hold"/>
                                        <p:tgtEl>
                                          <p:spTgt spid="19"/>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2000"/>
                                        <p:tgtEl>
                                          <p:spTgt spid="20"/>
                                        </p:tgtEl>
                                      </p:cBhvr>
                                    </p:animEffect>
                                    <p:anim calcmode="lin" valueType="num">
                                      <p:cBhvr>
                                        <p:cTn id="53" dur="2000" fill="hold"/>
                                        <p:tgtEl>
                                          <p:spTgt spid="20"/>
                                        </p:tgtEl>
                                        <p:attrNameLst>
                                          <p:attrName>ppt_w</p:attrName>
                                        </p:attrNameLst>
                                      </p:cBhvr>
                                      <p:tavLst>
                                        <p:tav tm="0" fmla="#ppt_w*sin(2.5*pi*$)">
                                          <p:val>
                                            <p:fltVal val="0"/>
                                          </p:val>
                                        </p:tav>
                                        <p:tav tm="100000">
                                          <p:val>
                                            <p:fltVal val="1"/>
                                          </p:val>
                                        </p:tav>
                                      </p:tavLst>
                                    </p:anim>
                                    <p:anim calcmode="lin" valueType="num">
                                      <p:cBhvr>
                                        <p:cTn id="54" dur="2000" fill="hold"/>
                                        <p:tgtEl>
                                          <p:spTgt spid="20"/>
                                        </p:tgtEl>
                                        <p:attrNameLst>
                                          <p:attrName>ppt_h</p:attrName>
                                        </p:attrNameLst>
                                      </p:cBhvr>
                                      <p:tavLst>
                                        <p:tav tm="0">
                                          <p:val>
                                            <p:strVal val="#ppt_h"/>
                                          </p:val>
                                        </p:tav>
                                        <p:tav tm="100000">
                                          <p:val>
                                            <p:strVal val="#ppt_h"/>
                                          </p:val>
                                        </p:tav>
                                      </p:tavLst>
                                    </p:anim>
                                  </p:childTnLst>
                                </p:cTn>
                              </p:par>
                              <p:par>
                                <p:cTn id="55" presetID="45"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0"/>
                                        <p:tgtEl>
                                          <p:spTgt spid="21"/>
                                        </p:tgtEl>
                                      </p:cBhvr>
                                    </p:animEffect>
                                    <p:anim calcmode="lin" valueType="num">
                                      <p:cBhvr>
                                        <p:cTn id="58" dur="2000" fill="hold"/>
                                        <p:tgtEl>
                                          <p:spTgt spid="21"/>
                                        </p:tgtEl>
                                        <p:attrNameLst>
                                          <p:attrName>ppt_w</p:attrName>
                                        </p:attrNameLst>
                                      </p:cBhvr>
                                      <p:tavLst>
                                        <p:tav tm="0" fmla="#ppt_w*sin(2.5*pi*$)">
                                          <p:val>
                                            <p:fltVal val="0"/>
                                          </p:val>
                                        </p:tav>
                                        <p:tav tm="100000">
                                          <p:val>
                                            <p:fltVal val="1"/>
                                          </p:val>
                                        </p:tav>
                                      </p:tavLst>
                                    </p:anim>
                                    <p:anim calcmode="lin" valueType="num">
                                      <p:cBhvr>
                                        <p:cTn id="59" dur="2000" fill="hold"/>
                                        <p:tgtEl>
                                          <p:spTgt spid="21"/>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2000"/>
                                        <p:tgtEl>
                                          <p:spTgt spid="22"/>
                                        </p:tgtEl>
                                      </p:cBhvr>
                                    </p:animEffect>
                                    <p:anim calcmode="lin" valueType="num">
                                      <p:cBhvr>
                                        <p:cTn id="63" dur="2000" fill="hold"/>
                                        <p:tgtEl>
                                          <p:spTgt spid="22"/>
                                        </p:tgtEl>
                                        <p:attrNameLst>
                                          <p:attrName>ppt_w</p:attrName>
                                        </p:attrNameLst>
                                      </p:cBhvr>
                                      <p:tavLst>
                                        <p:tav tm="0" fmla="#ppt_w*sin(2.5*pi*$)">
                                          <p:val>
                                            <p:fltVal val="0"/>
                                          </p:val>
                                        </p:tav>
                                        <p:tav tm="100000">
                                          <p:val>
                                            <p:fltVal val="1"/>
                                          </p:val>
                                        </p:tav>
                                      </p:tavLst>
                                    </p:anim>
                                    <p:anim calcmode="lin" valueType="num">
                                      <p:cBhvr>
                                        <p:cTn id="64"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7" grpId="0" animBg="1"/>
      <p:bldP spid="19"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A képen ablak, épület, tégla, kő látható&#10;&#10;Automatikusan generált leírás">
            <a:extLst>
              <a:ext uri="{FF2B5EF4-FFF2-40B4-BE49-F238E27FC236}">
                <a16:creationId xmlns:a16="http://schemas.microsoft.com/office/drawing/2014/main" id="{6414B8C2-D4C6-404C-9665-BE99A1A2EC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zövegdoboz 5">
            <a:extLst>
              <a:ext uri="{FF2B5EF4-FFF2-40B4-BE49-F238E27FC236}">
                <a16:creationId xmlns:a16="http://schemas.microsoft.com/office/drawing/2014/main" id="{2C9D7941-057A-484A-813C-F739056A8E33}"/>
              </a:ext>
            </a:extLst>
          </p:cNvPr>
          <p:cNvSpPr txBox="1"/>
          <p:nvPr/>
        </p:nvSpPr>
        <p:spPr>
          <a:xfrm>
            <a:off x="5090984" y="2125362"/>
            <a:ext cx="4917989" cy="667265"/>
          </a:xfrm>
          <a:prstGeom prst="rect">
            <a:avLst/>
          </a:prstGeom>
          <a:solidFill>
            <a:schemeClr val="bg1"/>
          </a:solidFill>
        </p:spPr>
        <p:txBody>
          <a:bodyPr wrap="square" rtlCol="0">
            <a:spAutoFit/>
          </a:bodyPr>
          <a:lstStyle/>
          <a:p>
            <a:endParaRPr lang="hu-HU" dirty="0"/>
          </a:p>
        </p:txBody>
      </p:sp>
      <p:sp>
        <p:nvSpPr>
          <p:cNvPr id="13" name="Szövegdoboz 12">
            <a:extLst>
              <a:ext uri="{FF2B5EF4-FFF2-40B4-BE49-F238E27FC236}">
                <a16:creationId xmlns:a16="http://schemas.microsoft.com/office/drawing/2014/main" id="{15515505-0DB6-4E01-AD9D-52863E5AAC0B}"/>
              </a:ext>
            </a:extLst>
          </p:cNvPr>
          <p:cNvSpPr txBox="1"/>
          <p:nvPr/>
        </p:nvSpPr>
        <p:spPr>
          <a:xfrm>
            <a:off x="4657345" y="405698"/>
            <a:ext cx="7085232" cy="2062103"/>
          </a:xfrm>
          <a:prstGeom prst="rect">
            <a:avLst/>
          </a:prstGeom>
          <a:noFill/>
        </p:spPr>
        <p:txBody>
          <a:bodyPr wrap="square" rtlCol="0">
            <a:spAutoFit/>
          </a:bodyPr>
          <a:lstStyle/>
          <a:p>
            <a:pPr algn="ctr"/>
            <a:r>
              <a:rPr lang="hu-HU" sz="3600" dirty="0">
                <a:solidFill>
                  <a:schemeClr val="tx1"/>
                </a:solidFill>
                <a:latin typeface="Arial" panose="020B0604020202020204" pitchFamily="34" charset="0"/>
                <a:cs typeface="Arial" panose="020B0604020202020204" pitchFamily="34" charset="0"/>
              </a:rPr>
              <a:t>Nézd meg ezt az összefoglaló videót Pál apostol </a:t>
            </a:r>
            <a:r>
              <a:rPr lang="hu-HU" sz="3600" dirty="0">
                <a:latin typeface="Arial" panose="020B0604020202020204" pitchFamily="34" charset="0"/>
                <a:cs typeface="Arial" panose="020B0604020202020204" pitchFamily="34" charset="0"/>
              </a:rPr>
              <a:t>útjáról</a:t>
            </a:r>
            <a:r>
              <a:rPr lang="hu-HU" sz="3600" dirty="0">
                <a:solidFill>
                  <a:schemeClr val="tx1"/>
                </a:solidFill>
                <a:latin typeface="Arial" panose="020B0604020202020204" pitchFamily="34" charset="0"/>
                <a:cs typeface="Arial" panose="020B0604020202020204" pitchFamily="34" charset="0"/>
              </a:rPr>
              <a:t>!</a:t>
            </a:r>
            <a:br>
              <a:rPr lang="hu-HU" sz="3600" dirty="0">
                <a:solidFill>
                  <a:schemeClr val="tx1"/>
                </a:solidFill>
                <a:latin typeface="Arial" panose="020B0604020202020204" pitchFamily="34" charset="0"/>
                <a:cs typeface="Arial" panose="020B0604020202020204" pitchFamily="34" charset="0"/>
              </a:rPr>
            </a:br>
            <a:r>
              <a:rPr lang="hu-HU" sz="2800" dirty="0">
                <a:solidFill>
                  <a:schemeClr val="tx1"/>
                </a:solidFill>
                <a:latin typeface="Arial" panose="020B0604020202020204" pitchFamily="34" charset="0"/>
                <a:cs typeface="Arial" panose="020B0604020202020204" pitchFamily="34" charset="0"/>
              </a:rPr>
              <a:t>A videó elindításához </a:t>
            </a:r>
            <a:br>
              <a:rPr lang="hu-HU" sz="2800" dirty="0">
                <a:solidFill>
                  <a:schemeClr val="tx1"/>
                </a:solidFill>
                <a:latin typeface="Arial" panose="020B0604020202020204" pitchFamily="34" charset="0"/>
                <a:cs typeface="Arial" panose="020B0604020202020204" pitchFamily="34" charset="0"/>
              </a:rPr>
            </a:br>
            <a:r>
              <a:rPr lang="hu-HU" sz="2800" dirty="0">
                <a:solidFill>
                  <a:schemeClr val="tx1"/>
                </a:solidFill>
                <a:latin typeface="Arial" panose="020B0604020202020204" pitchFamily="34" charset="0"/>
                <a:cs typeface="Arial" panose="020B0604020202020204" pitchFamily="34" charset="0"/>
              </a:rPr>
              <a:t>kattints az ikonra!</a:t>
            </a:r>
            <a:endParaRPr lang="hu-HU" sz="3600" dirty="0">
              <a:latin typeface="Arial" panose="020B0604020202020204" pitchFamily="34" charset="0"/>
              <a:cs typeface="Arial" panose="020B0604020202020204" pitchFamily="34" charset="0"/>
            </a:endParaRPr>
          </a:p>
        </p:txBody>
      </p:sp>
      <p:pic>
        <p:nvPicPr>
          <p:cNvPr id="10" name="Kép 9" descr="A képen szöveg látható&#10;&#10;Automatikusan generált leírás">
            <a:hlinkClick r:id="rId3"/>
            <a:extLst>
              <a:ext uri="{FF2B5EF4-FFF2-40B4-BE49-F238E27FC236}">
                <a16:creationId xmlns:a16="http://schemas.microsoft.com/office/drawing/2014/main" id="{324C9E7B-C5CE-4AD2-A11B-25E8F3497FAD}"/>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650397" y="3326140"/>
            <a:ext cx="3358576" cy="2379429"/>
          </a:xfrm>
          <a:prstGeom prst="rect">
            <a:avLst/>
          </a:prstGeom>
          <a:ln>
            <a:noFill/>
          </a:ln>
        </p:spPr>
      </p:pic>
    </p:spTree>
    <p:extLst>
      <p:ext uri="{BB962C8B-B14F-4D97-AF65-F5344CB8AC3E}">
        <p14:creationId xmlns:p14="http://schemas.microsoft.com/office/powerpoint/2010/main" val="240905773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Kép 8" descr="A képen égbolt, víz, kültéri, óceán látható&#10;&#10;Automatikusan generált leírás">
            <a:extLst>
              <a:ext uri="{FF2B5EF4-FFF2-40B4-BE49-F238E27FC236}">
                <a16:creationId xmlns:a16="http://schemas.microsoft.com/office/drawing/2014/main" id="{E0072667-E1FB-4D6C-A661-07EC7C4F70AF}"/>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1"/>
            <a:ext cx="12191980" cy="6857999"/>
          </a:xfrm>
          <a:prstGeom prst="rect">
            <a:avLst/>
          </a:prstGeom>
        </p:spPr>
      </p:pic>
      <p:cxnSp>
        <p:nvCxnSpPr>
          <p:cNvPr id="16" name="Straight Connector 15">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CACB0337-E369-400E-8FEC-FCABCC951881}"/>
              </a:ext>
            </a:extLst>
          </p:cNvPr>
          <p:cNvSpPr>
            <a:spLocks noGrp="1"/>
          </p:cNvSpPr>
          <p:nvPr>
            <p:ph type="title"/>
          </p:nvPr>
        </p:nvSpPr>
        <p:spPr>
          <a:xfrm>
            <a:off x="405054" y="2452526"/>
            <a:ext cx="4248318" cy="1952947"/>
          </a:xfrm>
          <a:noFill/>
        </p:spPr>
        <p:txBody>
          <a:bodyPr vert="horz" lIns="91440" tIns="45720" rIns="91440" bIns="45720" rtlCol="0" anchor="ctr">
            <a:noAutofit/>
          </a:bodyPr>
          <a:lstStyle/>
          <a:p>
            <a:pPr algn="ctr"/>
            <a:r>
              <a:rPr lang="hu-HU" sz="3600" dirty="0">
                <a:latin typeface="Arial" panose="020B0604020202020204" pitchFamily="34" charset="0"/>
                <a:cs typeface="Arial" panose="020B0604020202020204" pitchFamily="34" charset="0"/>
              </a:rPr>
              <a:t>„…hálát adott Istennek, és megtelt bizakodással.”</a:t>
            </a:r>
            <a:br>
              <a:rPr lang="hu-HU" sz="3600" dirty="0">
                <a:latin typeface="Arial" panose="020B0604020202020204" pitchFamily="34" charset="0"/>
                <a:cs typeface="Arial" panose="020B0604020202020204" pitchFamily="34" charset="0"/>
              </a:rPr>
            </a:br>
            <a:r>
              <a:rPr lang="hu-HU" sz="2000" dirty="0">
                <a:latin typeface="Arial" panose="020B0604020202020204" pitchFamily="34" charset="0"/>
                <a:cs typeface="Arial" panose="020B0604020202020204" pitchFamily="34" charset="0"/>
              </a:rPr>
              <a:t>Apostolok cselekedetei 28,15</a:t>
            </a:r>
            <a:endParaRPr lang="en-US" sz="5400" kern="1200" dirty="0">
              <a:solidFill>
                <a:srgbClr val="080808"/>
              </a:solidFill>
              <a:latin typeface="+mj-lt"/>
              <a:ea typeface="+mj-ea"/>
              <a:cs typeface="+mj-cs"/>
            </a:endParaRPr>
          </a:p>
        </p:txBody>
      </p:sp>
      <p:sp>
        <p:nvSpPr>
          <p:cNvPr id="13" name="Szövegdoboz 12">
            <a:extLst>
              <a:ext uri="{FF2B5EF4-FFF2-40B4-BE49-F238E27FC236}">
                <a16:creationId xmlns:a16="http://schemas.microsoft.com/office/drawing/2014/main" id="{6544ECC8-2518-40C8-B171-D4C3AE7B8A7B}"/>
              </a:ext>
            </a:extLst>
          </p:cNvPr>
          <p:cNvSpPr txBox="1"/>
          <p:nvPr/>
        </p:nvSpPr>
        <p:spPr>
          <a:xfrm>
            <a:off x="6319892" y="1733521"/>
            <a:ext cx="5467054" cy="3416320"/>
          </a:xfrm>
          <a:prstGeom prst="rect">
            <a:avLst/>
          </a:prstGeom>
          <a:noFill/>
        </p:spPr>
        <p:txBody>
          <a:bodyPr wrap="square" rtlCol="0">
            <a:spAutoFit/>
          </a:bodyPr>
          <a:lstStyle/>
          <a:p>
            <a:pPr algn="just"/>
            <a:r>
              <a:rPr lang="hu-HU" sz="2400" b="0" i="0" dirty="0">
                <a:effectLst/>
                <a:latin typeface="Arial" panose="020B0604020202020204" pitchFamily="34" charset="0"/>
                <a:cs typeface="Arial" panose="020B0604020202020204" pitchFamily="34" charset="0"/>
              </a:rPr>
              <a:t>Pál fogolyként érkezett Rómába, mégis tudta, hogy Isten küldte oda, hogy az ottani gyülekezet számára is hirdesse Krisztus szavát. A birodalom fővárosában is el kellett hangoznia az evangéliumnak. Pál erre tekintett az egész úton, ez volt a reménysége a nehéz helyzetekben, és ezért adott hálát, amikor megérkezett.</a:t>
            </a:r>
            <a:r>
              <a:rPr lang="hu-HU"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38348310"/>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7E309147-92DB-4E1D-831F-9FB7763DB24E}"/>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91068"/>
            <a:ext cx="8180272" cy="5909733"/>
          </a:xfrm>
          <a:prstGeom prst="rect">
            <a:avLst/>
          </a:prstGeom>
        </p:spPr>
      </p:pic>
      <p:sp>
        <p:nvSpPr>
          <p:cNvPr id="5" name="Cím 1">
            <a:extLst>
              <a:ext uri="{FF2B5EF4-FFF2-40B4-BE49-F238E27FC236}">
                <a16:creationId xmlns:a16="http://schemas.microsoft.com/office/drawing/2014/main" id="{60DBD2A7-1BB7-4487-BFF0-CE4119C10114}"/>
              </a:ext>
            </a:extLst>
          </p:cNvPr>
          <p:cNvSpPr>
            <a:spLocks noGrp="1"/>
          </p:cNvSpPr>
          <p:nvPr>
            <p:ph idx="1"/>
          </p:nvPr>
        </p:nvSpPr>
        <p:spPr>
          <a:xfrm>
            <a:off x="6502400" y="491069"/>
            <a:ext cx="5376333" cy="5875864"/>
          </a:xfrm>
        </p:spPr>
        <p:txBody>
          <a:bodyPr anchor="t">
            <a:normAutofit lnSpcReduction="10000"/>
          </a:bodyPr>
          <a:lstStyle/>
          <a:p>
            <a:pPr marL="0" indent="0" algn="r">
              <a:buNone/>
            </a:pPr>
            <a:r>
              <a:rPr lang="hu-HU" sz="3600" dirty="0">
                <a:latin typeface="Arial" panose="020B0604020202020204" pitchFamily="34" charset="0"/>
                <a:cs typeface="Arial" panose="020B0604020202020204" pitchFamily="34" charset="0"/>
              </a:rPr>
              <a:t>Hogyan kapcsolódnak az alábbi szavak Pál apostol utolsó útjához?</a:t>
            </a:r>
          </a:p>
          <a:p>
            <a:pPr marL="0" indent="0" algn="r">
              <a:buNone/>
            </a:pP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Válaszd ki, amelyik a leginkább és amelyik a legkevésbé jellemző rád! </a:t>
            </a:r>
          </a:p>
          <a:p>
            <a:pPr marL="0" indent="0" algn="r">
              <a:buNone/>
            </a:pPr>
            <a:endParaRPr lang="hu-HU" sz="3600" dirty="0">
              <a:latin typeface="Arial" panose="020B0604020202020204" pitchFamily="34" charset="0"/>
              <a:cs typeface="Arial" panose="020B0604020202020204" pitchFamily="34" charset="0"/>
            </a:endParaRPr>
          </a:p>
          <a:p>
            <a:pPr marL="0" indent="0" algn="r">
              <a:buNone/>
            </a:pPr>
            <a:r>
              <a:rPr lang="hu-HU" sz="3600" dirty="0">
                <a:latin typeface="Arial" panose="020B0604020202020204" pitchFamily="34" charset="0"/>
                <a:cs typeface="Arial" panose="020B0604020202020204" pitchFamily="34" charset="0"/>
              </a:rPr>
              <a:t>Beszéljétek meg, hogy miért érzed találónak ezeket a kifejezéseket!</a:t>
            </a:r>
          </a:p>
        </p:txBody>
      </p:sp>
      <p:pic>
        <p:nvPicPr>
          <p:cNvPr id="6" name="Kép 5">
            <a:extLst>
              <a:ext uri="{FF2B5EF4-FFF2-40B4-BE49-F238E27FC236}">
                <a16:creationId xmlns:a16="http://schemas.microsoft.com/office/drawing/2014/main" id="{D90DFA3B-1BC4-4443-843B-D223AD333779}"/>
              </a:ext>
            </a:extLst>
          </p:cNvPr>
          <p:cNvPicPr>
            <a:picLocks noChangeAspect="1"/>
          </p:cNvPicPr>
          <p:nvPr/>
        </p:nvPicPr>
        <p:blipFill>
          <a:blip r:embed="rId3"/>
          <a:stretch>
            <a:fillRect/>
          </a:stretch>
        </p:blipFill>
        <p:spPr>
          <a:xfrm>
            <a:off x="0" y="0"/>
            <a:ext cx="1400164" cy="1368000"/>
          </a:xfrm>
          <a:prstGeom prst="rect">
            <a:avLst/>
          </a:prstGeom>
        </p:spPr>
      </p:pic>
    </p:spTree>
    <p:extLst>
      <p:ext uri="{BB962C8B-B14F-4D97-AF65-F5344CB8AC3E}">
        <p14:creationId xmlns:p14="http://schemas.microsoft.com/office/powerpoint/2010/main" val="388252050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grpId="0" nodeType="withEffect">
                                  <p:stCondLst>
                                    <p:cond delay="0"/>
                                  </p:stCondLst>
                                  <p:iterate type="lt">
                                    <p:tmPct val="9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zövegdoboz 5">
            <a:extLst>
              <a:ext uri="{FF2B5EF4-FFF2-40B4-BE49-F238E27FC236}">
                <a16:creationId xmlns:a16="http://schemas.microsoft.com/office/drawing/2014/main" id="{2C9D7941-057A-484A-813C-F739056A8E33}"/>
              </a:ext>
            </a:extLst>
          </p:cNvPr>
          <p:cNvSpPr txBox="1"/>
          <p:nvPr/>
        </p:nvSpPr>
        <p:spPr>
          <a:xfrm>
            <a:off x="5090984" y="2125362"/>
            <a:ext cx="4917989" cy="667265"/>
          </a:xfrm>
          <a:prstGeom prst="rect">
            <a:avLst/>
          </a:prstGeom>
          <a:solidFill>
            <a:schemeClr val="bg1"/>
          </a:solidFill>
        </p:spPr>
        <p:txBody>
          <a:bodyPr wrap="square" rtlCol="0">
            <a:spAutoFit/>
          </a:bodyPr>
          <a:lstStyle/>
          <a:p>
            <a:endParaRPr lang="hu-HU" dirty="0"/>
          </a:p>
        </p:txBody>
      </p:sp>
      <p:sp>
        <p:nvSpPr>
          <p:cNvPr id="8" name="Szövegdoboz 7">
            <a:extLst>
              <a:ext uri="{FF2B5EF4-FFF2-40B4-BE49-F238E27FC236}">
                <a16:creationId xmlns:a16="http://schemas.microsoft.com/office/drawing/2014/main" id="{79D6723C-A10A-4C01-BAC1-04A9498DB2B0}"/>
              </a:ext>
            </a:extLst>
          </p:cNvPr>
          <p:cNvSpPr txBox="1"/>
          <p:nvPr/>
        </p:nvSpPr>
        <p:spPr>
          <a:xfrm>
            <a:off x="3532470" y="125108"/>
            <a:ext cx="8656482" cy="584775"/>
          </a:xfrm>
          <a:prstGeom prst="rect">
            <a:avLst/>
          </a:prstGeom>
          <a:noFill/>
        </p:spPr>
        <p:txBody>
          <a:bodyPr wrap="square" rtlCol="0">
            <a:spAutoFit/>
          </a:bodyPr>
          <a:lstStyle/>
          <a:p>
            <a:pPr algn="ctr"/>
            <a:r>
              <a:rPr lang="hu-HU" sz="3200" dirty="0">
                <a:latin typeface="Arial" panose="020B0604020202020204" pitchFamily="34" charset="0"/>
                <a:cs typeface="Arial" panose="020B0604020202020204" pitchFamily="34" charset="0"/>
              </a:rPr>
              <a:t>Beszélgessetek a következő kérdésekről!</a:t>
            </a:r>
          </a:p>
        </p:txBody>
      </p:sp>
      <p:sp>
        <p:nvSpPr>
          <p:cNvPr id="9" name="Cím 1">
            <a:extLst>
              <a:ext uri="{FF2B5EF4-FFF2-40B4-BE49-F238E27FC236}">
                <a16:creationId xmlns:a16="http://schemas.microsoft.com/office/drawing/2014/main" id="{A5DC80DB-B85B-4533-8194-7EA4962C89F3}"/>
              </a:ext>
            </a:extLst>
          </p:cNvPr>
          <p:cNvSpPr>
            <a:spLocks noGrp="1"/>
          </p:cNvSpPr>
          <p:nvPr>
            <p:ph type="title"/>
          </p:nvPr>
        </p:nvSpPr>
        <p:spPr>
          <a:xfrm>
            <a:off x="4057450" y="834991"/>
            <a:ext cx="8031426" cy="5772792"/>
          </a:xfrm>
        </p:spPr>
        <p:txBody>
          <a:bodyPr anchor="t">
            <a:noAutofit/>
          </a:bodyPr>
          <a:lstStyle/>
          <a:p>
            <a:r>
              <a:rPr lang="hu-HU" sz="2800" dirty="0">
                <a:latin typeface="Arial" panose="020B0604020202020204" pitchFamily="34" charset="0"/>
                <a:cs typeface="Arial" panose="020B0604020202020204" pitchFamily="34" charset="0"/>
              </a:rPr>
              <a:t>- Mit jelent a „nehéz helyzet”?</a:t>
            </a:r>
            <a:br>
              <a:rPr lang="hu-HU" sz="2800" dirty="0">
                <a:latin typeface="Arial" panose="020B0604020202020204" pitchFamily="34" charset="0"/>
                <a:cs typeface="Arial" panose="020B0604020202020204" pitchFamily="34" charset="0"/>
              </a:rPr>
            </a:br>
            <a:r>
              <a:rPr lang="hu-HU" sz="2800" dirty="0">
                <a:latin typeface="Arial" panose="020B0604020202020204" pitchFamily="34" charset="0"/>
                <a:cs typeface="Arial" panose="020B0604020202020204" pitchFamily="34" charset="0"/>
              </a:rPr>
              <a:t>- Hogyan lehet megélni egy nehéz helyzetet?</a:t>
            </a:r>
            <a:br>
              <a:rPr lang="hu-HU" sz="2800" dirty="0">
                <a:latin typeface="Arial" panose="020B0604020202020204" pitchFamily="34" charset="0"/>
                <a:cs typeface="Arial" panose="020B0604020202020204" pitchFamily="34" charset="0"/>
              </a:rPr>
            </a:br>
            <a:r>
              <a:rPr lang="hu-HU" sz="2800" dirty="0">
                <a:latin typeface="Arial" panose="020B0604020202020204" pitchFamily="34" charset="0"/>
                <a:cs typeface="Arial" panose="020B0604020202020204" pitchFamily="34" charset="0"/>
              </a:rPr>
              <a:t>- Pál bátorította a hajón lévőket, akkor is, amikor már kilátástalannak tűnt a helyzetük. Neked milyen bátorítás segít ilyenkor? Fogalmazd meg!</a:t>
            </a:r>
            <a:br>
              <a:rPr lang="hu-HU" sz="2800" dirty="0">
                <a:latin typeface="Arial" panose="020B0604020202020204" pitchFamily="34" charset="0"/>
                <a:cs typeface="Arial" panose="020B0604020202020204" pitchFamily="34" charset="0"/>
              </a:rPr>
            </a:br>
            <a:r>
              <a:rPr lang="hu-HU" sz="2800" dirty="0">
                <a:latin typeface="Arial" panose="020B0604020202020204" pitchFamily="34" charset="0"/>
                <a:cs typeface="Arial" panose="020B0604020202020204" pitchFamily="34" charset="0"/>
              </a:rPr>
              <a:t>- Mi segít abban, hogy egy kilátástalannak tűnő szituációban is bátor és reménykedő maradhass?</a:t>
            </a:r>
            <a:br>
              <a:rPr lang="hu-HU" sz="2800" dirty="0">
                <a:latin typeface="Arial" panose="020B0604020202020204" pitchFamily="34" charset="0"/>
                <a:cs typeface="Arial" panose="020B0604020202020204" pitchFamily="34" charset="0"/>
              </a:rPr>
            </a:br>
            <a:r>
              <a:rPr lang="hu-HU" sz="2800" dirty="0">
                <a:latin typeface="Arial" panose="020B0604020202020204" pitchFamily="34" charset="0"/>
                <a:cs typeface="Arial" panose="020B0604020202020204" pitchFamily="34" charset="0"/>
              </a:rPr>
              <a:t>- Ki az a családodban, iskoládban, barátaid közül, aki most nehéz helyzetben van? Hogyan bátoríthatnád őt?</a:t>
            </a:r>
            <a:br>
              <a:rPr lang="hu-HU" sz="2800" dirty="0">
                <a:latin typeface="Arial" panose="020B0604020202020204" pitchFamily="34" charset="0"/>
                <a:cs typeface="Arial" panose="020B0604020202020204" pitchFamily="34" charset="0"/>
              </a:rPr>
            </a:br>
            <a:r>
              <a:rPr lang="hu-HU" sz="2800" dirty="0">
                <a:latin typeface="Arial" panose="020B0604020202020204" pitchFamily="34" charset="0"/>
                <a:cs typeface="Arial" panose="020B0604020202020204" pitchFamily="34" charset="0"/>
              </a:rPr>
              <a:t>- Isten Igéje is bátorít, sokszor kezdődik egy-egy mondat úgy, hogy „Ne félj…” Keress egy ilyet, és írd arra a füzetedre, amelyik tantárgyból leginkább bátorításra szorulsz!</a:t>
            </a:r>
          </a:p>
        </p:txBody>
      </p:sp>
      <p:pic>
        <p:nvPicPr>
          <p:cNvPr id="3" name="Kép 2" descr="A képen ablak, tégla, épület, kő látható&#10;&#10;Automatikusan generált leírás">
            <a:extLst>
              <a:ext uri="{FF2B5EF4-FFF2-40B4-BE49-F238E27FC236}">
                <a16:creationId xmlns:a16="http://schemas.microsoft.com/office/drawing/2014/main" id="{1DB2B30A-4EDF-4B83-BAAC-7502AE7F26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957374" cy="6858000"/>
          </a:xfrm>
          <a:prstGeom prst="rect">
            <a:avLst/>
          </a:prstGeom>
        </p:spPr>
      </p:pic>
      <p:pic>
        <p:nvPicPr>
          <p:cNvPr id="15" name="Kép 14">
            <a:extLst>
              <a:ext uri="{FF2B5EF4-FFF2-40B4-BE49-F238E27FC236}">
                <a16:creationId xmlns:a16="http://schemas.microsoft.com/office/drawing/2014/main" id="{307E1564-3E38-4478-99B5-A30234A0E36F}"/>
              </a:ext>
            </a:extLst>
          </p:cNvPr>
          <p:cNvPicPr>
            <a:picLocks noChangeAspect="1"/>
          </p:cNvPicPr>
          <p:nvPr/>
        </p:nvPicPr>
        <p:blipFill>
          <a:blip r:embed="rId3"/>
          <a:stretch>
            <a:fillRect/>
          </a:stretch>
        </p:blipFill>
        <p:spPr>
          <a:xfrm>
            <a:off x="0" y="5490000"/>
            <a:ext cx="1372005" cy="1368000"/>
          </a:xfrm>
          <a:prstGeom prst="rect">
            <a:avLst/>
          </a:prstGeom>
        </p:spPr>
      </p:pic>
    </p:spTree>
    <p:extLst>
      <p:ext uri="{BB962C8B-B14F-4D97-AF65-F5344CB8AC3E}">
        <p14:creationId xmlns:p14="http://schemas.microsoft.com/office/powerpoint/2010/main" val="77138502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Kép 8" descr="A képen égbolt, víz, kültéri, óceán látható&#10;&#10;Automatikusan generált leírás">
            <a:extLst>
              <a:ext uri="{FF2B5EF4-FFF2-40B4-BE49-F238E27FC236}">
                <a16:creationId xmlns:a16="http://schemas.microsoft.com/office/drawing/2014/main" id="{E0072667-E1FB-4D6C-A661-07EC7C4F70AF}"/>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1"/>
            <a:ext cx="12191980" cy="6857999"/>
          </a:xfrm>
          <a:prstGeom prst="rect">
            <a:avLst/>
          </a:prstGeom>
        </p:spPr>
      </p:pic>
      <p:cxnSp>
        <p:nvCxnSpPr>
          <p:cNvPr id="16" name="Straight Connector 15">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CACB0337-E369-400E-8FEC-FCABCC951881}"/>
              </a:ext>
            </a:extLst>
          </p:cNvPr>
          <p:cNvSpPr>
            <a:spLocks noGrp="1"/>
          </p:cNvSpPr>
          <p:nvPr>
            <p:ph type="title"/>
          </p:nvPr>
        </p:nvSpPr>
        <p:spPr>
          <a:xfrm>
            <a:off x="405054" y="2452526"/>
            <a:ext cx="4248318" cy="1952947"/>
          </a:xfrm>
          <a:noFill/>
        </p:spPr>
        <p:txBody>
          <a:bodyPr vert="horz" lIns="91440" tIns="45720" rIns="91440" bIns="45720" rtlCol="0" anchor="ctr">
            <a:noAutofit/>
          </a:bodyPr>
          <a:lstStyle/>
          <a:p>
            <a:pPr algn="ctr"/>
            <a:r>
              <a:rPr lang="hu-HU" sz="3600" dirty="0">
                <a:latin typeface="Arial" panose="020B0604020202020204" pitchFamily="34" charset="0"/>
                <a:cs typeface="Arial" panose="020B0604020202020204" pitchFamily="34" charset="0"/>
              </a:rPr>
              <a:t>Hallgasd </a:t>
            </a: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meg a következő éneket, amely a mélységben lévő ember hitvallását mondja el!</a:t>
            </a:r>
            <a:endParaRPr lang="en-US" sz="5400" kern="1200" dirty="0">
              <a:solidFill>
                <a:srgbClr val="080808"/>
              </a:solidFill>
              <a:latin typeface="+mj-lt"/>
              <a:ea typeface="+mj-ea"/>
              <a:cs typeface="+mj-cs"/>
            </a:endParaRPr>
          </a:p>
        </p:txBody>
      </p:sp>
      <p:sp>
        <p:nvSpPr>
          <p:cNvPr id="7" name="Téglalap 6">
            <a:extLst>
              <a:ext uri="{FF2B5EF4-FFF2-40B4-BE49-F238E27FC236}">
                <a16:creationId xmlns:a16="http://schemas.microsoft.com/office/drawing/2014/main" id="{4DA969DF-0BC2-4FF4-BD3D-D9B81EE514E2}"/>
              </a:ext>
            </a:extLst>
          </p:cNvPr>
          <p:cNvSpPr/>
          <p:nvPr/>
        </p:nvSpPr>
        <p:spPr>
          <a:xfrm>
            <a:off x="4517305" y="5338622"/>
            <a:ext cx="6161523" cy="825344"/>
          </a:xfrm>
          <a:prstGeom prst="rect">
            <a:avLst/>
          </a:prstGeom>
          <a:solidFill>
            <a:schemeClr val="accent1"/>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hu-HU" sz="2400" b="1" cap="all" dirty="0">
                <a:solidFill>
                  <a:schemeClr val="bg1"/>
                </a:solidFill>
                <a:latin typeface="Arial" panose="020B0604020202020204" pitchFamily="34" charset="0"/>
                <a:cs typeface="Arial" panose="020B0604020202020204" pitchFamily="34" charset="0"/>
              </a:rPr>
              <a:t>a zene elindításához kattints</a:t>
            </a:r>
            <a:endParaRPr lang="hu-HU" sz="4800" b="1" cap="all" dirty="0">
              <a:solidFill>
                <a:schemeClr val="bg1"/>
              </a:solidFill>
              <a:latin typeface="Arial" panose="020B0604020202020204" pitchFamily="34" charset="0"/>
              <a:cs typeface="Arial" panose="020B0604020202020204" pitchFamily="34" charset="0"/>
            </a:endParaRPr>
          </a:p>
        </p:txBody>
      </p:sp>
      <p:pic>
        <p:nvPicPr>
          <p:cNvPr id="8" name="Kép 7">
            <a:hlinkClick r:id="rId3"/>
            <a:extLst>
              <a:ext uri="{FF2B5EF4-FFF2-40B4-BE49-F238E27FC236}">
                <a16:creationId xmlns:a16="http://schemas.microsoft.com/office/drawing/2014/main" id="{8A5E835A-FCCF-488D-9F41-8BEFCB93F4F3}"/>
              </a:ext>
            </a:extLst>
          </p:cNvPr>
          <p:cNvPicPr>
            <a:picLocks noChangeAspect="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0409984" y="4929603"/>
            <a:ext cx="1599421" cy="1635179"/>
          </a:xfrm>
          <a:prstGeom prst="rect">
            <a:avLst/>
          </a:prstGeom>
        </p:spPr>
      </p:pic>
      <p:pic>
        <p:nvPicPr>
          <p:cNvPr id="10" name="Kép 9">
            <a:extLst>
              <a:ext uri="{FF2B5EF4-FFF2-40B4-BE49-F238E27FC236}">
                <a16:creationId xmlns:a16="http://schemas.microsoft.com/office/drawing/2014/main" id="{1D992CA0-161D-48A1-9A55-460987C60486}"/>
              </a:ext>
            </a:extLst>
          </p:cNvPr>
          <p:cNvPicPr>
            <a:picLocks noChangeAspect="1"/>
          </p:cNvPicPr>
          <p:nvPr/>
        </p:nvPicPr>
        <p:blipFill>
          <a:blip r:embed="rId5"/>
          <a:stretch>
            <a:fillRect/>
          </a:stretch>
        </p:blipFill>
        <p:spPr>
          <a:xfrm>
            <a:off x="10822968" y="0"/>
            <a:ext cx="1369012" cy="1368000"/>
          </a:xfrm>
          <a:prstGeom prst="rect">
            <a:avLst/>
          </a:prstGeom>
        </p:spPr>
      </p:pic>
    </p:spTree>
    <p:extLst>
      <p:ext uri="{BB962C8B-B14F-4D97-AF65-F5344CB8AC3E}">
        <p14:creationId xmlns:p14="http://schemas.microsoft.com/office/powerpoint/2010/main" val="1953294649"/>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id="{8848D536-C6AA-4707-997A-CA05605F30E5}"/>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9" name="Content Placeholder 8">
            <a:extLst>
              <a:ext uri="{FF2B5EF4-FFF2-40B4-BE49-F238E27FC236}">
                <a16:creationId xmlns:a16="http://schemas.microsoft.com/office/drawing/2014/main" id="{24A23D16-23EB-4C5D-A45A-27BDC2BB94E3}"/>
              </a:ext>
            </a:extLst>
          </p:cNvPr>
          <p:cNvSpPr>
            <a:spLocks noGrp="1"/>
          </p:cNvSpPr>
          <p:nvPr>
            <p:ph idx="1"/>
          </p:nvPr>
        </p:nvSpPr>
        <p:spPr>
          <a:xfrm>
            <a:off x="1090435" y="1534585"/>
            <a:ext cx="4706803" cy="3788830"/>
          </a:xfrm>
        </p:spPr>
        <p:txBody>
          <a:bodyPr anchor="ctr">
            <a:normAutofit/>
          </a:bodyPr>
          <a:lstStyle/>
          <a:p>
            <a:pPr marL="0" indent="0" algn="ctr">
              <a:buNone/>
            </a:pPr>
            <a:r>
              <a:rPr lang="en-US" b="1" dirty="0" err="1">
                <a:latin typeface="Arial" panose="020B0604020202020204" pitchFamily="34" charset="0"/>
                <a:cs typeface="Arial" panose="020B0604020202020204" pitchFamily="34" charset="0"/>
              </a:rPr>
              <a:t>Imádkozzunk</a:t>
            </a:r>
            <a:r>
              <a:rPr lang="en-US" b="1" dirty="0">
                <a:latin typeface="Arial" panose="020B0604020202020204" pitchFamily="34" charset="0"/>
                <a:cs typeface="Arial" panose="020B0604020202020204" pitchFamily="34" charset="0"/>
              </a:rPr>
              <a:t>!</a:t>
            </a:r>
            <a:br>
              <a:rPr lang="hu-HU" b="1" dirty="0">
                <a:latin typeface="Arial" panose="020B0604020202020204" pitchFamily="34" charset="0"/>
                <a:cs typeface="Arial" panose="020B0604020202020204" pitchFamily="34" charset="0"/>
              </a:rPr>
            </a:br>
            <a:br>
              <a:rPr lang="hu-HU" b="1" dirty="0">
                <a:latin typeface="Arial" panose="020B0604020202020204" pitchFamily="34" charset="0"/>
                <a:cs typeface="Arial" panose="020B0604020202020204" pitchFamily="34" charset="0"/>
              </a:rPr>
            </a:br>
            <a:r>
              <a:rPr lang="hu-HU" sz="2800" dirty="0">
                <a:latin typeface="Arial" panose="020B0604020202020204" pitchFamily="34" charset="0"/>
                <a:cs typeface="Arial" panose="020B0604020202020204" pitchFamily="34" charset="0"/>
              </a:rPr>
              <a:t>Azokért, akik nehéz helyzetben vannak jelenleg!</a:t>
            </a:r>
            <a:br>
              <a:rPr lang="hu-HU" sz="2800" dirty="0">
                <a:latin typeface="Arial" panose="020B0604020202020204" pitchFamily="34" charset="0"/>
                <a:cs typeface="Arial" panose="020B0604020202020204" pitchFamily="34" charset="0"/>
              </a:rPr>
            </a:br>
            <a:endParaRPr lang="en-US" sz="2000" dirty="0">
              <a:solidFill>
                <a:srgbClr val="000000"/>
              </a:solidFill>
            </a:endParaRPr>
          </a:p>
        </p:txBody>
      </p:sp>
      <p:pic>
        <p:nvPicPr>
          <p:cNvPr id="6" name="Kép 5">
            <a:extLst>
              <a:ext uri="{FF2B5EF4-FFF2-40B4-BE49-F238E27FC236}">
                <a16:creationId xmlns:a16="http://schemas.microsoft.com/office/drawing/2014/main" id="{4C95B9FD-6651-47A4-9FDE-93C1B89BB47C}"/>
              </a:ext>
            </a:extLst>
          </p:cNvPr>
          <p:cNvPicPr>
            <a:picLocks noChangeAspect="1"/>
          </p:cNvPicPr>
          <p:nvPr/>
        </p:nvPicPr>
        <p:blipFill>
          <a:blip r:embed="rId4"/>
          <a:stretch>
            <a:fillRect/>
          </a:stretch>
        </p:blipFill>
        <p:spPr>
          <a:xfrm>
            <a:off x="2748242" y="4639415"/>
            <a:ext cx="1391187" cy="1368000"/>
          </a:xfrm>
          <a:prstGeom prst="rect">
            <a:avLst/>
          </a:prstGeom>
        </p:spPr>
      </p:pic>
    </p:spTree>
    <p:extLst>
      <p:ext uri="{BB962C8B-B14F-4D97-AF65-F5344CB8AC3E}">
        <p14:creationId xmlns:p14="http://schemas.microsoft.com/office/powerpoint/2010/main" val="4079693603"/>
      </p:ext>
    </p:extLst>
  </p:cSld>
  <p:clrMapOvr>
    <a:masterClrMapping/>
  </p:clrMapOvr>
  <p:transition spd="slow">
    <p:push dir="d"/>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id="{8848D536-C6AA-4707-997A-CA05605F30E5}"/>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9" name="Content Placeholder 8">
            <a:extLst>
              <a:ext uri="{FF2B5EF4-FFF2-40B4-BE49-F238E27FC236}">
                <a16:creationId xmlns:a16="http://schemas.microsoft.com/office/drawing/2014/main" id="{24A23D16-23EB-4C5D-A45A-27BDC2BB94E3}"/>
              </a:ext>
            </a:extLst>
          </p:cNvPr>
          <p:cNvSpPr>
            <a:spLocks noGrp="1"/>
          </p:cNvSpPr>
          <p:nvPr>
            <p:ph idx="1"/>
          </p:nvPr>
        </p:nvSpPr>
        <p:spPr>
          <a:xfrm>
            <a:off x="0" y="0"/>
            <a:ext cx="6095999" cy="6857999"/>
          </a:xfrm>
        </p:spPr>
        <p:txBody>
          <a:bodyPr anchor="ctr">
            <a:normAutofit/>
          </a:bodyPr>
          <a:lstStyle/>
          <a:p>
            <a:pPr marL="0" indent="0" algn="ctr">
              <a:buNone/>
            </a:pPr>
            <a:r>
              <a:rPr lang="en-US" sz="2800" b="0" spc="0" dirty="0">
                <a:solidFill>
                  <a:schemeClr val="tx1"/>
                </a:solidFill>
                <a:latin typeface="Arial" panose="020B0604020202020204" pitchFamily="34" charset="0"/>
                <a:cs typeface="Arial" panose="020B0604020202020204" pitchFamily="34" charset="0"/>
              </a:rPr>
              <a:t>Mi </a:t>
            </a:r>
            <a:r>
              <a:rPr lang="en-US" sz="2800" b="0" spc="0" dirty="0" err="1">
                <a:solidFill>
                  <a:schemeClr val="tx1"/>
                </a:solidFill>
                <a:latin typeface="Arial" panose="020B0604020202020204" pitchFamily="34" charset="0"/>
                <a:cs typeface="Arial" panose="020B0604020202020204" pitchFamily="34" charset="0"/>
              </a:rPr>
              <a:t>Atyánk</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aki</a:t>
            </a:r>
            <a:r>
              <a:rPr lang="en-US" sz="2800" b="0" spc="0" dirty="0">
                <a:solidFill>
                  <a:schemeClr val="tx1"/>
                </a:solidFill>
                <a:latin typeface="Arial" panose="020B0604020202020204" pitchFamily="34" charset="0"/>
                <a:cs typeface="Arial" panose="020B0604020202020204" pitchFamily="34" charset="0"/>
              </a:rPr>
              <a:t> a </a:t>
            </a:r>
            <a:r>
              <a:rPr lang="en-US" sz="2800" b="0" spc="0" dirty="0" err="1">
                <a:solidFill>
                  <a:schemeClr val="tx1"/>
                </a:solidFill>
                <a:latin typeface="Arial" panose="020B0604020202020204" pitchFamily="34" charset="0"/>
                <a:cs typeface="Arial" panose="020B0604020202020204" pitchFamily="34" charset="0"/>
              </a:rPr>
              <a:t>mennyekben</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vagy</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szenteltessék</a:t>
            </a:r>
            <a:r>
              <a:rPr lang="en-US" sz="2800" b="0" spc="0" dirty="0">
                <a:solidFill>
                  <a:schemeClr val="tx1"/>
                </a:solidFill>
                <a:latin typeface="Arial" panose="020B0604020202020204" pitchFamily="34" charset="0"/>
                <a:cs typeface="Arial" panose="020B0604020202020204" pitchFamily="34" charset="0"/>
              </a:rPr>
              <a:t> meg a </a:t>
            </a:r>
            <a:r>
              <a:rPr lang="en-US" sz="2800" b="0" spc="0" dirty="0" err="1">
                <a:solidFill>
                  <a:schemeClr val="tx1"/>
                </a:solidFill>
                <a:latin typeface="Arial" panose="020B0604020202020204" pitchFamily="34" charset="0"/>
                <a:cs typeface="Arial" panose="020B0604020202020204" pitchFamily="34" charset="0"/>
              </a:rPr>
              <a:t>te</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neved</a:t>
            </a:r>
            <a:r>
              <a:rPr lang="en-US" sz="2800" b="0" spc="0" dirty="0">
                <a:solidFill>
                  <a:schemeClr val="tx1"/>
                </a:solidFill>
                <a:latin typeface="Arial" panose="020B0604020202020204" pitchFamily="34" charset="0"/>
                <a:cs typeface="Arial" panose="020B0604020202020204" pitchFamily="34" charset="0"/>
              </a:rPr>
              <a:t>,</a:t>
            </a:r>
            <a:br>
              <a:rPr lang="en-US" sz="2800" b="0" spc="0" dirty="0">
                <a:solidFill>
                  <a:schemeClr val="tx1"/>
                </a:solidFill>
                <a:latin typeface="Arial" panose="020B0604020202020204" pitchFamily="34" charset="0"/>
                <a:cs typeface="Arial" panose="020B0604020202020204" pitchFamily="34" charset="0"/>
              </a:rPr>
            </a:br>
            <a:r>
              <a:rPr lang="en-US" sz="2800" b="0" spc="0" dirty="0" err="1">
                <a:solidFill>
                  <a:schemeClr val="tx1"/>
                </a:solidFill>
                <a:latin typeface="Arial" panose="020B0604020202020204" pitchFamily="34" charset="0"/>
                <a:cs typeface="Arial" panose="020B0604020202020204" pitchFamily="34" charset="0"/>
              </a:rPr>
              <a:t>jöjjön</a:t>
            </a:r>
            <a:r>
              <a:rPr lang="en-US" sz="2800" b="0" spc="0" dirty="0">
                <a:solidFill>
                  <a:schemeClr val="tx1"/>
                </a:solidFill>
                <a:latin typeface="Arial" panose="020B0604020202020204" pitchFamily="34" charset="0"/>
                <a:cs typeface="Arial" panose="020B0604020202020204" pitchFamily="34" charset="0"/>
              </a:rPr>
              <a:t> el a </a:t>
            </a:r>
            <a:r>
              <a:rPr lang="en-US" sz="2800" b="0" spc="0" dirty="0" err="1">
                <a:solidFill>
                  <a:schemeClr val="tx1"/>
                </a:solidFill>
                <a:latin typeface="Arial" panose="020B0604020202020204" pitchFamily="34" charset="0"/>
                <a:cs typeface="Arial" panose="020B0604020202020204" pitchFamily="34" charset="0"/>
              </a:rPr>
              <a:t>te</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országod</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legyen</a:t>
            </a:r>
            <a:r>
              <a:rPr lang="en-US" sz="2800" b="0" spc="0" dirty="0">
                <a:solidFill>
                  <a:schemeClr val="tx1"/>
                </a:solidFill>
                <a:latin typeface="Arial" panose="020B0604020202020204" pitchFamily="34" charset="0"/>
                <a:cs typeface="Arial" panose="020B0604020202020204" pitchFamily="34" charset="0"/>
              </a:rPr>
              <a:t> meg a </a:t>
            </a:r>
            <a:r>
              <a:rPr lang="en-US" sz="2800" b="0" spc="0" dirty="0" err="1">
                <a:solidFill>
                  <a:schemeClr val="tx1"/>
                </a:solidFill>
                <a:latin typeface="Arial" panose="020B0604020202020204" pitchFamily="34" charset="0"/>
                <a:cs typeface="Arial" panose="020B0604020202020204" pitchFamily="34" charset="0"/>
              </a:rPr>
              <a:t>te</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akaratod</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amint</a:t>
            </a:r>
            <a:r>
              <a:rPr lang="en-US" sz="2800" b="0" spc="0" dirty="0">
                <a:solidFill>
                  <a:schemeClr val="tx1"/>
                </a:solidFill>
                <a:latin typeface="Arial" panose="020B0604020202020204" pitchFamily="34" charset="0"/>
                <a:cs typeface="Arial" panose="020B0604020202020204" pitchFamily="34" charset="0"/>
              </a:rPr>
              <a:t> a </a:t>
            </a:r>
            <a:r>
              <a:rPr lang="en-US" sz="2800" b="0" spc="0" dirty="0" err="1">
                <a:solidFill>
                  <a:schemeClr val="tx1"/>
                </a:solidFill>
                <a:latin typeface="Arial" panose="020B0604020202020204" pitchFamily="34" charset="0"/>
                <a:cs typeface="Arial" panose="020B0604020202020204" pitchFamily="34" charset="0"/>
              </a:rPr>
              <a:t>mennyben</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úgy</a:t>
            </a:r>
            <a:r>
              <a:rPr lang="en-US" sz="2800" b="0" spc="0" dirty="0">
                <a:solidFill>
                  <a:schemeClr val="tx1"/>
                </a:solidFill>
                <a:latin typeface="Arial" panose="020B0604020202020204" pitchFamily="34" charset="0"/>
                <a:cs typeface="Arial" panose="020B0604020202020204" pitchFamily="34" charset="0"/>
              </a:rPr>
              <a:t> a </a:t>
            </a:r>
            <a:r>
              <a:rPr lang="en-US" sz="2800" b="0" spc="0" dirty="0" err="1">
                <a:solidFill>
                  <a:schemeClr val="tx1"/>
                </a:solidFill>
                <a:latin typeface="Arial" panose="020B0604020202020204" pitchFamily="34" charset="0"/>
                <a:cs typeface="Arial" panose="020B0604020202020204" pitchFamily="34" charset="0"/>
              </a:rPr>
              <a:t>földön</a:t>
            </a:r>
            <a:r>
              <a:rPr lang="en-US" sz="2800" b="0" spc="0" dirty="0">
                <a:solidFill>
                  <a:schemeClr val="tx1"/>
                </a:solidFill>
                <a:latin typeface="Arial" panose="020B0604020202020204" pitchFamily="34" charset="0"/>
                <a:cs typeface="Arial" panose="020B0604020202020204" pitchFamily="34" charset="0"/>
              </a:rPr>
              <a:t> is;</a:t>
            </a:r>
            <a:br>
              <a:rPr lang="en-US" sz="2800" b="0" spc="0" dirty="0">
                <a:solidFill>
                  <a:schemeClr val="tx1"/>
                </a:solidFill>
                <a:latin typeface="Arial" panose="020B0604020202020204" pitchFamily="34" charset="0"/>
                <a:cs typeface="Arial" panose="020B0604020202020204" pitchFamily="34" charset="0"/>
              </a:rPr>
            </a:br>
            <a:r>
              <a:rPr lang="en-US" sz="2800" b="0" spc="0" dirty="0" err="1">
                <a:solidFill>
                  <a:schemeClr val="tx1"/>
                </a:solidFill>
                <a:latin typeface="Arial" panose="020B0604020202020204" pitchFamily="34" charset="0"/>
                <a:cs typeface="Arial" panose="020B0604020202020204" pitchFamily="34" charset="0"/>
              </a:rPr>
              <a:t>Mindennapi</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kenyerünket</a:t>
            </a:r>
            <a:r>
              <a:rPr lang="en-US" sz="2800" b="0" spc="0" dirty="0">
                <a:solidFill>
                  <a:schemeClr val="tx1"/>
                </a:solidFill>
                <a:latin typeface="Arial" panose="020B0604020202020204" pitchFamily="34" charset="0"/>
                <a:cs typeface="Arial" panose="020B0604020202020204" pitchFamily="34" charset="0"/>
              </a:rPr>
              <a:t> add meg </a:t>
            </a:r>
            <a:r>
              <a:rPr lang="en-US" sz="2800" b="0" spc="0" dirty="0" err="1">
                <a:solidFill>
                  <a:schemeClr val="tx1"/>
                </a:solidFill>
                <a:latin typeface="Arial" panose="020B0604020202020204" pitchFamily="34" charset="0"/>
                <a:cs typeface="Arial" panose="020B0604020202020204" pitchFamily="34" charset="0"/>
              </a:rPr>
              <a:t>nekünk</a:t>
            </a:r>
            <a:r>
              <a:rPr lang="en-US" sz="2800" b="0" spc="0" dirty="0">
                <a:solidFill>
                  <a:schemeClr val="tx1"/>
                </a:solidFill>
                <a:latin typeface="Arial" panose="020B0604020202020204" pitchFamily="34" charset="0"/>
                <a:cs typeface="Arial" panose="020B0604020202020204" pitchFamily="34" charset="0"/>
              </a:rPr>
              <a:t> ma,</a:t>
            </a:r>
            <a:br>
              <a:rPr lang="en-US" sz="2800" b="0" spc="0" dirty="0">
                <a:solidFill>
                  <a:schemeClr val="tx1"/>
                </a:solidFill>
                <a:latin typeface="Arial" panose="020B0604020202020204" pitchFamily="34" charset="0"/>
                <a:cs typeface="Arial" panose="020B0604020202020204" pitchFamily="34" charset="0"/>
              </a:rPr>
            </a:br>
            <a:r>
              <a:rPr lang="en-US" sz="2800" b="0" spc="0" dirty="0" err="1">
                <a:solidFill>
                  <a:schemeClr val="tx1"/>
                </a:solidFill>
                <a:latin typeface="Arial" panose="020B0604020202020204" pitchFamily="34" charset="0"/>
                <a:cs typeface="Arial" panose="020B0604020202020204" pitchFamily="34" charset="0"/>
              </a:rPr>
              <a:t>és</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bocsásd</a:t>
            </a:r>
            <a:r>
              <a:rPr lang="en-US" sz="2800" b="0" spc="0" dirty="0">
                <a:solidFill>
                  <a:schemeClr val="tx1"/>
                </a:solidFill>
                <a:latin typeface="Arial" panose="020B0604020202020204" pitchFamily="34" charset="0"/>
                <a:cs typeface="Arial" panose="020B0604020202020204" pitchFamily="34" charset="0"/>
              </a:rPr>
              <a:t> meg </a:t>
            </a:r>
            <a:r>
              <a:rPr lang="en-US" sz="2800" b="0" spc="0" dirty="0" err="1">
                <a:solidFill>
                  <a:schemeClr val="tx1"/>
                </a:solidFill>
                <a:latin typeface="Arial" panose="020B0604020202020204" pitchFamily="34" charset="0"/>
                <a:cs typeface="Arial" panose="020B0604020202020204" pitchFamily="34" charset="0"/>
              </a:rPr>
              <a:t>vétkeinket</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miképpen</a:t>
            </a:r>
            <a:r>
              <a:rPr lang="en-US" sz="2800" b="0" spc="0" dirty="0">
                <a:solidFill>
                  <a:schemeClr val="tx1"/>
                </a:solidFill>
                <a:latin typeface="Arial" panose="020B0604020202020204" pitchFamily="34" charset="0"/>
                <a:cs typeface="Arial" panose="020B0604020202020204" pitchFamily="34" charset="0"/>
              </a:rPr>
              <a:t> mi is </a:t>
            </a:r>
            <a:r>
              <a:rPr lang="en-US" sz="2800" b="0" spc="0" dirty="0" err="1">
                <a:solidFill>
                  <a:schemeClr val="tx1"/>
                </a:solidFill>
                <a:latin typeface="Arial" panose="020B0604020202020204" pitchFamily="34" charset="0"/>
                <a:cs typeface="Arial" panose="020B0604020202020204" pitchFamily="34" charset="0"/>
              </a:rPr>
              <a:t>megbocsátunk</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az</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ellenünk</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vétkezőknek</a:t>
            </a:r>
            <a:r>
              <a:rPr lang="en-US" sz="2800" b="0" spc="0" dirty="0">
                <a:solidFill>
                  <a:schemeClr val="tx1"/>
                </a:solidFill>
                <a:latin typeface="Arial" panose="020B0604020202020204" pitchFamily="34" charset="0"/>
                <a:cs typeface="Arial" panose="020B0604020202020204" pitchFamily="34" charset="0"/>
              </a:rPr>
              <a:t>;</a:t>
            </a:r>
            <a:br>
              <a:rPr lang="en-US" sz="2800" b="0" spc="0" dirty="0">
                <a:solidFill>
                  <a:schemeClr val="tx1"/>
                </a:solidFill>
                <a:latin typeface="Arial" panose="020B0604020202020204" pitchFamily="34" charset="0"/>
                <a:cs typeface="Arial" panose="020B0604020202020204" pitchFamily="34" charset="0"/>
              </a:rPr>
            </a:br>
            <a:r>
              <a:rPr lang="en-US" sz="2800" b="0" spc="0" dirty="0" err="1">
                <a:solidFill>
                  <a:schemeClr val="tx1"/>
                </a:solidFill>
                <a:latin typeface="Arial" panose="020B0604020202020204" pitchFamily="34" charset="0"/>
                <a:cs typeface="Arial" panose="020B0604020202020204" pitchFamily="34" charset="0"/>
              </a:rPr>
              <a:t>És</a:t>
            </a:r>
            <a:r>
              <a:rPr lang="en-US" sz="2800" b="0" spc="0" dirty="0">
                <a:solidFill>
                  <a:schemeClr val="tx1"/>
                </a:solidFill>
                <a:latin typeface="Arial" panose="020B0604020202020204" pitchFamily="34" charset="0"/>
                <a:cs typeface="Arial" panose="020B0604020202020204" pitchFamily="34" charset="0"/>
              </a:rPr>
              <a:t> ne </a:t>
            </a:r>
            <a:r>
              <a:rPr lang="en-US" sz="2800" b="0" spc="0" dirty="0" err="1">
                <a:solidFill>
                  <a:schemeClr val="tx1"/>
                </a:solidFill>
                <a:latin typeface="Arial" panose="020B0604020202020204" pitchFamily="34" charset="0"/>
                <a:cs typeface="Arial" panose="020B0604020202020204" pitchFamily="34" charset="0"/>
              </a:rPr>
              <a:t>vígy</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minket</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kísértésbe</a:t>
            </a:r>
            <a:r>
              <a:rPr lang="en-US" sz="2800" b="0" spc="0" dirty="0">
                <a:solidFill>
                  <a:schemeClr val="tx1"/>
                </a:solidFill>
                <a:latin typeface="Arial" panose="020B0604020202020204" pitchFamily="34" charset="0"/>
                <a:cs typeface="Arial" panose="020B0604020202020204" pitchFamily="34" charset="0"/>
              </a:rPr>
              <a:t>, de </a:t>
            </a:r>
            <a:r>
              <a:rPr lang="en-US" sz="2800" b="0" spc="0" dirty="0" err="1">
                <a:solidFill>
                  <a:schemeClr val="tx1"/>
                </a:solidFill>
                <a:latin typeface="Arial" panose="020B0604020202020204" pitchFamily="34" charset="0"/>
                <a:cs typeface="Arial" panose="020B0604020202020204" pitchFamily="34" charset="0"/>
              </a:rPr>
              <a:t>szabadíts</a:t>
            </a:r>
            <a:r>
              <a:rPr lang="en-US" sz="2800" b="0" spc="0" dirty="0">
                <a:solidFill>
                  <a:schemeClr val="tx1"/>
                </a:solidFill>
                <a:latin typeface="Arial" panose="020B0604020202020204" pitchFamily="34" charset="0"/>
                <a:cs typeface="Arial" panose="020B0604020202020204" pitchFamily="34" charset="0"/>
              </a:rPr>
              <a:t> meg a </a:t>
            </a:r>
            <a:r>
              <a:rPr lang="en-US" sz="2800" b="0" spc="0" dirty="0" err="1">
                <a:solidFill>
                  <a:schemeClr val="tx1"/>
                </a:solidFill>
                <a:latin typeface="Arial" panose="020B0604020202020204" pitchFamily="34" charset="0"/>
                <a:cs typeface="Arial" panose="020B0604020202020204" pitchFamily="34" charset="0"/>
              </a:rPr>
              <a:t>gonosztól</a:t>
            </a:r>
            <a:r>
              <a:rPr lang="en-US" sz="2800" b="0" spc="0" dirty="0">
                <a:solidFill>
                  <a:schemeClr val="tx1"/>
                </a:solidFill>
                <a:latin typeface="Arial" panose="020B0604020202020204" pitchFamily="34" charset="0"/>
                <a:cs typeface="Arial" panose="020B0604020202020204" pitchFamily="34" charset="0"/>
              </a:rPr>
              <a:t>;</a:t>
            </a:r>
            <a:br>
              <a:rPr lang="en-US" sz="2800" b="0" spc="0" dirty="0">
                <a:solidFill>
                  <a:schemeClr val="tx1"/>
                </a:solidFill>
                <a:latin typeface="Arial" panose="020B0604020202020204" pitchFamily="34" charset="0"/>
                <a:cs typeface="Arial" panose="020B0604020202020204" pitchFamily="34" charset="0"/>
              </a:rPr>
            </a:br>
            <a:r>
              <a:rPr lang="en-US" sz="2800" b="0" spc="0" dirty="0" err="1">
                <a:solidFill>
                  <a:schemeClr val="tx1"/>
                </a:solidFill>
                <a:latin typeface="Arial" panose="020B0604020202020204" pitchFamily="34" charset="0"/>
                <a:cs typeface="Arial" panose="020B0604020202020204" pitchFamily="34" charset="0"/>
              </a:rPr>
              <a:t>Mert</a:t>
            </a:r>
            <a:r>
              <a:rPr lang="en-US" sz="2800" b="0" spc="0" dirty="0">
                <a:solidFill>
                  <a:schemeClr val="tx1"/>
                </a:solidFill>
                <a:latin typeface="Arial" panose="020B0604020202020204" pitchFamily="34" charset="0"/>
                <a:cs typeface="Arial" panose="020B0604020202020204" pitchFamily="34" charset="0"/>
              </a:rPr>
              <a:t> tied </a:t>
            </a:r>
            <a:r>
              <a:rPr lang="en-US" sz="2800" b="0" spc="0" dirty="0" err="1">
                <a:solidFill>
                  <a:schemeClr val="tx1"/>
                </a:solidFill>
                <a:latin typeface="Arial" panose="020B0604020202020204" pitchFamily="34" charset="0"/>
                <a:cs typeface="Arial" panose="020B0604020202020204" pitchFamily="34" charset="0"/>
              </a:rPr>
              <a:t>az</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ország</a:t>
            </a:r>
            <a:r>
              <a:rPr lang="en-US" sz="2800" b="0" spc="0" dirty="0">
                <a:solidFill>
                  <a:schemeClr val="tx1"/>
                </a:solidFill>
                <a:latin typeface="Arial" panose="020B0604020202020204" pitchFamily="34" charset="0"/>
                <a:cs typeface="Arial" panose="020B0604020202020204" pitchFamily="34" charset="0"/>
              </a:rPr>
              <a:t>, a </a:t>
            </a:r>
            <a:r>
              <a:rPr lang="en-US" sz="2800" b="0" spc="0" dirty="0" err="1">
                <a:solidFill>
                  <a:schemeClr val="tx1"/>
                </a:solidFill>
                <a:latin typeface="Arial" panose="020B0604020202020204" pitchFamily="34" charset="0"/>
                <a:cs typeface="Arial" panose="020B0604020202020204" pitchFamily="34" charset="0"/>
              </a:rPr>
              <a:t>hatalom</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és</a:t>
            </a:r>
            <a:r>
              <a:rPr lang="en-US" sz="2800" b="0" spc="0" dirty="0">
                <a:solidFill>
                  <a:schemeClr val="tx1"/>
                </a:solidFill>
                <a:latin typeface="Arial" panose="020B0604020202020204" pitchFamily="34" charset="0"/>
                <a:cs typeface="Arial" panose="020B0604020202020204" pitchFamily="34" charset="0"/>
              </a:rPr>
              <a:t> a </a:t>
            </a:r>
            <a:r>
              <a:rPr lang="en-US" sz="2800" b="0" spc="0" dirty="0" err="1">
                <a:solidFill>
                  <a:schemeClr val="tx1"/>
                </a:solidFill>
                <a:latin typeface="Arial" panose="020B0604020202020204" pitchFamily="34" charset="0"/>
                <a:cs typeface="Arial" panose="020B0604020202020204" pitchFamily="34" charset="0"/>
              </a:rPr>
              <a:t>dicsőség</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mindörökké</a:t>
            </a:r>
            <a:r>
              <a:rPr lang="en-US" sz="2800" b="0" spc="0" dirty="0">
                <a:solidFill>
                  <a:schemeClr val="tx1"/>
                </a:solidFill>
                <a:latin typeface="Arial" panose="020B0604020202020204" pitchFamily="34" charset="0"/>
                <a:cs typeface="Arial" panose="020B0604020202020204" pitchFamily="34" charset="0"/>
              </a:rPr>
              <a:t>.</a:t>
            </a:r>
            <a:br>
              <a:rPr lang="en-US" sz="2800" b="0" spc="0" dirty="0">
                <a:solidFill>
                  <a:schemeClr val="tx1"/>
                </a:solidFill>
                <a:latin typeface="Arial" panose="020B0604020202020204" pitchFamily="34" charset="0"/>
                <a:cs typeface="Arial" panose="020B0604020202020204" pitchFamily="34" charset="0"/>
              </a:rPr>
            </a:br>
            <a:r>
              <a:rPr lang="en-US" sz="2800" b="0" spc="0" dirty="0" err="1">
                <a:solidFill>
                  <a:schemeClr val="tx1"/>
                </a:solidFill>
                <a:latin typeface="Arial" panose="020B0604020202020204" pitchFamily="34" charset="0"/>
                <a:cs typeface="Arial" panose="020B0604020202020204" pitchFamily="34" charset="0"/>
              </a:rPr>
              <a:t>Ámen</a:t>
            </a:r>
            <a:r>
              <a:rPr lang="en-US" sz="2800" b="0" spc="0" dirty="0">
                <a:solidFill>
                  <a:schemeClr val="tx1"/>
                </a:solidFill>
                <a:latin typeface="Arial" panose="020B0604020202020204" pitchFamily="34" charset="0"/>
                <a:cs typeface="Arial" panose="020B0604020202020204" pitchFamily="34" charset="0"/>
              </a:rPr>
              <a:t>.</a:t>
            </a:r>
            <a:br>
              <a:rPr lang="en-US" sz="2800" b="0" spc="0" dirty="0">
                <a:solidFill>
                  <a:schemeClr val="tx1"/>
                </a:solidFill>
                <a:latin typeface="Arial" panose="020B0604020202020204" pitchFamily="34" charset="0"/>
                <a:cs typeface="Arial" panose="020B0604020202020204" pitchFamily="34" charset="0"/>
              </a:rPr>
            </a:br>
            <a:r>
              <a:rPr lang="en-US" sz="2800" b="0" spc="0" dirty="0">
                <a:solidFill>
                  <a:schemeClr val="tx1"/>
                </a:solidFill>
                <a:latin typeface="Arial" panose="020B0604020202020204" pitchFamily="34" charset="0"/>
                <a:cs typeface="Arial" panose="020B0604020202020204" pitchFamily="34" charset="0"/>
              </a:rPr>
              <a:t>(Mt 6,9-13)</a:t>
            </a:r>
            <a:endParaRPr lang="en-US" sz="2000" dirty="0">
              <a:solidFill>
                <a:srgbClr val="000000"/>
              </a:solidFill>
            </a:endParaRPr>
          </a:p>
        </p:txBody>
      </p:sp>
      <p:pic>
        <p:nvPicPr>
          <p:cNvPr id="6" name="Kép 5">
            <a:extLst>
              <a:ext uri="{FF2B5EF4-FFF2-40B4-BE49-F238E27FC236}">
                <a16:creationId xmlns:a16="http://schemas.microsoft.com/office/drawing/2014/main" id="{6BB3DA21-AD4B-45F9-8994-3751802F6955}"/>
              </a:ext>
            </a:extLst>
          </p:cNvPr>
          <p:cNvPicPr>
            <a:picLocks noChangeAspect="1"/>
          </p:cNvPicPr>
          <p:nvPr/>
        </p:nvPicPr>
        <p:blipFill>
          <a:blip r:embed="rId4"/>
          <a:stretch>
            <a:fillRect/>
          </a:stretch>
        </p:blipFill>
        <p:spPr>
          <a:xfrm>
            <a:off x="5609975" y="5489990"/>
            <a:ext cx="1391187" cy="1368000"/>
          </a:xfrm>
          <a:prstGeom prst="rect">
            <a:avLst/>
          </a:prstGeom>
        </p:spPr>
      </p:pic>
    </p:spTree>
    <p:extLst>
      <p:ext uri="{BB962C8B-B14F-4D97-AF65-F5344CB8AC3E}">
        <p14:creationId xmlns:p14="http://schemas.microsoft.com/office/powerpoint/2010/main" val="3944096800"/>
      </p:ext>
    </p:extLst>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id="{8848D536-C6AA-4707-997A-CA05605F30E5}"/>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9" name="Content Placeholder 8">
            <a:extLst>
              <a:ext uri="{FF2B5EF4-FFF2-40B4-BE49-F238E27FC236}">
                <a16:creationId xmlns:a16="http://schemas.microsoft.com/office/drawing/2014/main" id="{24A23D16-23EB-4C5D-A45A-27BDC2BB94E3}"/>
              </a:ext>
            </a:extLst>
          </p:cNvPr>
          <p:cNvSpPr>
            <a:spLocks noGrp="1"/>
          </p:cNvSpPr>
          <p:nvPr>
            <p:ph idx="1"/>
          </p:nvPr>
        </p:nvSpPr>
        <p:spPr>
          <a:xfrm>
            <a:off x="1090435" y="1534585"/>
            <a:ext cx="4706803" cy="3788830"/>
          </a:xfrm>
        </p:spPr>
        <p:txBody>
          <a:bodyPr anchor="ctr">
            <a:normAutofit/>
          </a:bodyPr>
          <a:lstStyle/>
          <a:p>
            <a:pPr marL="0" indent="0" algn="ctr">
              <a:buNone/>
            </a:pPr>
            <a:r>
              <a:rPr lang="en-US" b="1" dirty="0" err="1">
                <a:latin typeface="Arial" panose="020B0604020202020204" pitchFamily="34" charset="0"/>
                <a:cs typeface="Arial" panose="020B0604020202020204" pitchFamily="34" charset="0"/>
              </a:rPr>
              <a:t>Imádkozzunk</a:t>
            </a:r>
            <a:r>
              <a:rPr lang="en-US" b="1" dirty="0">
                <a:latin typeface="Arial" panose="020B0604020202020204" pitchFamily="34" charset="0"/>
                <a:cs typeface="Arial" panose="020B0604020202020204" pitchFamily="34" charset="0"/>
              </a:rPr>
              <a:t>!</a:t>
            </a:r>
            <a:br>
              <a:rPr lang="hu-HU" b="1" dirty="0">
                <a:latin typeface="Arial" panose="020B0604020202020204" pitchFamily="34" charset="0"/>
                <a:cs typeface="Arial" panose="020B0604020202020204" pitchFamily="34" charset="0"/>
              </a:rPr>
            </a:br>
            <a:br>
              <a:rPr lang="hu-HU" b="1" dirty="0">
                <a:latin typeface="Arial" panose="020B0604020202020204" pitchFamily="34" charset="0"/>
                <a:cs typeface="Arial" panose="020B0604020202020204" pitchFamily="34" charset="0"/>
              </a:rPr>
            </a:br>
            <a:r>
              <a:rPr lang="hu-HU" dirty="0">
                <a:latin typeface="Arial" panose="020B0604020202020204" pitchFamily="34" charset="0"/>
                <a:cs typeface="Arial" panose="020B0604020202020204" pitchFamily="34" charset="0"/>
              </a:rPr>
              <a:t>Azért, hogy a mai órán meg tudjuk hallani és érteni azt az üzenetet, amit Isten személyesen nekünk szán!</a:t>
            </a:r>
            <a:br>
              <a:rPr lang="hu-HU" sz="2000" dirty="0">
                <a:latin typeface="Arial" panose="020B0604020202020204" pitchFamily="34" charset="0"/>
                <a:cs typeface="Arial" panose="020B0604020202020204" pitchFamily="34" charset="0"/>
              </a:rPr>
            </a:br>
            <a:endParaRPr lang="en-US" sz="2000" dirty="0">
              <a:solidFill>
                <a:srgbClr val="000000"/>
              </a:solidFill>
            </a:endParaRPr>
          </a:p>
        </p:txBody>
      </p:sp>
      <p:pic>
        <p:nvPicPr>
          <p:cNvPr id="8" name="Kép 7">
            <a:extLst>
              <a:ext uri="{FF2B5EF4-FFF2-40B4-BE49-F238E27FC236}">
                <a16:creationId xmlns:a16="http://schemas.microsoft.com/office/drawing/2014/main" id="{EBF0935A-2A7B-4F4A-ABC0-B0E736DBA423}"/>
              </a:ext>
            </a:extLst>
          </p:cNvPr>
          <p:cNvPicPr>
            <a:picLocks noChangeAspect="1"/>
          </p:cNvPicPr>
          <p:nvPr/>
        </p:nvPicPr>
        <p:blipFill>
          <a:blip r:embed="rId4"/>
          <a:stretch>
            <a:fillRect/>
          </a:stretch>
        </p:blipFill>
        <p:spPr>
          <a:xfrm>
            <a:off x="2748242" y="4722707"/>
            <a:ext cx="1391187" cy="1368000"/>
          </a:xfrm>
          <a:prstGeom prst="rect">
            <a:avLst/>
          </a:prstGeom>
        </p:spPr>
      </p:pic>
    </p:spTree>
    <p:extLst>
      <p:ext uri="{BB962C8B-B14F-4D97-AF65-F5344CB8AC3E}">
        <p14:creationId xmlns:p14="http://schemas.microsoft.com/office/powerpoint/2010/main" val="24360640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a:extLst>
              <a:ext uri="{FF2B5EF4-FFF2-40B4-BE49-F238E27FC236}">
                <a16:creationId xmlns:a16="http://schemas.microsoft.com/office/drawing/2014/main" id="{01F672B8-A5A9-4621-B2F0-BABEC149EF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Cím 1">
            <a:extLst>
              <a:ext uri="{FF2B5EF4-FFF2-40B4-BE49-F238E27FC236}">
                <a16:creationId xmlns:a16="http://schemas.microsoft.com/office/drawing/2014/main" id="{4CA372D2-56E2-4CD1-8F7D-19D1200F5E35}"/>
              </a:ext>
            </a:extLst>
          </p:cNvPr>
          <p:cNvSpPr>
            <a:spLocks noGrp="1"/>
          </p:cNvSpPr>
          <p:nvPr>
            <p:ph type="title"/>
          </p:nvPr>
        </p:nvSpPr>
        <p:spPr>
          <a:xfrm>
            <a:off x="5657777" y="4207533"/>
            <a:ext cx="5552090" cy="1336081"/>
          </a:xfrm>
        </p:spPr>
        <p:txBody>
          <a:bodyPr anchor="b">
            <a:normAutofit/>
          </a:bodyPr>
          <a:lstStyle/>
          <a:p>
            <a:pPr algn="ctr"/>
            <a:r>
              <a:rPr lang="hu-HU" sz="4400" dirty="0">
                <a:solidFill>
                  <a:srgbClr val="080808"/>
                </a:solidFill>
                <a:latin typeface="Arial" panose="020B0604020202020204" pitchFamily="34" charset="0"/>
                <a:cs typeface="Arial" panose="020B0604020202020204" pitchFamily="34" charset="0"/>
              </a:rPr>
              <a:t>Áldás békesség!</a:t>
            </a:r>
            <a:br>
              <a:rPr lang="hu-HU" sz="4400" dirty="0">
                <a:solidFill>
                  <a:srgbClr val="080808"/>
                </a:solidFill>
              </a:rPr>
            </a:br>
            <a:endParaRPr lang="hu-HU" dirty="0"/>
          </a:p>
        </p:txBody>
      </p:sp>
      <p:sp>
        <p:nvSpPr>
          <p:cNvPr id="8" name="Szövegdoboz 7">
            <a:extLst>
              <a:ext uri="{FF2B5EF4-FFF2-40B4-BE49-F238E27FC236}">
                <a16:creationId xmlns:a16="http://schemas.microsoft.com/office/drawing/2014/main" id="{388F9616-BE88-4656-9846-6DB02AB3B671}"/>
              </a:ext>
            </a:extLst>
          </p:cNvPr>
          <p:cNvSpPr txBox="1"/>
          <p:nvPr/>
        </p:nvSpPr>
        <p:spPr>
          <a:xfrm>
            <a:off x="5113867" y="6211659"/>
            <a:ext cx="6096000" cy="646331"/>
          </a:xfrm>
          <a:prstGeom prst="rect">
            <a:avLst/>
          </a:prstGeom>
          <a:noFill/>
        </p:spPr>
        <p:txBody>
          <a:bodyPr wrap="square">
            <a:spAutoFit/>
          </a:bodyPr>
          <a:lstStyle/>
          <a:p>
            <a:pPr algn="ctr"/>
            <a:r>
              <a:rPr lang="hu-HU" sz="1800" dirty="0">
                <a:latin typeface="Arial" panose="020B0604020202020204" pitchFamily="34" charset="0"/>
                <a:cs typeface="Arial" panose="020B0604020202020204" pitchFamily="34" charset="0"/>
              </a:rPr>
              <a:t>A PPT-ben felhasznált képek a </a:t>
            </a:r>
            <a:r>
              <a:rPr lang="hu-HU" sz="1800" dirty="0">
                <a:latin typeface="Arial" panose="020B0604020202020204" pitchFamily="34" charset="0"/>
                <a:cs typeface="Arial" panose="020B0604020202020204" pitchFamily="34" charset="0"/>
                <a:hlinkClick r:id="rId3"/>
              </a:rPr>
              <a:t>www.unsplash.com</a:t>
            </a:r>
            <a:r>
              <a:rPr lang="hu-HU" sz="1800" dirty="0">
                <a:latin typeface="Arial" panose="020B0604020202020204" pitchFamily="34" charset="0"/>
                <a:cs typeface="Arial" panose="020B0604020202020204" pitchFamily="34" charset="0"/>
              </a:rPr>
              <a:t> internetes oldalon találhatóak és ingyenesen letölthetők!</a:t>
            </a:r>
            <a:endParaRPr lang="hu-HU" sz="1100"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597939"/>
      </p:ext>
    </p:extLst>
  </p:cSld>
  <p:clrMapOvr>
    <a:masterClrMapping/>
  </p:clrMapOvr>
  <p:transition spd="slow">
    <p:push dir="d"/>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a:extLst>
              <a:ext uri="{FF2B5EF4-FFF2-40B4-BE49-F238E27FC236}">
                <a16:creationId xmlns:a16="http://schemas.microsoft.com/office/drawing/2014/main" id="{01F672B8-A5A9-4621-B2F0-BABEC149EF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Cím 1">
            <a:extLst>
              <a:ext uri="{FF2B5EF4-FFF2-40B4-BE49-F238E27FC236}">
                <a16:creationId xmlns:a16="http://schemas.microsoft.com/office/drawing/2014/main" id="{4CA372D2-56E2-4CD1-8F7D-19D1200F5E35}"/>
              </a:ext>
            </a:extLst>
          </p:cNvPr>
          <p:cNvSpPr>
            <a:spLocks noGrp="1"/>
          </p:cNvSpPr>
          <p:nvPr>
            <p:ph type="title"/>
          </p:nvPr>
        </p:nvSpPr>
        <p:spPr>
          <a:xfrm>
            <a:off x="5968706" y="3685911"/>
            <a:ext cx="5552090" cy="1336081"/>
          </a:xfrm>
        </p:spPr>
        <p:txBody>
          <a:bodyPr anchor="b">
            <a:normAutofit/>
          </a:bodyPr>
          <a:lstStyle/>
          <a:p>
            <a:pPr algn="ctr"/>
            <a:r>
              <a:rPr lang="hu-HU" sz="4400" dirty="0">
                <a:latin typeface="Arial" panose="020B0604020202020204" pitchFamily="34" charset="0"/>
                <a:cs typeface="Arial" panose="020B0604020202020204" pitchFamily="34" charset="0"/>
              </a:rPr>
              <a:t>Énekeljünk!</a:t>
            </a:r>
            <a:endParaRPr lang="hu-HU" dirty="0"/>
          </a:p>
        </p:txBody>
      </p:sp>
      <p:sp>
        <p:nvSpPr>
          <p:cNvPr id="17" name="Téglalap 16">
            <a:extLst>
              <a:ext uri="{FF2B5EF4-FFF2-40B4-BE49-F238E27FC236}">
                <a16:creationId xmlns:a16="http://schemas.microsoft.com/office/drawing/2014/main" id="{A4FCBD1C-4FEA-4AA0-B301-BC6BBA48C010}"/>
              </a:ext>
            </a:extLst>
          </p:cNvPr>
          <p:cNvSpPr/>
          <p:nvPr/>
        </p:nvSpPr>
        <p:spPr>
          <a:xfrm>
            <a:off x="4170234" y="5624478"/>
            <a:ext cx="6161523" cy="825344"/>
          </a:xfrm>
          <a:prstGeom prst="rect">
            <a:avLst/>
          </a:prstGeom>
          <a:solidFill>
            <a:schemeClr val="accent1"/>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hu-HU" sz="2400" b="1" cap="all" dirty="0">
                <a:solidFill>
                  <a:schemeClr val="bg1"/>
                </a:solidFill>
                <a:latin typeface="Arial" panose="020B0604020202020204" pitchFamily="34" charset="0"/>
                <a:cs typeface="Arial" panose="020B0604020202020204" pitchFamily="34" charset="0"/>
              </a:rPr>
              <a:t>a zene elindításához kattints</a:t>
            </a:r>
            <a:endParaRPr lang="hu-HU" sz="4800" b="1" cap="all" dirty="0">
              <a:solidFill>
                <a:schemeClr val="bg1"/>
              </a:solidFill>
              <a:latin typeface="Arial" panose="020B0604020202020204" pitchFamily="34" charset="0"/>
              <a:cs typeface="Arial" panose="020B0604020202020204" pitchFamily="34" charset="0"/>
            </a:endParaRPr>
          </a:p>
        </p:txBody>
      </p:sp>
      <p:pic>
        <p:nvPicPr>
          <p:cNvPr id="15" name="Kép 14">
            <a:hlinkClick r:id="rId3"/>
            <a:extLst>
              <a:ext uri="{FF2B5EF4-FFF2-40B4-BE49-F238E27FC236}">
                <a16:creationId xmlns:a16="http://schemas.microsoft.com/office/drawing/2014/main" id="{07702B28-9A65-41E2-B8A5-289DC2AA49D3}"/>
              </a:ext>
            </a:extLst>
          </p:cNvPr>
          <p:cNvPicPr>
            <a:picLocks noChangeAspect="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0122118" y="5222821"/>
            <a:ext cx="1599421" cy="1635179"/>
          </a:xfrm>
          <a:prstGeom prst="rect">
            <a:avLst/>
          </a:prstGeom>
        </p:spPr>
      </p:pic>
      <p:pic>
        <p:nvPicPr>
          <p:cNvPr id="19" name="Kép 18">
            <a:extLst>
              <a:ext uri="{FF2B5EF4-FFF2-40B4-BE49-F238E27FC236}">
                <a16:creationId xmlns:a16="http://schemas.microsoft.com/office/drawing/2014/main" id="{9ECF22A8-0E89-40DC-A962-3755BFD64612}"/>
              </a:ext>
            </a:extLst>
          </p:cNvPr>
          <p:cNvPicPr>
            <a:picLocks noChangeAspect="1"/>
          </p:cNvPicPr>
          <p:nvPr/>
        </p:nvPicPr>
        <p:blipFill>
          <a:blip r:embed="rId5"/>
          <a:stretch>
            <a:fillRect/>
          </a:stretch>
        </p:blipFill>
        <p:spPr>
          <a:xfrm>
            <a:off x="8054796" y="2985951"/>
            <a:ext cx="1379910" cy="1368000"/>
          </a:xfrm>
          <a:prstGeom prst="rect">
            <a:avLst/>
          </a:prstGeom>
        </p:spPr>
      </p:pic>
    </p:spTree>
    <p:extLst>
      <p:ext uri="{BB962C8B-B14F-4D97-AF65-F5344CB8AC3E}">
        <p14:creationId xmlns:p14="http://schemas.microsoft.com/office/powerpoint/2010/main" val="36112462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ím 1">
            <a:extLst>
              <a:ext uri="{FF2B5EF4-FFF2-40B4-BE49-F238E27FC236}">
                <a16:creationId xmlns:a16="http://schemas.microsoft.com/office/drawing/2014/main" id="{95034A11-AA95-4415-84AB-F9121FDFB6F3}"/>
              </a:ext>
            </a:extLst>
          </p:cNvPr>
          <p:cNvSpPr txBox="1">
            <a:spLocks/>
          </p:cNvSpPr>
          <p:nvPr/>
        </p:nvSpPr>
        <p:spPr>
          <a:xfrm>
            <a:off x="5017345" y="2421466"/>
            <a:ext cx="6586489" cy="3785419"/>
          </a:xfrm>
          <a:prstGeom prst="rect">
            <a:avLst/>
          </a:prstGeom>
        </p:spPr>
        <p:txBody>
          <a:bodyPr vert="horz" lIns="91440" tIns="45720" rIns="91440" bIns="45720" rtlCol="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Aft>
                <a:spcPts val="600"/>
              </a:spcAft>
            </a:pPr>
            <a:r>
              <a:rPr lang="en-US" sz="2400" dirty="0" err="1">
                <a:latin typeface="Arial" panose="020B0604020202020204" pitchFamily="34" charset="0"/>
                <a:ea typeface="+mn-ea"/>
                <a:cs typeface="Arial" panose="020B0604020202020204" pitchFamily="34" charset="0"/>
              </a:rPr>
              <a:t>Málta</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szigetén</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úton</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útfélen</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különleges</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kopogtatókat</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lehet</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látni</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Kopogtatók</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melyek</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jeleznek</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hogy</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bebocsátást</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kér</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valaki</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Azután</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kitárul</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az</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ajtó</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és</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beléphetek</a:t>
            </a:r>
            <a:r>
              <a:rPr lang="en-US" sz="2400" dirty="0">
                <a:latin typeface="Arial" panose="020B0604020202020204" pitchFamily="34" charset="0"/>
                <a:ea typeface="+mn-ea"/>
                <a:cs typeface="Arial" panose="020B0604020202020204" pitchFamily="34" charset="0"/>
              </a:rPr>
              <a:t> a </a:t>
            </a:r>
            <a:r>
              <a:rPr lang="en-US" sz="2400" dirty="0" err="1">
                <a:latin typeface="Arial" panose="020B0604020202020204" pitchFamily="34" charset="0"/>
                <a:ea typeface="+mn-ea"/>
                <a:cs typeface="Arial" panose="020B0604020202020204" pitchFamily="34" charset="0"/>
              </a:rPr>
              <a:t>házba</a:t>
            </a:r>
            <a:r>
              <a:rPr lang="en-US" sz="2400" dirty="0">
                <a:latin typeface="Arial" panose="020B0604020202020204" pitchFamily="34" charset="0"/>
                <a:ea typeface="+mn-ea"/>
                <a:cs typeface="Arial" panose="020B0604020202020204" pitchFamily="34" charset="0"/>
              </a:rPr>
              <a:t>. De </a:t>
            </a:r>
            <a:r>
              <a:rPr lang="en-US" sz="2400" dirty="0" err="1">
                <a:latin typeface="Arial" panose="020B0604020202020204" pitchFamily="34" charset="0"/>
                <a:ea typeface="+mn-ea"/>
                <a:cs typeface="Arial" panose="020B0604020202020204" pitchFamily="34" charset="0"/>
              </a:rPr>
              <a:t>néha</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nem</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nyílik</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Nem</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vár</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senki</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ott</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Lehet</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hogy</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rossz</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ajtón</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kopogtattam</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Ilyenkor</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úgy</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tűnik</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bezárul</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egy</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lehetőség</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Nehéz</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továbbmenni</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amikor</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arra</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számítottam</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hogy</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itt</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befogadnak</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Hogyan</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tovább</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Mit</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tegyek</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Feladjam</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Fordítsak</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hátat</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az</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egésznek</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Vagy</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keressek</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valami</a:t>
            </a:r>
            <a:r>
              <a:rPr lang="en-US" sz="2400" dirty="0">
                <a:latin typeface="Arial" panose="020B0604020202020204" pitchFamily="34" charset="0"/>
                <a:ea typeface="+mn-ea"/>
                <a:cs typeface="Arial" panose="020B0604020202020204" pitchFamily="34" charset="0"/>
              </a:rPr>
              <a:t> </a:t>
            </a:r>
            <a:r>
              <a:rPr lang="en-US" sz="2400" dirty="0" err="1">
                <a:latin typeface="Arial" panose="020B0604020202020204" pitchFamily="34" charset="0"/>
                <a:ea typeface="+mn-ea"/>
                <a:cs typeface="Arial" panose="020B0604020202020204" pitchFamily="34" charset="0"/>
              </a:rPr>
              <a:t>újat</a:t>
            </a:r>
            <a:r>
              <a:rPr lang="en-US" sz="2400" dirty="0">
                <a:latin typeface="Arial" panose="020B0604020202020204" pitchFamily="34" charset="0"/>
                <a:ea typeface="+mn-ea"/>
                <a:cs typeface="Arial" panose="020B0604020202020204" pitchFamily="34" charset="0"/>
              </a:rPr>
              <a:t>?</a:t>
            </a:r>
          </a:p>
        </p:txBody>
      </p:sp>
      <p:pic>
        <p:nvPicPr>
          <p:cNvPr id="5" name="Tartalom helye 4" descr="A képen ablak, kék, fémáru, kopogtató látható&#10;&#10;Automatikusan generált leírás">
            <a:extLst>
              <a:ext uri="{FF2B5EF4-FFF2-40B4-BE49-F238E27FC236}">
                <a16:creationId xmlns:a16="http://schemas.microsoft.com/office/drawing/2014/main" id="{D2CFE305-6F7F-49D0-8B10-7386826CEA76}"/>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DADC3"/>
            </a:solidFill>
          </a:ln>
        </p:spPr>
        <p:style>
          <a:lnRef idx="1">
            <a:schemeClr val="accent1"/>
          </a:lnRef>
          <a:fillRef idx="0">
            <a:schemeClr val="accent1"/>
          </a:fillRef>
          <a:effectRef idx="0">
            <a:schemeClr val="accent1"/>
          </a:effectRef>
          <a:fontRef idx="minor">
            <a:schemeClr val="tx1"/>
          </a:fontRef>
        </p:style>
      </p:cxnSp>
      <p:pic>
        <p:nvPicPr>
          <p:cNvPr id="8" name="Kép 7">
            <a:extLst>
              <a:ext uri="{FF2B5EF4-FFF2-40B4-BE49-F238E27FC236}">
                <a16:creationId xmlns:a16="http://schemas.microsoft.com/office/drawing/2014/main" id="{EAE8B27F-2B5C-46D8-B128-26701AC22199}"/>
              </a:ext>
            </a:extLst>
          </p:cNvPr>
          <p:cNvPicPr>
            <a:picLocks noChangeAspect="1"/>
          </p:cNvPicPr>
          <p:nvPr/>
        </p:nvPicPr>
        <p:blipFill>
          <a:blip r:embed="rId3"/>
          <a:stretch>
            <a:fillRect/>
          </a:stretch>
        </p:blipFill>
        <p:spPr>
          <a:xfrm>
            <a:off x="7804481" y="440769"/>
            <a:ext cx="1383691" cy="1368000"/>
          </a:xfrm>
          <a:prstGeom prst="rect">
            <a:avLst/>
          </a:prstGeom>
        </p:spPr>
      </p:pic>
    </p:spTree>
    <p:extLst>
      <p:ext uri="{BB962C8B-B14F-4D97-AF65-F5344CB8AC3E}">
        <p14:creationId xmlns:p14="http://schemas.microsoft.com/office/powerpoint/2010/main" val="180957646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A képen ablak, épület, tégla, kő látható&#10;&#10;Automatikusan generált leírás">
            <a:extLst>
              <a:ext uri="{FF2B5EF4-FFF2-40B4-BE49-F238E27FC236}">
                <a16:creationId xmlns:a16="http://schemas.microsoft.com/office/drawing/2014/main" id="{6414B8C2-D4C6-404C-9665-BE99A1A2EC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zövegdoboz 5">
            <a:extLst>
              <a:ext uri="{FF2B5EF4-FFF2-40B4-BE49-F238E27FC236}">
                <a16:creationId xmlns:a16="http://schemas.microsoft.com/office/drawing/2014/main" id="{2C9D7941-057A-484A-813C-F739056A8E33}"/>
              </a:ext>
            </a:extLst>
          </p:cNvPr>
          <p:cNvSpPr txBox="1"/>
          <p:nvPr/>
        </p:nvSpPr>
        <p:spPr>
          <a:xfrm>
            <a:off x="5090984" y="2125362"/>
            <a:ext cx="4917989" cy="667265"/>
          </a:xfrm>
          <a:prstGeom prst="rect">
            <a:avLst/>
          </a:prstGeom>
          <a:solidFill>
            <a:schemeClr val="bg1"/>
          </a:solidFill>
        </p:spPr>
        <p:txBody>
          <a:bodyPr wrap="square" rtlCol="0">
            <a:spAutoFit/>
          </a:bodyPr>
          <a:lstStyle/>
          <a:p>
            <a:endParaRPr lang="hu-HU" dirty="0"/>
          </a:p>
        </p:txBody>
      </p:sp>
      <p:sp>
        <p:nvSpPr>
          <p:cNvPr id="11" name="Cím 1">
            <a:extLst>
              <a:ext uri="{FF2B5EF4-FFF2-40B4-BE49-F238E27FC236}">
                <a16:creationId xmlns:a16="http://schemas.microsoft.com/office/drawing/2014/main" id="{2E68AE01-D589-43AF-B8DD-2887A7A98861}"/>
              </a:ext>
            </a:extLst>
          </p:cNvPr>
          <p:cNvSpPr>
            <a:spLocks noGrp="1"/>
          </p:cNvSpPr>
          <p:nvPr>
            <p:ph type="title"/>
          </p:nvPr>
        </p:nvSpPr>
        <p:spPr>
          <a:xfrm>
            <a:off x="5090983" y="2582928"/>
            <a:ext cx="6707464" cy="1692144"/>
          </a:xfrm>
        </p:spPr>
        <p:txBody>
          <a:bodyPr anchor="t">
            <a:normAutofit/>
          </a:bodyPr>
          <a:lstStyle/>
          <a:p>
            <a:pPr algn="ctr"/>
            <a:r>
              <a:rPr lang="hu-HU" sz="3600" dirty="0">
                <a:latin typeface="Arial" panose="020B0604020202020204" pitchFamily="34" charset="0"/>
                <a:cs typeface="Arial" panose="020B0604020202020204" pitchFamily="34" charset="0"/>
              </a:rPr>
              <a:t>Közmondás:</a:t>
            </a: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„Ha Isten becsuk egy ajtót, valahol kinyit egy ablakot.”</a:t>
            </a:r>
          </a:p>
        </p:txBody>
      </p:sp>
    </p:spTree>
    <p:extLst>
      <p:ext uri="{BB962C8B-B14F-4D97-AF65-F5344CB8AC3E}">
        <p14:creationId xmlns:p14="http://schemas.microsoft.com/office/powerpoint/2010/main" val="192675455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A képen ablak, épület, tégla, kő látható&#10;&#10;Automatikusan generált leírás">
            <a:extLst>
              <a:ext uri="{FF2B5EF4-FFF2-40B4-BE49-F238E27FC236}">
                <a16:creationId xmlns:a16="http://schemas.microsoft.com/office/drawing/2014/main" id="{6414B8C2-D4C6-404C-9665-BE99A1A2EC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zövegdoboz 5">
            <a:extLst>
              <a:ext uri="{FF2B5EF4-FFF2-40B4-BE49-F238E27FC236}">
                <a16:creationId xmlns:a16="http://schemas.microsoft.com/office/drawing/2014/main" id="{2C9D7941-057A-484A-813C-F739056A8E33}"/>
              </a:ext>
            </a:extLst>
          </p:cNvPr>
          <p:cNvSpPr txBox="1"/>
          <p:nvPr/>
        </p:nvSpPr>
        <p:spPr>
          <a:xfrm>
            <a:off x="5090984" y="2125362"/>
            <a:ext cx="4917989" cy="667265"/>
          </a:xfrm>
          <a:prstGeom prst="rect">
            <a:avLst/>
          </a:prstGeom>
          <a:solidFill>
            <a:schemeClr val="bg1"/>
          </a:solidFill>
        </p:spPr>
        <p:txBody>
          <a:bodyPr wrap="square" rtlCol="0">
            <a:spAutoFit/>
          </a:bodyPr>
          <a:lstStyle/>
          <a:p>
            <a:endParaRPr lang="hu-HU" dirty="0"/>
          </a:p>
        </p:txBody>
      </p:sp>
      <p:sp>
        <p:nvSpPr>
          <p:cNvPr id="13" name="Szövegdoboz 12">
            <a:extLst>
              <a:ext uri="{FF2B5EF4-FFF2-40B4-BE49-F238E27FC236}">
                <a16:creationId xmlns:a16="http://schemas.microsoft.com/office/drawing/2014/main" id="{15515505-0DB6-4E01-AD9D-52863E5AAC0B}"/>
              </a:ext>
            </a:extLst>
          </p:cNvPr>
          <p:cNvSpPr txBox="1"/>
          <p:nvPr/>
        </p:nvSpPr>
        <p:spPr>
          <a:xfrm>
            <a:off x="4657345" y="405698"/>
            <a:ext cx="7085232" cy="646331"/>
          </a:xfrm>
          <a:prstGeom prst="rect">
            <a:avLst/>
          </a:prstGeom>
          <a:noFill/>
        </p:spPr>
        <p:txBody>
          <a:bodyPr wrap="square" rtlCol="0">
            <a:spAutoFit/>
          </a:bodyPr>
          <a:lstStyle/>
          <a:p>
            <a:pPr algn="ctr"/>
            <a:r>
              <a:rPr lang="hu-HU" sz="3600" dirty="0">
                <a:latin typeface="Arial" panose="020B0604020202020204" pitchFamily="34" charset="0"/>
                <a:cs typeface="Arial" panose="020B0604020202020204" pitchFamily="34" charset="0"/>
              </a:rPr>
              <a:t>Gondold végig! Beszéljétek meg!</a:t>
            </a:r>
          </a:p>
        </p:txBody>
      </p:sp>
      <p:sp>
        <p:nvSpPr>
          <p:cNvPr id="15" name="Cím 1">
            <a:extLst>
              <a:ext uri="{FF2B5EF4-FFF2-40B4-BE49-F238E27FC236}">
                <a16:creationId xmlns:a16="http://schemas.microsoft.com/office/drawing/2014/main" id="{55D4C343-99FB-4E74-8978-DEFD24F62837}"/>
              </a:ext>
            </a:extLst>
          </p:cNvPr>
          <p:cNvSpPr>
            <a:spLocks noGrp="1"/>
          </p:cNvSpPr>
          <p:nvPr>
            <p:ph type="title"/>
          </p:nvPr>
        </p:nvSpPr>
        <p:spPr>
          <a:xfrm>
            <a:off x="4657345" y="1457716"/>
            <a:ext cx="7085232" cy="4994585"/>
          </a:xfrm>
        </p:spPr>
        <p:txBody>
          <a:bodyPr anchor="t">
            <a:normAutofit fontScale="90000"/>
          </a:bodyPr>
          <a:lstStyle/>
          <a:p>
            <a:pPr algn="ctr"/>
            <a:r>
              <a:rPr lang="hu-HU" sz="3600" dirty="0">
                <a:latin typeface="Arial" panose="020B0604020202020204" pitchFamily="34" charset="0"/>
                <a:cs typeface="Arial" panose="020B0604020202020204" pitchFamily="34" charset="0"/>
              </a:rPr>
              <a:t>Mit gondolsz, mit jelképez az ajtó a közmondásban? </a:t>
            </a: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És a monológban?</a:t>
            </a: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Milyen nehézségeket éltél meg mostanában? </a:t>
            </a: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Hogyan küzdötted le?</a:t>
            </a: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Történt már olyan az életedben, hogy valami váratlanul bezárult, majd váratlanul más nyílt ki? </a:t>
            </a: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Amikor új lehetőségeket találtál?</a:t>
            </a:r>
          </a:p>
        </p:txBody>
      </p:sp>
      <p:pic>
        <p:nvPicPr>
          <p:cNvPr id="16" name="Kép 15">
            <a:extLst>
              <a:ext uri="{FF2B5EF4-FFF2-40B4-BE49-F238E27FC236}">
                <a16:creationId xmlns:a16="http://schemas.microsoft.com/office/drawing/2014/main" id="{394B9A3B-C1F2-44AD-83A5-D46020428075}"/>
              </a:ext>
            </a:extLst>
          </p:cNvPr>
          <p:cNvPicPr>
            <a:picLocks noChangeAspect="1"/>
          </p:cNvPicPr>
          <p:nvPr/>
        </p:nvPicPr>
        <p:blipFill>
          <a:blip r:embed="rId3"/>
          <a:stretch>
            <a:fillRect/>
          </a:stretch>
        </p:blipFill>
        <p:spPr>
          <a:xfrm>
            <a:off x="0" y="5490000"/>
            <a:ext cx="1372005" cy="1368000"/>
          </a:xfrm>
          <a:prstGeom prst="rect">
            <a:avLst/>
          </a:prstGeom>
        </p:spPr>
      </p:pic>
    </p:spTree>
    <p:extLst>
      <p:ext uri="{BB962C8B-B14F-4D97-AF65-F5344CB8AC3E}">
        <p14:creationId xmlns:p14="http://schemas.microsoft.com/office/powerpoint/2010/main" val="376928858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1" name="Straight Connector 2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15" name="Kép 14" descr="A képen térkép látható&#10;&#10;Automatikusan generált leírás">
            <a:extLst>
              <a:ext uri="{FF2B5EF4-FFF2-40B4-BE49-F238E27FC236}">
                <a16:creationId xmlns:a16="http://schemas.microsoft.com/office/drawing/2014/main" id="{9B80458B-0BEE-443A-B22E-488F94E67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251" y="0"/>
            <a:ext cx="9821157" cy="5107001"/>
          </a:xfrm>
          <a:prstGeom prst="rect">
            <a:avLst/>
          </a:prstGeom>
        </p:spPr>
      </p:pic>
      <p:sp>
        <p:nvSpPr>
          <p:cNvPr id="5" name="Content Placeholder 25">
            <a:extLst>
              <a:ext uri="{FF2B5EF4-FFF2-40B4-BE49-F238E27FC236}">
                <a16:creationId xmlns:a16="http://schemas.microsoft.com/office/drawing/2014/main" id="{E6900C96-891C-4ECE-AED9-CB304FDDBA39}"/>
              </a:ext>
            </a:extLst>
          </p:cNvPr>
          <p:cNvSpPr txBox="1">
            <a:spLocks/>
          </p:cNvSpPr>
          <p:nvPr/>
        </p:nvSpPr>
        <p:spPr>
          <a:xfrm>
            <a:off x="776504" y="5107001"/>
            <a:ext cx="10796652" cy="166025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err="1">
                <a:latin typeface="Arial" panose="020B0604020202020204" pitchFamily="34" charset="0"/>
                <a:cs typeface="Arial" panose="020B0604020202020204" pitchFamily="34" charset="0"/>
              </a:rPr>
              <a:t>Pál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apostol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életében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kétévi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jeruzsálemi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fogság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zárt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ajtaja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után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Isten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egy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Rómába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vezető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utat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nyitott</a:t>
            </a:r>
            <a:r>
              <a:rPr lang="en-US" sz="2000" dirty="0">
                <a:latin typeface="Arial" panose="020B0604020202020204" pitchFamily="34" charset="0"/>
                <a:cs typeface="Arial" panose="020B0604020202020204" pitchFamily="34" charset="0"/>
              </a:rPr>
              <a:t> meg </a:t>
            </a:r>
            <a:r>
              <a:rPr lang="en-US" sz="2000" dirty="0" err="1">
                <a:latin typeface="Arial" panose="020B0604020202020204" pitchFamily="34" charset="0"/>
                <a:cs typeface="Arial" panose="020B0604020202020204" pitchFamily="34" charset="0"/>
              </a:rPr>
              <a:t>számára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Mivel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római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állampolgárként</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császárra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apellált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ezért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Rómába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küldték</a:t>
            </a:r>
            <a:r>
              <a:rPr lang="en-US" sz="2000" dirty="0">
                <a:latin typeface="Arial" panose="020B0604020202020204" pitchFamily="34" charset="0"/>
                <a:cs typeface="Arial" panose="020B0604020202020204" pitchFamily="34" charset="0"/>
              </a:rPr>
              <a:t>. Hosszú </a:t>
            </a:r>
            <a:r>
              <a:rPr lang="en-US" sz="2000" dirty="0" err="1">
                <a:latin typeface="Arial" panose="020B0604020202020204" pitchFamily="34" charset="0"/>
                <a:cs typeface="Arial" panose="020B0604020202020204" pitchFamily="34" charset="0"/>
              </a:rPr>
              <a:t>és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kalandos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hajóúton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jutott</a:t>
            </a:r>
            <a:r>
              <a:rPr lang="en-US" sz="2000" dirty="0">
                <a:latin typeface="Arial" panose="020B0604020202020204" pitchFamily="34" charset="0"/>
                <a:cs typeface="Arial" panose="020B0604020202020204" pitchFamily="34" charset="0"/>
              </a:rPr>
              <a:t> el </a:t>
            </a:r>
            <a:r>
              <a:rPr lang="en-US" sz="2000" dirty="0" err="1">
                <a:latin typeface="Arial" panose="020B0604020202020204" pitchFamily="34" charset="0"/>
                <a:cs typeface="Arial" panose="020B0604020202020204" pitchFamily="34" charset="0"/>
              </a:rPr>
              <a:t>Rómába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Látszólag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bezárva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közben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új</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és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újabb</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lehetőségeket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nyitott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előtte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Isten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Bár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közben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hajtótörést</a:t>
            </a:r>
            <a:r>
              <a:rPr lang="en-US" sz="2000" dirty="0">
                <a:latin typeface="Arial" panose="020B0604020202020204" pitchFamily="34" charset="0"/>
                <a:cs typeface="Arial" panose="020B0604020202020204" pitchFamily="34" charset="0"/>
              </a:rPr>
              <a:t> is </a:t>
            </a:r>
            <a:r>
              <a:rPr lang="en-US" sz="2000" dirty="0" err="1">
                <a:latin typeface="Arial" panose="020B0604020202020204" pitchFamily="34" charset="0"/>
                <a:cs typeface="Arial" panose="020B0604020202020204" pitchFamily="34" charset="0"/>
              </a:rPr>
              <a:t>szenvedtek</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eljutottak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Rómába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Pál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apostol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életéről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innentől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tudunk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sokat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valószínűleg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Rómában</a:t>
            </a:r>
            <a:r>
              <a:rPr lang="en-US" sz="2000" dirty="0">
                <a:latin typeface="Arial" panose="020B0604020202020204" pitchFamily="34" charset="0"/>
                <a:cs typeface="Arial" panose="020B0604020202020204" pitchFamily="34" charset="0"/>
              </a:rPr>
              <a:t> halt meg.</a:t>
            </a:r>
          </a:p>
        </p:txBody>
      </p:sp>
    </p:spTree>
    <p:extLst>
      <p:ext uri="{BB962C8B-B14F-4D97-AF65-F5344CB8AC3E}">
        <p14:creationId xmlns:p14="http://schemas.microsoft.com/office/powerpoint/2010/main" val="98044615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Kép 8" descr="A képen égbolt, víz, kültéri, óceán látható&#10;&#10;Automatikusan generált leírás">
            <a:extLst>
              <a:ext uri="{FF2B5EF4-FFF2-40B4-BE49-F238E27FC236}">
                <a16:creationId xmlns:a16="http://schemas.microsoft.com/office/drawing/2014/main" id="{E0072667-E1FB-4D6C-A661-07EC7C4F70AF}"/>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1"/>
            <a:ext cx="12191980" cy="6857999"/>
          </a:xfrm>
          <a:prstGeom prst="rect">
            <a:avLst/>
          </a:prstGeom>
        </p:spPr>
      </p:pic>
      <p:sp>
        <p:nvSpPr>
          <p:cNvPr id="4" name="Cím 1">
            <a:extLst>
              <a:ext uri="{FF2B5EF4-FFF2-40B4-BE49-F238E27FC236}">
                <a16:creationId xmlns:a16="http://schemas.microsoft.com/office/drawing/2014/main" id="{7E86F9C9-1EB6-4160-B1EF-83C49B028260}"/>
              </a:ext>
            </a:extLst>
          </p:cNvPr>
          <p:cNvSpPr>
            <a:spLocks noGrp="1"/>
          </p:cNvSpPr>
          <p:nvPr>
            <p:ph type="title"/>
          </p:nvPr>
        </p:nvSpPr>
        <p:spPr>
          <a:xfrm>
            <a:off x="509321" y="389467"/>
            <a:ext cx="3313164" cy="2506602"/>
          </a:xfrm>
        </p:spPr>
        <p:txBody>
          <a:bodyPr vert="horz" lIns="91440" tIns="45720" rIns="91440" bIns="45720" rtlCol="0" anchor="ctr">
            <a:normAutofit/>
          </a:bodyPr>
          <a:lstStyle/>
          <a:p>
            <a:pPr algn="ctr"/>
            <a:r>
              <a:rPr lang="en-US" sz="4000" dirty="0">
                <a:solidFill>
                  <a:srgbClr val="FFFFFF"/>
                </a:solidFill>
                <a:latin typeface="Arial" panose="020B0604020202020204" pitchFamily="34" charset="0"/>
                <a:cs typeface="Arial" panose="020B0604020202020204" pitchFamily="34" charset="0"/>
              </a:rPr>
              <a:t>Leveled </a:t>
            </a:r>
            <a:r>
              <a:rPr lang="en-US" sz="4000" dirty="0" err="1">
                <a:solidFill>
                  <a:srgbClr val="FFFFFF"/>
                </a:solidFill>
                <a:latin typeface="Arial" panose="020B0604020202020204" pitchFamily="34" charset="0"/>
                <a:cs typeface="Arial" panose="020B0604020202020204" pitchFamily="34" charset="0"/>
              </a:rPr>
              <a:t>érkezett</a:t>
            </a:r>
            <a:r>
              <a:rPr lang="en-US" sz="4000" dirty="0">
                <a:solidFill>
                  <a:srgbClr val="FFFFFF"/>
                </a:solidFill>
                <a:latin typeface="Arial" panose="020B0604020202020204" pitchFamily="34" charset="0"/>
                <a:cs typeface="Arial" panose="020B0604020202020204" pitchFamily="34" charset="0"/>
              </a:rPr>
              <a:t>:</a:t>
            </a:r>
            <a:br>
              <a:rPr lang="hu-HU" sz="4000" dirty="0">
                <a:solidFill>
                  <a:srgbClr val="FFFFFF"/>
                </a:solidFill>
                <a:latin typeface="Arial" panose="020B0604020202020204" pitchFamily="34" charset="0"/>
                <a:cs typeface="Arial" panose="020B0604020202020204" pitchFamily="34" charset="0"/>
              </a:rPr>
            </a:br>
            <a:br>
              <a:rPr lang="hu-HU" sz="2000" dirty="0">
                <a:solidFill>
                  <a:srgbClr val="FFFFFF"/>
                </a:solidFill>
                <a:latin typeface="Arial" panose="020B0604020202020204" pitchFamily="34" charset="0"/>
                <a:cs typeface="Arial" panose="020B0604020202020204" pitchFamily="34" charset="0"/>
              </a:rPr>
            </a:br>
            <a:r>
              <a:rPr lang="hu-HU" sz="2000" dirty="0">
                <a:solidFill>
                  <a:srgbClr val="FFFFFF"/>
                </a:solidFill>
                <a:latin typeface="Arial" panose="020B0604020202020204" pitchFamily="34" charset="0"/>
                <a:cs typeface="Arial" panose="020B0604020202020204" pitchFamily="34" charset="0"/>
              </a:rPr>
              <a:t>(Pál apostol így ír életének egy szakaszáról a Korinthusi gyülekezetnek.)</a:t>
            </a:r>
            <a:endParaRPr lang="en-US" sz="4000" dirty="0">
              <a:solidFill>
                <a:srgbClr val="FFFFFF"/>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Szövegdoboz 4">
            <a:extLst>
              <a:ext uri="{FF2B5EF4-FFF2-40B4-BE49-F238E27FC236}">
                <a16:creationId xmlns:a16="http://schemas.microsoft.com/office/drawing/2014/main" id="{2BD59099-5CCA-4AFB-AED6-C02A208645BF}"/>
              </a:ext>
            </a:extLst>
          </p:cNvPr>
          <p:cNvSpPr txBox="1"/>
          <p:nvPr/>
        </p:nvSpPr>
        <p:spPr>
          <a:xfrm>
            <a:off x="517460" y="3155561"/>
            <a:ext cx="3313164" cy="2286000"/>
          </a:xfrm>
          <a:prstGeom prst="rect">
            <a:avLst/>
          </a:prstGeom>
        </p:spPr>
        <p:txBody>
          <a:bodyPr vert="horz" lIns="91440" tIns="45720" rIns="91440" bIns="45720" rtlCol="0" anchor="ctr">
            <a:normAutofit/>
          </a:bodyPr>
          <a:lstStyle/>
          <a:p>
            <a:pPr indent="-228600" algn="ctr">
              <a:lnSpc>
                <a:spcPct val="90000"/>
              </a:lnSpc>
              <a:spcAft>
                <a:spcPts val="600"/>
              </a:spcAft>
              <a:buFont typeface="Arial" panose="020B0604020202020204" pitchFamily="34" charset="0"/>
              <a:buChar char="•"/>
            </a:pPr>
            <a:r>
              <a:rPr lang="en-US" sz="2400" dirty="0" err="1">
                <a:solidFill>
                  <a:srgbClr val="FFFFFF"/>
                </a:solidFill>
                <a:latin typeface="Arial" panose="020B0604020202020204" pitchFamily="34" charset="0"/>
                <a:cs typeface="Arial" panose="020B0604020202020204" pitchFamily="34" charset="0"/>
              </a:rPr>
              <a:t>Mit</a:t>
            </a:r>
            <a:r>
              <a:rPr lang="en-US" sz="2400" dirty="0">
                <a:solidFill>
                  <a:srgbClr val="FFFFFF"/>
                </a:solidFill>
                <a:latin typeface="Arial" panose="020B0604020202020204" pitchFamily="34" charset="0"/>
                <a:cs typeface="Arial" panose="020B0604020202020204" pitchFamily="34" charset="0"/>
              </a:rPr>
              <a:t> </a:t>
            </a:r>
            <a:r>
              <a:rPr lang="en-US" sz="2400" dirty="0" err="1">
                <a:solidFill>
                  <a:srgbClr val="FFFFFF"/>
                </a:solidFill>
                <a:latin typeface="Arial" panose="020B0604020202020204" pitchFamily="34" charset="0"/>
                <a:cs typeface="Arial" panose="020B0604020202020204" pitchFamily="34" charset="0"/>
              </a:rPr>
              <a:t>válaszolnál</a:t>
            </a:r>
            <a:r>
              <a:rPr lang="en-US" sz="2400" dirty="0">
                <a:solidFill>
                  <a:srgbClr val="FFFFFF"/>
                </a:solidFill>
                <a:latin typeface="Arial" panose="020B0604020202020204" pitchFamily="34" charset="0"/>
                <a:cs typeface="Arial" panose="020B0604020202020204" pitchFamily="34" charset="0"/>
              </a:rPr>
              <a:t> </a:t>
            </a:r>
            <a:r>
              <a:rPr lang="en-US" sz="2400" dirty="0" err="1">
                <a:solidFill>
                  <a:srgbClr val="FFFFFF"/>
                </a:solidFill>
                <a:latin typeface="Arial" panose="020B0604020202020204" pitchFamily="34" charset="0"/>
                <a:cs typeface="Arial" panose="020B0604020202020204" pitchFamily="34" charset="0"/>
              </a:rPr>
              <a:t>erre</a:t>
            </a:r>
            <a:r>
              <a:rPr lang="en-US" sz="2400" dirty="0">
                <a:solidFill>
                  <a:srgbClr val="FFFFFF"/>
                </a:solidFill>
                <a:latin typeface="Arial" panose="020B0604020202020204" pitchFamily="34" charset="0"/>
                <a:cs typeface="Arial" panose="020B0604020202020204" pitchFamily="34" charset="0"/>
              </a:rPr>
              <a:t> a </a:t>
            </a:r>
            <a:r>
              <a:rPr lang="en-US" sz="2400" dirty="0" err="1">
                <a:solidFill>
                  <a:srgbClr val="FFFFFF"/>
                </a:solidFill>
                <a:latin typeface="Arial" panose="020B0604020202020204" pitchFamily="34" charset="0"/>
                <a:cs typeface="Arial" panose="020B0604020202020204" pitchFamily="34" charset="0"/>
              </a:rPr>
              <a:t>levélre</a:t>
            </a:r>
            <a:r>
              <a:rPr lang="en-US" sz="2400" dirty="0">
                <a:solidFill>
                  <a:srgbClr val="FFFFFF"/>
                </a:solidFill>
                <a:latin typeface="Arial" panose="020B0604020202020204" pitchFamily="34" charset="0"/>
                <a:cs typeface="Arial" panose="020B0604020202020204" pitchFamily="34" charset="0"/>
              </a:rPr>
              <a:t>, ha </a:t>
            </a:r>
            <a:r>
              <a:rPr lang="en-US" sz="2400" dirty="0" err="1">
                <a:solidFill>
                  <a:srgbClr val="FFFFFF"/>
                </a:solidFill>
                <a:latin typeface="Arial" panose="020B0604020202020204" pitchFamily="34" charset="0"/>
                <a:cs typeface="Arial" panose="020B0604020202020204" pitchFamily="34" charset="0"/>
              </a:rPr>
              <a:t>te</a:t>
            </a:r>
            <a:r>
              <a:rPr lang="en-US" sz="2400" dirty="0">
                <a:solidFill>
                  <a:srgbClr val="FFFFFF"/>
                </a:solidFill>
                <a:latin typeface="Arial" panose="020B0604020202020204" pitchFamily="34" charset="0"/>
                <a:cs typeface="Arial" panose="020B0604020202020204" pitchFamily="34" charset="0"/>
              </a:rPr>
              <a:t> </a:t>
            </a:r>
            <a:r>
              <a:rPr lang="en-US" sz="2400" dirty="0" err="1">
                <a:solidFill>
                  <a:srgbClr val="FFFFFF"/>
                </a:solidFill>
                <a:latin typeface="Arial" panose="020B0604020202020204" pitchFamily="34" charset="0"/>
                <a:cs typeface="Arial" panose="020B0604020202020204" pitchFamily="34" charset="0"/>
              </a:rPr>
              <a:t>kaptad</a:t>
            </a:r>
            <a:r>
              <a:rPr lang="en-US" sz="2400" dirty="0">
                <a:solidFill>
                  <a:srgbClr val="FFFFFF"/>
                </a:solidFill>
                <a:latin typeface="Arial" panose="020B0604020202020204" pitchFamily="34" charset="0"/>
                <a:cs typeface="Arial" panose="020B0604020202020204" pitchFamily="34" charset="0"/>
              </a:rPr>
              <a:t> </a:t>
            </a:r>
            <a:r>
              <a:rPr lang="en-US" sz="2400" dirty="0" err="1">
                <a:solidFill>
                  <a:srgbClr val="FFFFFF"/>
                </a:solidFill>
                <a:latin typeface="Arial" panose="020B0604020202020204" pitchFamily="34" charset="0"/>
                <a:cs typeface="Arial" panose="020B0604020202020204" pitchFamily="34" charset="0"/>
              </a:rPr>
              <a:t>volna</a:t>
            </a:r>
            <a:r>
              <a:rPr lang="en-US" sz="2400" dirty="0">
                <a:solidFill>
                  <a:srgbClr val="FFFFFF"/>
                </a:solidFill>
                <a:latin typeface="Arial" panose="020B0604020202020204" pitchFamily="34" charset="0"/>
                <a:cs typeface="Arial" panose="020B0604020202020204" pitchFamily="34" charset="0"/>
              </a:rPr>
              <a:t>?</a:t>
            </a:r>
          </a:p>
          <a:p>
            <a:pPr indent="-228600" algn="ctr">
              <a:lnSpc>
                <a:spcPct val="90000"/>
              </a:lnSpc>
              <a:spcAft>
                <a:spcPts val="600"/>
              </a:spcAft>
              <a:buFont typeface="Arial" panose="020B0604020202020204" pitchFamily="34" charset="0"/>
              <a:buChar char="•"/>
            </a:pPr>
            <a:r>
              <a:rPr lang="en-US" sz="2400" dirty="0" err="1">
                <a:solidFill>
                  <a:srgbClr val="FFFFFF"/>
                </a:solidFill>
                <a:latin typeface="Arial" panose="020B0604020202020204" pitchFamily="34" charset="0"/>
                <a:cs typeface="Arial" panose="020B0604020202020204" pitchFamily="34" charset="0"/>
              </a:rPr>
              <a:t>Beszéljék</a:t>
            </a:r>
            <a:r>
              <a:rPr lang="en-US" sz="2400" dirty="0">
                <a:solidFill>
                  <a:srgbClr val="FFFFFF"/>
                </a:solidFill>
                <a:latin typeface="Arial" panose="020B0604020202020204" pitchFamily="34" charset="0"/>
                <a:cs typeface="Arial" panose="020B0604020202020204" pitchFamily="34" charset="0"/>
              </a:rPr>
              <a:t> meg </a:t>
            </a:r>
            <a:r>
              <a:rPr lang="en-US" sz="2400" dirty="0" err="1">
                <a:solidFill>
                  <a:srgbClr val="FFFFFF"/>
                </a:solidFill>
                <a:latin typeface="Arial" panose="020B0604020202020204" pitchFamily="34" charset="0"/>
                <a:cs typeface="Arial" panose="020B0604020202020204" pitchFamily="34" charset="0"/>
              </a:rPr>
              <a:t>pár</a:t>
            </a:r>
            <a:r>
              <a:rPr lang="hu-HU" sz="2400" dirty="0" err="1">
                <a:solidFill>
                  <a:srgbClr val="FFFFFF"/>
                </a:solidFill>
                <a:latin typeface="Arial" panose="020B0604020202020204" pitchFamily="34" charset="0"/>
                <a:cs typeface="Arial" panose="020B0604020202020204" pitchFamily="34" charset="0"/>
              </a:rPr>
              <a:t>ban</a:t>
            </a:r>
            <a:r>
              <a:rPr lang="en-US" sz="2400" dirty="0">
                <a:solidFill>
                  <a:srgbClr val="FFFFFF"/>
                </a:solidFill>
                <a:latin typeface="Arial" panose="020B0604020202020204" pitchFamily="34" charset="0"/>
                <a:cs typeface="Arial" panose="020B0604020202020204" pitchFamily="34" charset="0"/>
              </a:rPr>
              <a:t>!</a:t>
            </a:r>
          </a:p>
        </p:txBody>
      </p:sp>
      <p:sp>
        <p:nvSpPr>
          <p:cNvPr id="12" name="Tekercs: vízszintes 11">
            <a:extLst>
              <a:ext uri="{FF2B5EF4-FFF2-40B4-BE49-F238E27FC236}">
                <a16:creationId xmlns:a16="http://schemas.microsoft.com/office/drawing/2014/main" id="{E4BBE946-4C83-4F7A-93FA-354F44422DF9}"/>
              </a:ext>
            </a:extLst>
          </p:cNvPr>
          <p:cNvSpPr/>
          <p:nvPr/>
        </p:nvSpPr>
        <p:spPr>
          <a:xfrm>
            <a:off x="3983268" y="-1"/>
            <a:ext cx="7895256" cy="6858000"/>
          </a:xfrm>
          <a:prstGeom prst="horizontalScroll">
            <a:avLst/>
          </a:prstGeom>
          <a:solidFill>
            <a:srgbClr val="B6C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42DC861B-AA0B-439E-B41F-85E1A523EDAC}"/>
              </a:ext>
            </a:extLst>
          </p:cNvPr>
          <p:cNvSpPr txBox="1"/>
          <p:nvPr/>
        </p:nvSpPr>
        <p:spPr>
          <a:xfrm>
            <a:off x="4800018" y="1228397"/>
            <a:ext cx="7052509" cy="4401205"/>
          </a:xfrm>
          <a:prstGeom prst="rect">
            <a:avLst/>
          </a:prstGeom>
          <a:noFill/>
        </p:spPr>
        <p:txBody>
          <a:bodyPr wrap="square" rtlCol="0">
            <a:spAutoFit/>
          </a:bodyPr>
          <a:lstStyle/>
          <a:p>
            <a:pPr algn="ctr">
              <a:spcAft>
                <a:spcPts val="600"/>
              </a:spcAft>
            </a:pPr>
            <a:r>
              <a:rPr lang="hu-HU" sz="2000" i="1" dirty="0">
                <a:solidFill>
                  <a:schemeClr val="bg1"/>
                </a:solidFill>
                <a:latin typeface="Arial" panose="020B0604020202020204" pitchFamily="34" charset="0"/>
                <a:cs typeface="Arial" panose="020B0604020202020204" pitchFamily="34" charset="0"/>
              </a:rPr>
              <a:t>„…többször börtönöztek be, igen sok verést szenvedtem el, sokszor forogtam halálos veszedelemben. Zsidóktól ötször kaptam negyven botütést egy híján, háromszor megvesszőztek, egyszer megköveztek, háromszor szenvedtem hajótörést, egy éjt és egy napot hányódtam a tenger hullámain. Gyakran voltam úton, veszedelemben folyókon, veszedelemben rablók között, veszedelemben népem között, veszedelemben pogányok között, veszedelemben városban, veszedelemben a tengeren, veszedelemben áltestvérek között, fáradozásban és vesződségben, gyakori virrasztásban, éhezésben és szomjazásban, gyakori böjtölésben, hidegben és mezítelenségben. Ezeken kívül még ott van naponkénti zaklattatásom és az összes gyülekezet gondja.”</a:t>
            </a:r>
          </a:p>
        </p:txBody>
      </p:sp>
      <p:pic>
        <p:nvPicPr>
          <p:cNvPr id="13" name="Kép 12">
            <a:extLst>
              <a:ext uri="{FF2B5EF4-FFF2-40B4-BE49-F238E27FC236}">
                <a16:creationId xmlns:a16="http://schemas.microsoft.com/office/drawing/2014/main" id="{C0BC3459-8033-46D9-B4D1-944F2E504E83}"/>
              </a:ext>
            </a:extLst>
          </p:cNvPr>
          <p:cNvPicPr>
            <a:picLocks noChangeAspect="1"/>
          </p:cNvPicPr>
          <p:nvPr/>
        </p:nvPicPr>
        <p:blipFill>
          <a:blip r:embed="rId3"/>
          <a:stretch>
            <a:fillRect/>
          </a:stretch>
        </p:blipFill>
        <p:spPr>
          <a:xfrm>
            <a:off x="1474647" y="5367629"/>
            <a:ext cx="1400164" cy="1368000"/>
          </a:xfrm>
          <a:prstGeom prst="rect">
            <a:avLst/>
          </a:prstGeom>
        </p:spPr>
      </p:pic>
    </p:spTree>
    <p:extLst>
      <p:ext uri="{BB962C8B-B14F-4D97-AF65-F5344CB8AC3E}">
        <p14:creationId xmlns:p14="http://schemas.microsoft.com/office/powerpoint/2010/main" val="1212133452"/>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2449</Words>
  <Application>Microsoft Office PowerPoint</Application>
  <PresentationFormat>Szélesvásznú</PresentationFormat>
  <Paragraphs>71</Paragraphs>
  <Slides>30</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30</vt:i4>
      </vt:variant>
    </vt:vector>
  </HeadingPairs>
  <TitlesOfParts>
    <vt:vector size="34" baseType="lpstr">
      <vt:lpstr>Arial</vt:lpstr>
      <vt:lpstr>Calibri</vt:lpstr>
      <vt:lpstr>Calibri Light</vt:lpstr>
      <vt:lpstr>Office-téma</vt:lpstr>
      <vt:lpstr>Pál apostol útja</vt:lpstr>
      <vt:lpstr>Kedves Hittanos Barátom! Isten hozott!</vt:lpstr>
      <vt:lpstr>PowerPoint-bemutató</vt:lpstr>
      <vt:lpstr>Énekeljünk!</vt:lpstr>
      <vt:lpstr>PowerPoint-bemutató</vt:lpstr>
      <vt:lpstr>Közmondás: „Ha Isten becsuk egy ajtót, valahol kinyit egy ablakot.”</vt:lpstr>
      <vt:lpstr>Mit gondolsz, mit jelképez az ajtó a közmondásban?  És a monológban? Milyen nehézségeket éltél meg mostanában?  Hogyan küzdötted le? Történt már olyan az életedben, hogy valami váratlanul bezárult, majd váratlanul más nyílt ki?  Amikor új lehetőségeket találtál?</vt:lpstr>
      <vt:lpstr>PowerPoint-bemutató</vt:lpstr>
      <vt:lpstr>Leveled érkezett:  (Pál apostol így ír életének egy szakaszáról a Korinthusi gyülekezetnek.)</vt:lpstr>
      <vt:lpstr>Alkossatok 6 kiscsoportot!  Minden csoport csak egy szakaszt kap a római út történetéből. Válasszatok egy ikont és kattintsatok rá!</vt:lpstr>
      <vt:lpstr>  ApCsel 27,1.3–4.6–8  Írj a szakaszból egy 2 mondatos facebook posztot, amit meg tudsz mutatni a többieknek, hogy összeálljon a történet!</vt:lpstr>
      <vt:lpstr>   ApCsel 27,9–13  Írj a szakaszból egy 2 mondatos facebook posztot, amit meg tudsz mutatni a többieknek, hogy összeálljon a történet!</vt:lpstr>
      <vt:lpstr>  ApCsel 27,14–26  Írj a szakaszból egy 2 mondatos facebook posztot, amit  meg tudsz mutatni a többieknek, hogy összeálljon a történet!</vt:lpstr>
      <vt:lpstr>  ApCsel 27,14–26  Írj a szakaszból egy 2 mondatos facebook posztot, amit  meg tudsz mutatni a többieknek, hogy összeálljon a történet!</vt:lpstr>
      <vt:lpstr>   ApCsel 27,27–36  Írj a szakaszból egy 2 mondatos facebook posztot, amit  meg tudsz mutatni a többieknek, hogy összeálljon a történet!</vt:lpstr>
      <vt:lpstr>   ApCsel 27,27–36  Írj az szakaszból egy 2 mondatos facebook posztot, amit  meg tudsz mutatni a többieknek, hogy összeálljon a történet!</vt:lpstr>
      <vt:lpstr>  ApCsel 27,37–44 </vt:lpstr>
      <vt:lpstr>  ApCsel 27,37–44 </vt:lpstr>
      <vt:lpstr>  ApCsel 28,1–10  Írj a szakaszból egy 2 mondatos facebook posztot, amit  meg tudsz mutatni a többieknek, hogy összeálljon a történet!</vt:lpstr>
      <vt:lpstr>  ApCsel 28,1–10  Írj a szakaszból egy 2 mondatos facebook posztot, amit  meg tudsz mutatni a többieknek, hogy összeálljon a történet!</vt:lpstr>
      <vt:lpstr>A Szent Pál-sziget egy lapos kis sziget Máltán, a Szent Pál-öbölben. A sziget hossza 100 méter, területe 0,01 km². A hagyomány szerint Kr. u. 60-ban itt szenvedett hajótörést Pál apostol. A sziget emiatt viseli az ő nevét. 1845 óta szobor is emlékeztet az apostol itt jártára. Lakói nincsenek, az egyetlen farmer több évtizede elhagyta a szigetet. Ma népszerű merülőhely a búvárok számára.</vt:lpstr>
      <vt:lpstr>Beszéljétek át a posztokat!  Melyiket éreztétek a legbátorítóbbnak?  Melyik volt a leginkább vigasztaló?</vt:lpstr>
      <vt:lpstr>PowerPoint-bemutató</vt:lpstr>
      <vt:lpstr>„…hálát adott Istennek, és megtelt bizakodással.” Apostolok cselekedetei 28,15</vt:lpstr>
      <vt:lpstr>PowerPoint-bemutató</vt:lpstr>
      <vt:lpstr>- Mit jelent a „nehéz helyzet”? - Hogyan lehet megélni egy nehéz helyzetet? - Pál bátorította a hajón lévőket, akkor is, amikor már kilátástalannak tűnt a helyzetük. Neked milyen bátorítás segít ilyenkor? Fogalmazd meg! - Mi segít abban, hogy egy kilátástalannak tűnő szituációban is bátor és reménykedő maradhass? - Ki az a családodban, iskoládban, barátaid közül, aki most nehéz helyzetben van? Hogyan bátoríthatnád őt? - Isten Igéje is bátorít, sokszor kezdődik egy-egy mondat úgy, hogy „Ne félj…” Keress egy ilyet, és írd arra a füzetedre, amelyik tantárgyból leginkább bátorításra szorulsz!</vt:lpstr>
      <vt:lpstr>Hallgasd  meg a következő éneket, amely a mélységben lévő ember hitvallását mondja el!</vt:lpstr>
      <vt:lpstr>PowerPoint-bemutató</vt:lpstr>
      <vt:lpstr>PowerPoint-bemutató</vt:lpstr>
      <vt:lpstr>Áldás békesség!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Pál apostol útja</dc:title>
  <dc:creator>Kincső Sándor</dc:creator>
  <cp:lastModifiedBy>Kincső Sándor</cp:lastModifiedBy>
  <cp:revision>23</cp:revision>
  <dcterms:created xsi:type="dcterms:W3CDTF">2021-04-26T14:48:20Z</dcterms:created>
  <dcterms:modified xsi:type="dcterms:W3CDTF">2021-04-27T10:23:38Z</dcterms:modified>
</cp:coreProperties>
</file>